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eg"/>
  <Override PartName="/ppt/media/image8.jpg" ContentType="image/jpeg"/>
  <Override PartName="/ppt/media/image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45"/>
  </p:notesMasterIdLst>
  <p:sldIdLst>
    <p:sldId id="258" r:id="rId4"/>
    <p:sldId id="316" r:id="rId5"/>
    <p:sldId id="317" r:id="rId6"/>
    <p:sldId id="259" r:id="rId7"/>
    <p:sldId id="265" r:id="rId8"/>
    <p:sldId id="277" r:id="rId9"/>
    <p:sldId id="282" r:id="rId10"/>
    <p:sldId id="278" r:id="rId11"/>
    <p:sldId id="283" r:id="rId12"/>
    <p:sldId id="290" r:id="rId13"/>
    <p:sldId id="284" r:id="rId14"/>
    <p:sldId id="286" r:id="rId15"/>
    <p:sldId id="287" r:id="rId16"/>
    <p:sldId id="288" r:id="rId17"/>
    <p:sldId id="289" r:id="rId18"/>
    <p:sldId id="315" r:id="rId19"/>
    <p:sldId id="293" r:id="rId20"/>
    <p:sldId id="308" r:id="rId21"/>
    <p:sldId id="294" r:id="rId22"/>
    <p:sldId id="295" r:id="rId23"/>
    <p:sldId id="297" r:id="rId24"/>
    <p:sldId id="312" r:id="rId25"/>
    <p:sldId id="298" r:id="rId26"/>
    <p:sldId id="313" r:id="rId27"/>
    <p:sldId id="268" r:id="rId28"/>
    <p:sldId id="314" r:id="rId29"/>
    <p:sldId id="309" r:id="rId30"/>
    <p:sldId id="310" r:id="rId31"/>
    <p:sldId id="311" r:id="rId32"/>
    <p:sldId id="291" r:id="rId33"/>
    <p:sldId id="300" r:id="rId34"/>
    <p:sldId id="306" r:id="rId35"/>
    <p:sldId id="307" r:id="rId36"/>
    <p:sldId id="301" r:id="rId37"/>
    <p:sldId id="302" r:id="rId38"/>
    <p:sldId id="303" r:id="rId39"/>
    <p:sldId id="304" r:id="rId40"/>
    <p:sldId id="305" r:id="rId41"/>
    <p:sldId id="275" r:id="rId42"/>
    <p:sldId id="273" r:id="rId43"/>
    <p:sldId id="262" r:id="rId4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37C"/>
    <a:srgbClr val="FDBD40"/>
    <a:srgbClr val="238791"/>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49" d="100"/>
          <a:sy n="49" d="100"/>
        </p:scale>
        <p:origin x="1046"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B2F072B-4E87-460B-895B-650AE48D8584}" type="datetimeFigureOut">
              <a:rPr lang="en-US" smtClean="0"/>
              <a:t>4/20/2023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D01DA14-BF8C-4059-8C2C-6E1D1463622D}" type="slidenum">
              <a:rPr lang="en-US" smtClean="0"/>
              <a:t>‹Nº›</a:t>
            </a:fld>
            <a:endParaRPr lang="en-US"/>
          </a:p>
        </p:txBody>
      </p:sp>
    </p:spTree>
    <p:extLst>
      <p:ext uri="{BB962C8B-B14F-4D97-AF65-F5344CB8AC3E}">
        <p14:creationId xmlns:p14="http://schemas.microsoft.com/office/powerpoint/2010/main" val="381974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2e8526e54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2e8526e54_0_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 name="Google Shape;39;g42e8526e54_0_3: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extLst>
      <p:ext uri="{BB962C8B-B14F-4D97-AF65-F5344CB8AC3E}">
        <p14:creationId xmlns:p14="http://schemas.microsoft.com/office/powerpoint/2010/main" val="316467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36</a:t>
            </a:fld>
            <a:endParaRPr lang="en-US"/>
          </a:p>
        </p:txBody>
      </p:sp>
    </p:spTree>
    <p:extLst>
      <p:ext uri="{BB962C8B-B14F-4D97-AF65-F5344CB8AC3E}">
        <p14:creationId xmlns:p14="http://schemas.microsoft.com/office/powerpoint/2010/main" val="361936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37</a:t>
            </a:fld>
            <a:endParaRPr lang="en-US"/>
          </a:p>
        </p:txBody>
      </p:sp>
    </p:spTree>
    <p:extLst>
      <p:ext uri="{BB962C8B-B14F-4D97-AF65-F5344CB8AC3E}">
        <p14:creationId xmlns:p14="http://schemas.microsoft.com/office/powerpoint/2010/main" val="369235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2e8526e54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2e8526e54_0_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 name="Google Shape;39;g42e8526e54_0_3: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extLst>
      <p:ext uri="{BB962C8B-B14F-4D97-AF65-F5344CB8AC3E}">
        <p14:creationId xmlns:p14="http://schemas.microsoft.com/office/powerpoint/2010/main" val="26977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42e8526e54_0_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42e8526e54_0_9: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g42e8526e54_0_9: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extLst>
      <p:ext uri="{BB962C8B-B14F-4D97-AF65-F5344CB8AC3E}">
        <p14:creationId xmlns:p14="http://schemas.microsoft.com/office/powerpoint/2010/main" val="239112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150266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383597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56796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390344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34</a:t>
            </a:fld>
            <a:endParaRPr lang="en-US"/>
          </a:p>
        </p:txBody>
      </p:sp>
    </p:spTree>
    <p:extLst>
      <p:ext uri="{BB962C8B-B14F-4D97-AF65-F5344CB8AC3E}">
        <p14:creationId xmlns:p14="http://schemas.microsoft.com/office/powerpoint/2010/main" val="248940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35</a:t>
            </a:fld>
            <a:endParaRPr lang="en-US"/>
          </a:p>
        </p:txBody>
      </p:sp>
    </p:spTree>
    <p:extLst>
      <p:ext uri="{BB962C8B-B14F-4D97-AF65-F5344CB8AC3E}">
        <p14:creationId xmlns:p14="http://schemas.microsoft.com/office/powerpoint/2010/main" val="348040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508000" y="2305050"/>
            <a:ext cx="17221200" cy="7341177"/>
          </a:xfrm>
          <a:prstGeom prst="rect">
            <a:avLst/>
          </a:prstGeom>
          <a:noFill/>
          <a:ln>
            <a:noFill/>
          </a:ln>
        </p:spPr>
        <p:txBody>
          <a:bodyPr spcFirstLastPara="1" wrap="square" lIns="91425" tIns="45700" rIns="91425" bIns="45700" anchor="t" anchorCtr="0"/>
          <a:lstStyle>
            <a:lvl1pPr marL="685800" marR="0" lvl="0" indent="-571500" algn="l" rtl="0">
              <a:spcBef>
                <a:spcPts val="0"/>
              </a:spcBef>
              <a:spcAft>
                <a:spcPts val="0"/>
              </a:spcAft>
              <a:buClr>
                <a:schemeClr val="dk1"/>
              </a:buClr>
              <a:buSzPts val="2400"/>
              <a:buFont typeface="Arial"/>
              <a:buChar char="•"/>
              <a:defRPr sz="3000" b="0" i="0" u="none" strike="noStrike" cap="none">
                <a:solidFill>
                  <a:schemeClr val="dk1"/>
                </a:solidFill>
                <a:latin typeface="Calibri"/>
                <a:ea typeface="Calibri"/>
                <a:cs typeface="Calibri"/>
                <a:sym typeface="Calibri"/>
              </a:defRPr>
            </a:lvl1pPr>
            <a:lvl2pPr marL="1371600" marR="0" lvl="1" indent="-514350" algn="l" rtl="0">
              <a:spcBef>
                <a:spcPts val="900"/>
              </a:spcBef>
              <a:spcAft>
                <a:spcPts val="0"/>
              </a:spcAft>
              <a:buClr>
                <a:schemeClr val="dk1"/>
              </a:buClr>
              <a:buSzPts val="1800"/>
              <a:buFont typeface="Courier New"/>
              <a:buChar char="o"/>
              <a:defRPr sz="2700" b="0" i="0" u="none" strike="noStrike" cap="none">
                <a:solidFill>
                  <a:schemeClr val="dk1"/>
                </a:solidFill>
                <a:latin typeface="Calibri"/>
                <a:ea typeface="Calibri"/>
                <a:cs typeface="Calibri"/>
                <a:sym typeface="Calibri"/>
              </a:defRPr>
            </a:lvl2pPr>
            <a:lvl3pPr marL="2057400" marR="0" lvl="2" indent="-495300" algn="l" rtl="0">
              <a:spcBef>
                <a:spcPts val="900"/>
              </a:spcBef>
              <a:spcAft>
                <a:spcPts val="0"/>
              </a:spcAft>
              <a:buClr>
                <a:schemeClr val="dk1"/>
              </a:buClr>
              <a:buSzPts val="1600"/>
              <a:buFont typeface="Noto Sans Symbols"/>
              <a:buChar char="−"/>
              <a:defRPr sz="2400" b="0" i="0" u="none" strike="noStrike" cap="none">
                <a:solidFill>
                  <a:schemeClr val="dk1"/>
                </a:solidFill>
                <a:latin typeface="Calibri"/>
                <a:ea typeface="Calibri"/>
                <a:cs typeface="Calibri"/>
                <a:sym typeface="Calibri"/>
              </a:defRPr>
            </a:lvl3pPr>
            <a:lvl4pPr marL="2743200" marR="0" lvl="3" indent="-495300" algn="l" rtl="0">
              <a:spcBef>
                <a:spcPts val="900"/>
              </a:spcBef>
              <a:spcAft>
                <a:spcPts val="0"/>
              </a:spcAft>
              <a:buClr>
                <a:schemeClr val="dk1"/>
              </a:buClr>
              <a:buSzPts val="1600"/>
              <a:buFont typeface="Merriweather Sans"/>
              <a:buChar char="-"/>
              <a:defRPr sz="2400" b="0" i="0" u="none" strike="noStrike" cap="none">
                <a:solidFill>
                  <a:schemeClr val="dk1"/>
                </a:solidFill>
                <a:latin typeface="Calibri"/>
                <a:ea typeface="Calibri"/>
                <a:cs typeface="Calibri"/>
                <a:sym typeface="Calibri"/>
              </a:defRPr>
            </a:lvl4pPr>
            <a:lvl5pPr marL="3429000" marR="0" lvl="4" indent="-495300" algn="l" rtl="0">
              <a:spcBef>
                <a:spcPts val="480"/>
              </a:spcBef>
              <a:spcAft>
                <a:spcPts val="0"/>
              </a:spcAft>
              <a:buClr>
                <a:schemeClr val="dk1"/>
              </a:buClr>
              <a:buSzPts val="1600"/>
              <a:buFont typeface="Arial"/>
              <a:buChar char="»"/>
              <a:defRPr sz="2400" b="0" i="0" u="none" strike="noStrike" cap="none">
                <a:solidFill>
                  <a:schemeClr val="dk1"/>
                </a:solidFill>
                <a:latin typeface="Calibri"/>
                <a:ea typeface="Calibri"/>
                <a:cs typeface="Calibri"/>
                <a:sym typeface="Calibri"/>
              </a:defRPr>
            </a:lvl5pPr>
            <a:lvl6pPr marL="4114800" marR="0" lvl="5"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6pPr>
            <a:lvl7pPr marL="4800600" marR="0" lvl="6"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7pPr>
            <a:lvl8pPr marL="5486400" marR="0" lvl="7"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8pPr>
            <a:lvl9pPr marL="6172200" marR="0" lvl="8"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title"/>
          </p:nvPr>
        </p:nvSpPr>
        <p:spPr>
          <a:xfrm>
            <a:off x="508000" y="623888"/>
            <a:ext cx="17221200" cy="137636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2800"/>
              <a:buFont typeface="Calibri"/>
              <a:buNone/>
              <a:defRPr sz="4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700"/>
            </a:lvl2pPr>
            <a:lvl3pPr lvl="2">
              <a:spcBef>
                <a:spcPts val="0"/>
              </a:spcBef>
              <a:spcAft>
                <a:spcPts val="0"/>
              </a:spcAft>
              <a:buSzPts val="1400"/>
              <a:buNone/>
              <a:defRPr sz="2700"/>
            </a:lvl3pPr>
            <a:lvl4pPr lvl="3">
              <a:spcBef>
                <a:spcPts val="0"/>
              </a:spcBef>
              <a:spcAft>
                <a:spcPts val="0"/>
              </a:spcAft>
              <a:buSzPts val="1400"/>
              <a:buNone/>
              <a:defRPr sz="2700"/>
            </a:lvl4pPr>
            <a:lvl5pPr lvl="4">
              <a:spcBef>
                <a:spcPts val="0"/>
              </a:spcBef>
              <a:spcAft>
                <a:spcPts val="0"/>
              </a:spcAft>
              <a:buSzPts val="1400"/>
              <a:buNone/>
              <a:defRPr sz="2700"/>
            </a:lvl5pPr>
            <a:lvl6pPr lvl="5">
              <a:spcBef>
                <a:spcPts val="0"/>
              </a:spcBef>
              <a:spcAft>
                <a:spcPts val="0"/>
              </a:spcAft>
              <a:buSzPts val="1400"/>
              <a:buNone/>
              <a:defRPr sz="2700"/>
            </a:lvl6pPr>
            <a:lvl7pPr lvl="6">
              <a:spcBef>
                <a:spcPts val="0"/>
              </a:spcBef>
              <a:spcAft>
                <a:spcPts val="0"/>
              </a:spcAft>
              <a:buSzPts val="1400"/>
              <a:buNone/>
              <a:defRPr sz="2700"/>
            </a:lvl7pPr>
            <a:lvl8pPr lvl="7">
              <a:spcBef>
                <a:spcPts val="0"/>
              </a:spcBef>
              <a:spcAft>
                <a:spcPts val="0"/>
              </a:spcAft>
              <a:buSzPts val="1400"/>
              <a:buNone/>
              <a:defRPr sz="2700"/>
            </a:lvl8pPr>
            <a:lvl9pPr lvl="8">
              <a:spcBef>
                <a:spcPts val="0"/>
              </a:spcBef>
              <a:spcAft>
                <a:spcPts val="0"/>
              </a:spcAft>
              <a:buSzPts val="1400"/>
              <a:buNone/>
              <a:defRPr sz="2700"/>
            </a:lvl9pPr>
          </a:lstStyle>
          <a:p>
            <a:endParaRPr/>
          </a:p>
        </p:txBody>
      </p:sp>
      <p:sp>
        <p:nvSpPr>
          <p:cNvPr id="17" name="Google Shape;17;p3"/>
          <p:cNvSpPr/>
          <p:nvPr/>
        </p:nvSpPr>
        <p:spPr>
          <a:xfrm>
            <a:off x="16960851" y="9682163"/>
            <a:ext cx="768350" cy="300038"/>
          </a:xfrm>
          <a:custGeom>
            <a:avLst/>
            <a:gdLst/>
            <a:ahLst/>
            <a:cxnLst/>
            <a:rect l="l" t="t" r="r" b="b"/>
            <a:pathLst>
              <a:path w="21600" h="21600" extrusionOk="0">
                <a:moveTo>
                  <a:pt x="0" y="0"/>
                </a:moveTo>
                <a:lnTo>
                  <a:pt x="21600" y="0"/>
                </a:lnTo>
                <a:lnTo>
                  <a:pt x="21600" y="21599"/>
                </a:lnTo>
                <a:lnTo>
                  <a:pt x="0" y="21599"/>
                </a:lnTo>
                <a:close/>
              </a:path>
            </a:pathLst>
          </a:custGeom>
          <a:noFill/>
          <a:ln>
            <a:noFill/>
          </a:ln>
        </p:spPr>
        <p:txBody>
          <a:bodyPr spcFirstLastPara="1" wrap="square" lIns="57150" tIns="57150" rIns="57150" bIns="57150" anchor="ctr" anchorCtr="0">
            <a:noAutofit/>
          </a:bodyPr>
          <a:lstStyle/>
          <a:p>
            <a:pPr marL="0" marR="0" lvl="0" indent="0" algn="r" rtl="0">
              <a:spcBef>
                <a:spcPts val="0"/>
              </a:spcBef>
              <a:spcAft>
                <a:spcPts val="0"/>
              </a:spcAft>
              <a:buClr>
                <a:srgbClr val="9A9A9A"/>
              </a:buClr>
              <a:buSzPts val="1200"/>
              <a:buFont typeface="Calibri"/>
              <a:buNone/>
            </a:pPr>
            <a:fld id="{00000000-1234-1234-1234-123412341234}" type="slidenum">
              <a:rPr lang="de-DE" sz="1800" b="0" i="0" u="none" strike="noStrike" cap="none">
                <a:solidFill>
                  <a:srgbClr val="9A9A9A"/>
                </a:solidFill>
                <a:latin typeface="Calibri"/>
                <a:ea typeface="Calibri"/>
                <a:cs typeface="Calibri"/>
                <a:sym typeface="Calibri"/>
              </a:rPr>
              <a:pPr marL="0" marR="0" lvl="0" indent="0" algn="r" rtl="0">
                <a:spcBef>
                  <a:spcPts val="0"/>
                </a:spcBef>
                <a:spcAft>
                  <a:spcPts val="0"/>
                </a:spcAft>
                <a:buClr>
                  <a:srgbClr val="9A9A9A"/>
                </a:buClr>
                <a:buSzPts val="1200"/>
                <a:buFont typeface="Calibri"/>
                <a:buNone/>
              </a:pPr>
              <a:t>‹Nº›</a:t>
            </a:fld>
            <a:endParaRPr sz="27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11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87841-21F2-40B8-A212-EE49E8EBE549}"/>
              </a:ext>
            </a:extLst>
          </p:cNvPr>
          <p:cNvSpPr>
            <a:spLocks noGrp="1"/>
          </p:cNvSpPr>
          <p:nvPr>
            <p:ph type="ctrTitle"/>
          </p:nvPr>
        </p:nvSpPr>
        <p:spPr>
          <a:xfrm>
            <a:off x="2286000" y="1683545"/>
            <a:ext cx="13716000" cy="3581400"/>
          </a:xfrm>
        </p:spPr>
        <p:txBody>
          <a:bodyPr anchor="b"/>
          <a:lstStyle>
            <a:lvl1pPr algn="ctr">
              <a:defRPr sz="9000"/>
            </a:lvl1pPr>
          </a:lstStyle>
          <a:p>
            <a:r>
              <a:rPr lang="de-DE"/>
              <a:t>Mastertitelformat bearbeiten</a:t>
            </a:r>
            <a:endParaRPr lang="de-AT"/>
          </a:p>
        </p:txBody>
      </p:sp>
      <p:sp>
        <p:nvSpPr>
          <p:cNvPr id="3" name="Untertitel 2">
            <a:extLst>
              <a:ext uri="{FF2B5EF4-FFF2-40B4-BE49-F238E27FC236}">
                <a16:creationId xmlns:a16="http://schemas.microsoft.com/office/drawing/2014/main" id="{E421727F-9D76-4C74-A602-B92558F12E0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ABADDB8-CB50-4EE1-8FC5-CE1AA962BA9F}"/>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8E155759-6F3B-4716-B640-47299AA80EE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CFFCB8-B20B-4E92-BA3E-4C8A82032919}"/>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327917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F76BC-533B-4E87-8FB1-80EB2A2517A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36B2EF6-C5C4-4865-B32C-FED8B947F2E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03682CB-681F-4577-9C5D-CA650CF775FB}"/>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89D4842F-081E-4F2A-976F-898989D2875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59E8FBF-6A9B-45DD-9459-FE4C225854CE}"/>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7973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C11CB-9B1F-4901-A938-EF68AD76B6C9}"/>
              </a:ext>
            </a:extLst>
          </p:cNvPr>
          <p:cNvSpPr>
            <a:spLocks noGrp="1"/>
          </p:cNvSpPr>
          <p:nvPr>
            <p:ph type="title"/>
          </p:nvPr>
        </p:nvSpPr>
        <p:spPr>
          <a:xfrm>
            <a:off x="1247775" y="2564608"/>
            <a:ext cx="15773400" cy="4279106"/>
          </a:xfrm>
        </p:spPr>
        <p:txBody>
          <a:bodyPr anchor="b"/>
          <a:lstStyle>
            <a:lvl1pPr>
              <a:defRPr sz="9000"/>
            </a:lvl1pPr>
          </a:lstStyle>
          <a:p>
            <a:r>
              <a:rPr lang="de-DE"/>
              <a:t>Mastertitelformat bearbeiten</a:t>
            </a:r>
            <a:endParaRPr lang="de-AT"/>
          </a:p>
        </p:txBody>
      </p:sp>
      <p:sp>
        <p:nvSpPr>
          <p:cNvPr id="3" name="Textplatzhalter 2">
            <a:extLst>
              <a:ext uri="{FF2B5EF4-FFF2-40B4-BE49-F238E27FC236}">
                <a16:creationId xmlns:a16="http://schemas.microsoft.com/office/drawing/2014/main" id="{7F1A75CD-88E5-41B4-8368-BA96488A0C7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871F1D-A30F-4676-A8FA-4BBE349B7F32}"/>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107EFD7D-9941-414C-BDEB-85AA805BAFE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38C0B75-3A42-4BAC-A107-BBBEA058B938}"/>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210312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F2328-C35B-411E-885D-4D4CFE34CE6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5038166-0F3F-4329-8F11-2DE2A82C4728}"/>
              </a:ext>
            </a:extLst>
          </p:cNvPr>
          <p:cNvSpPr>
            <a:spLocks noGrp="1"/>
          </p:cNvSpPr>
          <p:nvPr>
            <p:ph sz="half" idx="1"/>
          </p:nvPr>
        </p:nvSpPr>
        <p:spPr>
          <a:xfrm>
            <a:off x="1257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FA2FCF0-DABC-4E55-B94A-AD59A722856C}"/>
              </a:ext>
            </a:extLst>
          </p:cNvPr>
          <p:cNvSpPr>
            <a:spLocks noGrp="1"/>
          </p:cNvSpPr>
          <p:nvPr>
            <p:ph sz="half" idx="2"/>
          </p:nvPr>
        </p:nvSpPr>
        <p:spPr>
          <a:xfrm>
            <a:off x="9258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159358C-5392-49FA-895A-EF972CBA2A12}"/>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6" name="Fußzeilenplatzhalter 5">
            <a:extLst>
              <a:ext uri="{FF2B5EF4-FFF2-40B4-BE49-F238E27FC236}">
                <a16:creationId xmlns:a16="http://schemas.microsoft.com/office/drawing/2014/main" id="{35EC5FB1-80F4-42D6-ADE5-A6866B7C0B4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64FA1B3-3261-4D7C-A49F-079992F328EC}"/>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84944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0D7EB-5C89-4837-A04E-6C11DDF7823D}"/>
              </a:ext>
            </a:extLst>
          </p:cNvPr>
          <p:cNvSpPr>
            <a:spLocks noGrp="1"/>
          </p:cNvSpPr>
          <p:nvPr>
            <p:ph type="title"/>
          </p:nvPr>
        </p:nvSpPr>
        <p:spPr>
          <a:xfrm>
            <a:off x="1259682" y="547688"/>
            <a:ext cx="15773400" cy="1988345"/>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ECF79E5-765B-4204-A825-D2C26F165C7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4" name="Inhaltsplatzhalter 3">
            <a:extLst>
              <a:ext uri="{FF2B5EF4-FFF2-40B4-BE49-F238E27FC236}">
                <a16:creationId xmlns:a16="http://schemas.microsoft.com/office/drawing/2014/main" id="{10840FB8-524E-4CF9-9358-11076B1520ED}"/>
              </a:ext>
            </a:extLst>
          </p:cNvPr>
          <p:cNvSpPr>
            <a:spLocks noGrp="1"/>
          </p:cNvSpPr>
          <p:nvPr>
            <p:ph sz="half" idx="2"/>
          </p:nvPr>
        </p:nvSpPr>
        <p:spPr>
          <a:xfrm>
            <a:off x="1259683" y="3757613"/>
            <a:ext cx="7736681"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FC4B6589-1517-4446-8BFC-4CED82454AF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6" name="Inhaltsplatzhalter 5">
            <a:extLst>
              <a:ext uri="{FF2B5EF4-FFF2-40B4-BE49-F238E27FC236}">
                <a16:creationId xmlns:a16="http://schemas.microsoft.com/office/drawing/2014/main" id="{42FB3BE6-4402-4E3C-A1B2-0C8779C7BC6B}"/>
              </a:ext>
            </a:extLst>
          </p:cNvPr>
          <p:cNvSpPr>
            <a:spLocks noGrp="1"/>
          </p:cNvSpPr>
          <p:nvPr>
            <p:ph sz="quarter" idx="4"/>
          </p:nvPr>
        </p:nvSpPr>
        <p:spPr>
          <a:xfrm>
            <a:off x="9258300" y="3757613"/>
            <a:ext cx="7774782"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E072476-EC1C-4FA7-90E6-1F868B0A38D3}"/>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8" name="Fußzeilenplatzhalter 7">
            <a:extLst>
              <a:ext uri="{FF2B5EF4-FFF2-40B4-BE49-F238E27FC236}">
                <a16:creationId xmlns:a16="http://schemas.microsoft.com/office/drawing/2014/main" id="{3847719D-D132-4E41-B12B-4157AE53202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4D5299-7266-4637-86F0-A353B25AE99E}"/>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1721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05AC9-6878-4E13-AB76-3C430DF9EBE3}"/>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4BAD089-FDB5-4BDF-9874-BBA43619B2A0}"/>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4" name="Fußzeilenplatzhalter 3">
            <a:extLst>
              <a:ext uri="{FF2B5EF4-FFF2-40B4-BE49-F238E27FC236}">
                <a16:creationId xmlns:a16="http://schemas.microsoft.com/office/drawing/2014/main" id="{ED53AAE5-68EE-4B77-9B8A-C36968544A7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0FA83DF-E737-4389-AF4C-67F669F0EFF2}"/>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259322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326A42-0AAB-4D7D-B1C6-78B93D1A1212}"/>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3" name="Fußzeilenplatzhalter 2">
            <a:extLst>
              <a:ext uri="{FF2B5EF4-FFF2-40B4-BE49-F238E27FC236}">
                <a16:creationId xmlns:a16="http://schemas.microsoft.com/office/drawing/2014/main" id="{6647BB11-D2DD-4AED-B149-9D1AB0C9C7D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4772235-8140-4EA6-AD7B-D8E6DD4C26D5}"/>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256649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9B0AE-D5DA-493E-B8FE-AC94C0C2F659}"/>
              </a:ext>
            </a:extLst>
          </p:cNvPr>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350509E-F414-41EA-8176-E646BDDA4FC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5DD700C-0456-459A-936C-D38ACBDB2C5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umsplatzhalter 4">
            <a:extLst>
              <a:ext uri="{FF2B5EF4-FFF2-40B4-BE49-F238E27FC236}">
                <a16:creationId xmlns:a16="http://schemas.microsoft.com/office/drawing/2014/main" id="{B97088DE-0513-4008-AF9D-9BF247290737}"/>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6" name="Fußzeilenplatzhalter 5">
            <a:extLst>
              <a:ext uri="{FF2B5EF4-FFF2-40B4-BE49-F238E27FC236}">
                <a16:creationId xmlns:a16="http://schemas.microsoft.com/office/drawing/2014/main" id="{AC0DB565-D1FA-42F8-BA9B-E52445B69B9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D132448-8073-4526-87B6-819AF88DD22A}"/>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422693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C735-187F-4D6B-8BDF-124BE9C6F9AC}"/>
              </a:ext>
            </a:extLst>
          </p:cNvPr>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de-AT"/>
          </a:p>
        </p:txBody>
      </p:sp>
      <p:sp>
        <p:nvSpPr>
          <p:cNvPr id="3" name="Bildplatzhalter 2">
            <a:extLst>
              <a:ext uri="{FF2B5EF4-FFF2-40B4-BE49-F238E27FC236}">
                <a16:creationId xmlns:a16="http://schemas.microsoft.com/office/drawing/2014/main" id="{4D6E2477-8618-4CC9-A971-F4E2F05139D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de-AT"/>
          </a:p>
        </p:txBody>
      </p:sp>
      <p:sp>
        <p:nvSpPr>
          <p:cNvPr id="4" name="Textplatzhalter 3">
            <a:extLst>
              <a:ext uri="{FF2B5EF4-FFF2-40B4-BE49-F238E27FC236}">
                <a16:creationId xmlns:a16="http://schemas.microsoft.com/office/drawing/2014/main" id="{6676152E-73A7-4FC3-93DC-0FDAFC8ABCF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umsplatzhalter 4">
            <a:extLst>
              <a:ext uri="{FF2B5EF4-FFF2-40B4-BE49-F238E27FC236}">
                <a16:creationId xmlns:a16="http://schemas.microsoft.com/office/drawing/2014/main" id="{031B9C5A-56ED-431B-91BE-4FD9943EB15F}"/>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6" name="Fußzeilenplatzhalter 5">
            <a:extLst>
              <a:ext uri="{FF2B5EF4-FFF2-40B4-BE49-F238E27FC236}">
                <a16:creationId xmlns:a16="http://schemas.microsoft.com/office/drawing/2014/main" id="{5D313F1A-556F-4DB0-9BE0-9F365A841D2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3529FEC-5EAC-40CF-AEE6-AC5ABA121F3D}"/>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1827141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32096-4E72-44C3-9A1C-8128572BEB3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878268B-F11F-4749-9C8C-E008068FE2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9646169-7A48-4D77-B03F-08714FE5CF69}"/>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9B7A6423-48F0-4E2A-A150-8596202126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ACE0C35-C82E-45E4-A242-BB0BB228E3C2}"/>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396600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16C3DCE-D9A2-4842-8555-059062A832CC}"/>
              </a:ext>
            </a:extLst>
          </p:cNvPr>
          <p:cNvSpPr>
            <a:spLocks noGrp="1"/>
          </p:cNvSpPr>
          <p:nvPr>
            <p:ph type="title" orient="vert"/>
          </p:nvPr>
        </p:nvSpPr>
        <p:spPr>
          <a:xfrm>
            <a:off x="13087350" y="547688"/>
            <a:ext cx="3943350" cy="8717757"/>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FABC2B2-0961-4727-97E9-76647F3C3205}"/>
              </a:ext>
            </a:extLst>
          </p:cNvPr>
          <p:cNvSpPr>
            <a:spLocks noGrp="1"/>
          </p:cNvSpPr>
          <p:nvPr>
            <p:ph type="body" orient="vert" idx="1"/>
          </p:nvPr>
        </p:nvSpPr>
        <p:spPr>
          <a:xfrm>
            <a:off x="1257300" y="547688"/>
            <a:ext cx="11601450" cy="871775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0E54EB5-E1B9-437E-B35B-57ADE58A79EC}"/>
              </a:ext>
            </a:extLst>
          </p:cNvPr>
          <p:cNvSpPr>
            <a:spLocks noGrp="1"/>
          </p:cNvSpPr>
          <p:nvPr>
            <p:ph type="dt" sz="half" idx="10"/>
          </p:nvPr>
        </p:nvSpPr>
        <p:spPr/>
        <p:txBody>
          <a:body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8588E1A2-F8F0-4DB7-9CBD-6516FFB32B1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FFDF2CA-99B4-4C2B-88F3-21DAB3B57187}"/>
              </a:ext>
            </a:extLst>
          </p:cNvPr>
          <p:cNvSpPr>
            <a:spLocks noGrp="1"/>
          </p:cNvSpPr>
          <p:nvPr>
            <p:ph type="sldNum" sz="quarter" idx="12"/>
          </p:nvPr>
        </p:nvSpPr>
        <p:spPr/>
        <p:txBody>
          <a:bodyPr/>
          <a:lstStyle/>
          <a:p>
            <a:fld id="{60F42937-92D0-4F25-AEBA-5A9243F653D6}" type="slidenum">
              <a:rPr lang="de-AT" smtClean="0"/>
              <a:t>‹Nº›</a:t>
            </a:fld>
            <a:endParaRPr lang="de-AT"/>
          </a:p>
        </p:txBody>
      </p:sp>
    </p:spTree>
    <p:extLst>
      <p:ext uri="{BB962C8B-B14F-4D97-AF65-F5344CB8AC3E}">
        <p14:creationId xmlns:p14="http://schemas.microsoft.com/office/powerpoint/2010/main" val="254680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20/04/2023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4"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5"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AAE318B-B7B2-498A-8B7A-6A4F287E4A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B4C32A1-0DDC-4BC9-A5EC-E15792EA9C0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38FC1E9-18F5-4BA2-802D-ED5AD989001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D568604-920D-4E7F-9CF6-47047A40EB63}" type="datetimeFigureOut">
              <a:rPr lang="de-AT" smtClean="0"/>
              <a:t>20.04.2023</a:t>
            </a:fld>
            <a:endParaRPr lang="de-AT"/>
          </a:p>
        </p:txBody>
      </p:sp>
      <p:sp>
        <p:nvSpPr>
          <p:cNvPr id="5" name="Fußzeilenplatzhalter 4">
            <a:extLst>
              <a:ext uri="{FF2B5EF4-FFF2-40B4-BE49-F238E27FC236}">
                <a16:creationId xmlns:a16="http://schemas.microsoft.com/office/drawing/2014/main" id="{2A623D2F-1868-4B9E-B1C2-7C6200AF33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5879AD9A-D2C3-4312-89EE-4A883C0B419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0F42937-92D0-4F25-AEBA-5A9243F653D6}" type="slidenum">
              <a:rPr lang="de-AT" smtClean="0"/>
              <a:t>‹Nº›</a:t>
            </a:fld>
            <a:endParaRPr lang="de-AT"/>
          </a:p>
        </p:txBody>
      </p:sp>
    </p:spTree>
    <p:extLst>
      <p:ext uri="{BB962C8B-B14F-4D97-AF65-F5344CB8AC3E}">
        <p14:creationId xmlns:p14="http://schemas.microsoft.com/office/powerpoint/2010/main" val="15162197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de-D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4800" b="1" spc="-114">
                <a:solidFill>
                  <a:srgbClr val="E7686A"/>
                </a:solidFill>
                <a:ea typeface="Microsoft Sans Serif" panose="020B0604020202020204" pitchFamily="34" charset="0"/>
                <a:cs typeface="Microsoft Sans Serif" panose="020B0604020202020204" pitchFamily="34" charset="0"/>
              </a:rPr>
              <a:t>Introducción a </a:t>
            </a:r>
            <a:r>
              <a:rPr lang="en-US" sz="4800" b="1" spc="-114" dirty="0">
                <a:solidFill>
                  <a:srgbClr val="E7686A"/>
                </a:solidFill>
                <a:ea typeface="Microsoft Sans Serif" panose="020B0604020202020204" pitchFamily="34" charset="0"/>
                <a:cs typeface="Microsoft Sans Serif" panose="020B0604020202020204" pitchFamily="34" charset="0"/>
              </a:rPr>
              <a:t>Machine Learning</a:t>
            </a:r>
          </a:p>
          <a:p>
            <a:pPr lvl="0" algn="ctr">
              <a:spcBef>
                <a:spcPts val="5"/>
              </a:spcBef>
              <a:tabLst>
                <a:tab pos="1205230" algn="l"/>
                <a:tab pos="1926589" algn="l"/>
                <a:tab pos="2915920" algn="l"/>
                <a:tab pos="3444875" algn="l"/>
                <a:tab pos="4383405" algn="l"/>
                <a:tab pos="6796405" algn="l"/>
              </a:tabLst>
              <a:defRPr/>
            </a:pPr>
            <a:r>
              <a:rPr lang="en-US" sz="3600" b="1" spc="-114">
                <a:solidFill>
                  <a:srgbClr val="E7686A"/>
                </a:solidFill>
                <a:ea typeface="Microsoft Sans Serif" panose="020B0604020202020204" pitchFamily="34" charset="0"/>
                <a:cs typeface="Microsoft Sans Serif" panose="020B0604020202020204" pitchFamily="34" charset="0"/>
              </a:rPr>
              <a:t>Por </a:t>
            </a:r>
            <a:r>
              <a:rPr lang="en-US" sz="3600" b="1" spc="-114" dirty="0">
                <a:solidFill>
                  <a:srgbClr val="E7686A"/>
                </a:solidFill>
                <a:ea typeface="Microsoft Sans Serif" panose="020B0604020202020204" pitchFamily="34" charset="0"/>
                <a:cs typeface="Microsoft Sans Serif" panose="020B0604020202020204" pitchFamily="34" charset="0"/>
              </a:rPr>
              <a:t>Women in AI Austria</a:t>
            </a:r>
            <a:endParaRPr lang="en-US" sz="3200" b="1" spc="-114"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a:t>
            </a:r>
            <a:r>
              <a:rPr lang="es-ES" sz="4400" b="1">
                <a:solidFill>
                  <a:srgbClr val="E7686A"/>
                </a:solidFill>
                <a:ea typeface="Microsoft Sans Serif" panose="020B0604020202020204" pitchFamily="34" charset="0"/>
                <a:cs typeface="Microsoft Sans Serif" panose="020B0604020202020204" pitchFamily="34" charset="0"/>
              </a:rPr>
              <a:t>,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990600" y="3848101"/>
            <a:ext cx="15544800" cy="3624069"/>
          </a:xfrm>
          <a:prstGeom prst="rect">
            <a:avLst/>
          </a:prstGeom>
          <a:noFill/>
        </p:spPr>
        <p:txBody>
          <a:bodyPr wrap="square" rtlCol="0">
            <a:spAutoFit/>
          </a:bodyPr>
          <a:lstStyle/>
          <a:p>
            <a:pPr marL="1371600" indent="-476250">
              <a:spcBef>
                <a:spcPts val="900"/>
              </a:spcBef>
              <a:buClr>
                <a:srgbClr val="3C78D8"/>
              </a:buClr>
              <a:buSzPts val="1400"/>
              <a:buChar char="➢"/>
            </a:pPr>
            <a:r>
              <a:rPr lang="en-US" sz="2400" b="1" i="1">
                <a:solidFill>
                  <a:srgbClr val="3C78D8"/>
                </a:solidFill>
              </a:rPr>
              <a:t>IA: Inteligencia Artificial</a:t>
            </a:r>
            <a:endParaRPr lang="en-US" sz="2400" b="1" i="1" dirty="0">
              <a:solidFill>
                <a:srgbClr val="3C78D8"/>
              </a:solidFill>
            </a:endParaRPr>
          </a:p>
          <a:p>
            <a:pPr marL="1352550" lvl="1">
              <a:spcBef>
                <a:spcPts val="900"/>
              </a:spcBef>
              <a:buClr>
                <a:srgbClr val="3C78D8"/>
              </a:buClr>
              <a:buSzPts val="1400"/>
            </a:pPr>
            <a:r>
              <a:rPr lang="en-US" sz="2400" i="1">
                <a:solidFill>
                  <a:srgbClr val="3C78D8"/>
                </a:solidFill>
              </a:rPr>
              <a:t>Sistema informático capaz de realizar tareas que normalmente requieren inteligencia humana.</a:t>
            </a:r>
          </a:p>
          <a:p>
            <a:pPr marL="2286000" lvl="2" indent="-476250">
              <a:spcBef>
                <a:spcPts val="900"/>
              </a:spcBef>
              <a:buClr>
                <a:srgbClr val="3C78D8"/>
              </a:buClr>
              <a:buSzPts val="1400"/>
              <a:buChar char="➢"/>
            </a:pPr>
            <a:r>
              <a:rPr lang="en-US" sz="2400" b="1" i="1">
                <a:solidFill>
                  <a:srgbClr val="3C78D8"/>
                </a:solidFill>
              </a:rPr>
              <a:t>ML: Machine Learning</a:t>
            </a:r>
          </a:p>
          <a:p>
            <a:pPr marL="2266950" lvl="3">
              <a:spcBef>
                <a:spcPts val="900"/>
              </a:spcBef>
              <a:buClr>
                <a:srgbClr val="3C78D8"/>
              </a:buClr>
              <a:buSzPts val="1400"/>
            </a:pPr>
            <a:r>
              <a:rPr lang="es-ES" sz="2400" i="1">
                <a:solidFill>
                  <a:srgbClr val="3C78D8"/>
                </a:solidFill>
              </a:rPr>
              <a:t>En lugar de programar cada paso, una máquina se programa para encontrar patrones y "aprende" basándose en ejemplos.  Existe un gran solapamiento con la Estadística.</a:t>
            </a:r>
            <a:endParaRPr lang="en-US" sz="2400" i="1" dirty="0">
              <a:solidFill>
                <a:srgbClr val="3C78D8"/>
              </a:solidFill>
            </a:endParaRPr>
          </a:p>
          <a:p>
            <a:pPr marL="3200400" lvl="4" indent="-476250">
              <a:spcBef>
                <a:spcPts val="900"/>
              </a:spcBef>
              <a:buClr>
                <a:srgbClr val="3C78D8"/>
              </a:buClr>
              <a:buSzPts val="1400"/>
              <a:buChar char="➢"/>
            </a:pPr>
            <a:r>
              <a:rPr lang="en-US" sz="2400" b="1" i="1" dirty="0">
                <a:solidFill>
                  <a:srgbClr val="3C78D8"/>
                </a:solidFill>
              </a:rPr>
              <a:t>DL: Deep </a:t>
            </a:r>
            <a:r>
              <a:rPr lang="en-US" sz="2400" b="1" i="1">
                <a:solidFill>
                  <a:srgbClr val="3C78D8"/>
                </a:solidFill>
              </a:rPr>
              <a:t>Learning (aprendizaje profundo)</a:t>
            </a:r>
            <a:endParaRPr lang="en-US" sz="2400" b="1" i="1" dirty="0">
              <a:solidFill>
                <a:srgbClr val="3C78D8"/>
              </a:solidFill>
            </a:endParaRPr>
          </a:p>
          <a:p>
            <a:pPr marL="3181350" lvl="5">
              <a:spcBef>
                <a:spcPts val="900"/>
              </a:spcBef>
              <a:buClr>
                <a:srgbClr val="3C78D8"/>
              </a:buClr>
              <a:buSzPts val="1400"/>
            </a:pPr>
            <a:r>
              <a:rPr lang="es-ES" sz="2400" i="1">
                <a:solidFill>
                  <a:srgbClr val="3C78D8"/>
                </a:solidFill>
              </a:rPr>
              <a:t>Actualmente es uno de los métodos más populares y exitosos de Aprendizaje Automático.  Basado en algoritmos de redes neuronales con muchas capas (ver Unidad 2, Sección 5).</a:t>
            </a:r>
            <a:endParaRPr lang="en-US" sz="2400" i="1" dirty="0">
              <a:solidFill>
                <a:srgbClr val="3C78D8"/>
              </a:solidFill>
            </a:endParaRPr>
          </a:p>
        </p:txBody>
      </p:sp>
    </p:spTree>
    <p:extLst>
      <p:ext uri="{BB962C8B-B14F-4D97-AF65-F5344CB8AC3E}">
        <p14:creationId xmlns:p14="http://schemas.microsoft.com/office/powerpoint/2010/main" val="6694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a:t>
            </a:r>
            <a:r>
              <a:rPr lang="es-ES" sz="4400" b="1">
                <a:solidFill>
                  <a:srgbClr val="E7686A"/>
                </a:solidFill>
                <a:ea typeface="Microsoft Sans Serif" panose="020B0604020202020204" pitchFamily="34" charset="0"/>
                <a:cs typeface="Microsoft Sans Serif" panose="020B0604020202020204" pitchFamily="34" charset="0"/>
              </a:rPr>
              <a:t>,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990600" y="3848101"/>
            <a:ext cx="15544800" cy="4962897"/>
          </a:xfrm>
          <a:prstGeom prst="rect">
            <a:avLst/>
          </a:prstGeom>
          <a:noFill/>
        </p:spPr>
        <p:txBody>
          <a:bodyPr wrap="square" rtlCol="0">
            <a:spAutoFit/>
          </a:bodyPr>
          <a:lstStyle/>
          <a:p>
            <a:pPr marL="1371600" indent="-476250">
              <a:spcBef>
                <a:spcPts val="900"/>
              </a:spcBef>
              <a:buClr>
                <a:srgbClr val="3C78D8"/>
              </a:buClr>
              <a:buSzPts val="1400"/>
              <a:buChar char="➢"/>
            </a:pPr>
            <a:r>
              <a:rPr lang="en-US" sz="2400" i="1">
                <a:solidFill>
                  <a:schemeClr val="accent5">
                    <a:lumMod val="60000"/>
                    <a:lumOff val="40000"/>
                  </a:schemeClr>
                </a:solidFill>
              </a:rPr>
              <a:t>IA: Inteligencia Artificial</a:t>
            </a:r>
          </a:p>
          <a:p>
            <a:pPr marL="1352550" lvl="1">
              <a:spcBef>
                <a:spcPts val="900"/>
              </a:spcBef>
              <a:buClr>
                <a:srgbClr val="3C78D8"/>
              </a:buClr>
              <a:buSzPts val="1400"/>
            </a:pPr>
            <a:r>
              <a:rPr lang="en-US" sz="2400" i="1">
                <a:solidFill>
                  <a:schemeClr val="accent5">
                    <a:lumMod val="60000"/>
                    <a:lumOff val="40000"/>
                  </a:schemeClr>
                </a:solidFill>
              </a:rPr>
              <a:t>Sistema informático capaz de realizar tareas que normalmente requieren inteligencia humana</a:t>
            </a:r>
            <a:r>
              <a:rPr lang="en-US" sz="2400" i="1">
                <a:solidFill>
                  <a:srgbClr val="3C78D8"/>
                </a:solidFill>
              </a:rPr>
              <a:t>.</a:t>
            </a:r>
          </a:p>
          <a:p>
            <a:pPr marL="2286000" lvl="2" indent="-476250">
              <a:spcBef>
                <a:spcPts val="900"/>
              </a:spcBef>
              <a:buClr>
                <a:srgbClr val="3C78D8"/>
              </a:buClr>
              <a:buSzPts val="1400"/>
              <a:buChar char="➢"/>
            </a:pPr>
            <a:r>
              <a:rPr lang="en-US" sz="2400" i="1">
                <a:solidFill>
                  <a:schemeClr val="accent5">
                    <a:lumMod val="60000"/>
                    <a:lumOff val="40000"/>
                  </a:schemeClr>
                </a:solidFill>
              </a:rPr>
              <a:t>ML: Machine Learning</a:t>
            </a:r>
          </a:p>
          <a:p>
            <a:pPr marL="2266950" lvl="3">
              <a:spcBef>
                <a:spcPts val="900"/>
              </a:spcBef>
              <a:buClr>
                <a:srgbClr val="3C78D8"/>
              </a:buClr>
              <a:buSzPts val="1400"/>
            </a:pPr>
            <a:r>
              <a:rPr lang="es-ES" sz="2400" i="1">
                <a:solidFill>
                  <a:schemeClr val="accent5">
                    <a:lumMod val="60000"/>
                    <a:lumOff val="40000"/>
                  </a:schemeClr>
                </a:solidFill>
              </a:rPr>
              <a:t>En lugar de programar cada paso, una máquina se programa para encontrar patrones y "aprende" basándose en ejemplos.  Existe un gran solapamiento con la Estadística</a:t>
            </a:r>
            <a:r>
              <a:rPr lang="es-ES" sz="2400" i="1">
                <a:solidFill>
                  <a:srgbClr val="3C78D8"/>
                </a:solidFill>
              </a:rPr>
              <a:t>.</a:t>
            </a:r>
            <a:endParaRPr lang="en-US" sz="2400" i="1">
              <a:solidFill>
                <a:srgbClr val="3C78D8"/>
              </a:solidFill>
            </a:endParaRPr>
          </a:p>
          <a:p>
            <a:pPr marL="3200400" lvl="4" indent="-476250">
              <a:spcBef>
                <a:spcPts val="900"/>
              </a:spcBef>
              <a:buClr>
                <a:srgbClr val="3C78D8"/>
              </a:buClr>
              <a:buSzPts val="1400"/>
              <a:buChar char="➢"/>
            </a:pPr>
            <a:r>
              <a:rPr lang="en-US" sz="2400" i="1">
                <a:solidFill>
                  <a:schemeClr val="accent5">
                    <a:lumMod val="60000"/>
                    <a:lumOff val="40000"/>
                  </a:schemeClr>
                </a:solidFill>
              </a:rPr>
              <a:t>DL: Deep Learning (aprendizaje profundo)</a:t>
            </a:r>
          </a:p>
          <a:p>
            <a:pPr marL="3181350" lvl="5">
              <a:spcBef>
                <a:spcPts val="900"/>
              </a:spcBef>
              <a:buClr>
                <a:srgbClr val="3C78D8"/>
              </a:buClr>
              <a:buSzPts val="1400"/>
            </a:pPr>
            <a:r>
              <a:rPr lang="es-ES" sz="2400" i="1">
                <a:solidFill>
                  <a:schemeClr val="accent5">
                    <a:lumMod val="60000"/>
                    <a:lumOff val="40000"/>
                  </a:schemeClr>
                </a:solidFill>
              </a:rPr>
              <a:t>Actualmente es uno de los métodos más populares y exitosos de Aprendizaje Automático.  Basado en algoritmos de redes neuronales con muchas capas (ver Unidad 2, Sección 5).</a:t>
            </a:r>
            <a:r>
              <a:rPr lang="en-US" sz="2400" i="1">
                <a:solidFill>
                  <a:schemeClr val="accent5">
                    <a:lumMod val="60000"/>
                    <a:lumOff val="40000"/>
                  </a:schemeClr>
                </a:solidFill>
              </a:rPr>
              <a:t>.</a:t>
            </a:r>
            <a:endParaRPr lang="en-US" sz="2400" i="1" dirty="0">
              <a:solidFill>
                <a:schemeClr val="accent5">
                  <a:lumMod val="60000"/>
                  <a:lumOff val="40000"/>
                </a:schemeClr>
              </a:solidFill>
            </a:endParaRPr>
          </a:p>
          <a:p>
            <a:pPr marL="1371600" indent="-476250">
              <a:spcBef>
                <a:spcPts val="900"/>
              </a:spcBef>
              <a:buClr>
                <a:srgbClr val="3C78D8"/>
              </a:buClr>
              <a:buSzPts val="1400"/>
              <a:buChar char="➢"/>
            </a:pPr>
            <a:r>
              <a:rPr lang="en-US" sz="2400" b="1" i="1">
                <a:solidFill>
                  <a:srgbClr val="3C78D8"/>
                </a:solidFill>
              </a:rPr>
              <a:t>DS: Ciencia de datos</a:t>
            </a:r>
            <a:endParaRPr lang="en-US" sz="2400" b="1" i="1" dirty="0">
              <a:solidFill>
                <a:srgbClr val="3C78D8"/>
              </a:solidFill>
            </a:endParaRPr>
          </a:p>
          <a:p>
            <a:pPr marL="1352550" lvl="1">
              <a:spcBef>
                <a:spcPts val="900"/>
              </a:spcBef>
              <a:buClr>
                <a:srgbClr val="3C78D8"/>
              </a:buClr>
              <a:buSzPts val="1400"/>
            </a:pPr>
            <a:r>
              <a:rPr lang="es-ES" sz="2400" i="1">
                <a:solidFill>
                  <a:srgbClr val="3C78D8"/>
                </a:solidFill>
              </a:rPr>
              <a:t>Utiliza métodos de aprendizaje automático y estadística para resolver problemas y tomar decisiones basadas en datos</a:t>
            </a:r>
            <a:r>
              <a:rPr lang="en-US" sz="2400" i="1">
                <a:solidFill>
                  <a:srgbClr val="3C78D8"/>
                </a:solidFill>
              </a:rPr>
              <a:t>.</a:t>
            </a:r>
            <a:endParaRPr lang="en-US" sz="2400" i="1" dirty="0">
              <a:solidFill>
                <a:srgbClr val="3C78D8"/>
              </a:solidFill>
            </a:endParaRPr>
          </a:p>
        </p:txBody>
      </p:sp>
    </p:spTree>
    <p:extLst>
      <p:ext uri="{BB962C8B-B14F-4D97-AF65-F5344CB8AC3E}">
        <p14:creationId xmlns:p14="http://schemas.microsoft.com/office/powerpoint/2010/main" val="65536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784860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a:t> Aprendizaje Supervisado</a:t>
            </a:r>
            <a:endParaRPr lang="it-IT" sz="2400" dirty="0"/>
          </a:p>
          <a:p>
            <a:pPr marL="285750" indent="-285750">
              <a:lnSpc>
                <a:spcPct val="150000"/>
              </a:lnSpc>
              <a:buFont typeface="Wingdings" panose="05000000000000000000" pitchFamily="2" charset="2"/>
              <a:buChar char="Ø"/>
            </a:pPr>
            <a:r>
              <a:rPr lang="it-IT" sz="2400"/>
              <a:t> Aprendizaje no supervisado</a:t>
            </a:r>
            <a:endParaRPr lang="it-IT" sz="2400" dirty="0"/>
          </a:p>
          <a:p>
            <a:pPr marL="285750" indent="-285750">
              <a:lnSpc>
                <a:spcPct val="150000"/>
              </a:lnSpc>
              <a:buFont typeface="Wingdings" panose="05000000000000000000" pitchFamily="2" charset="2"/>
              <a:buChar char="Ø"/>
            </a:pPr>
            <a:r>
              <a:rPr lang="it-IT" sz="2400"/>
              <a:t> Aprendizaje por refuerzo</a:t>
            </a:r>
            <a:endParaRPr lang="it-IT" sz="2400" dirty="0"/>
          </a:p>
        </p:txBody>
      </p:sp>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20548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000" b="1" dirty="0">
                <a:solidFill>
                  <a:srgbClr val="E7686A"/>
                </a:solidFill>
                <a:ea typeface="Microsoft Sans Serif" panose="020B0604020202020204" pitchFamily="34" charset="0"/>
                <a:cs typeface="Microsoft Sans Serif" panose="020B0604020202020204" pitchFamily="34" charset="0"/>
              </a:rPr>
              <a:t> : AI, ML, DL</a:t>
            </a:r>
            <a:r>
              <a:rPr lang="es-ES" sz="4000" b="1">
                <a:solidFill>
                  <a:srgbClr val="E7686A"/>
                </a:solidFill>
                <a:ea typeface="Microsoft Sans Serif" panose="020B0604020202020204" pitchFamily="34" charset="0"/>
                <a:cs typeface="Microsoft Sans Serif" panose="020B0604020202020204" pitchFamily="34" charset="0"/>
              </a:rPr>
              <a:t>, y Ciencia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a:t>
            </a:r>
            <a:r>
              <a:rPr lang="en-US" sz="2800" b="1" dirty="0">
                <a:solidFill>
                  <a:srgbClr val="238791"/>
                </a:solidFill>
                <a:ea typeface="Microsoft Sans Serif" panose="020B0604020202020204" pitchFamily="34" charset="0"/>
                <a:cs typeface="Microsoft Sans Serif" panose="020B0604020202020204" pitchFamily="34" charset="0"/>
              </a:rPr>
              <a:t>2</a:t>
            </a:r>
            <a:r>
              <a:rPr lang="en-US" sz="2800" b="1">
                <a:solidFill>
                  <a:srgbClr val="238791"/>
                </a:solidFill>
                <a:ea typeface="Microsoft Sans Serif" panose="020B0604020202020204" pitchFamily="34" charset="0"/>
                <a:cs typeface="Microsoft Sans Serif" panose="020B0604020202020204" pitchFamily="34" charset="0"/>
              </a:rPr>
              <a:t>: Tipos de </a:t>
            </a:r>
            <a:r>
              <a:rPr lang="en-US" sz="2800" b="1" dirty="0">
                <a:solidFill>
                  <a:srgbClr val="238791"/>
                </a:solidFill>
                <a:ea typeface="Microsoft Sans Serif" panose="020B0604020202020204" pitchFamily="34" charset="0"/>
                <a:cs typeface="Microsoft Sans Serif" panose="020B0604020202020204" pitchFamily="34" charset="0"/>
              </a:rPr>
              <a:t>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3335000" cy="46166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algoritmos de aprendizaje automático pueden subdividirse en tres tipos diferentes.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7360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7800" y="3339147"/>
            <a:ext cx="16230600" cy="612905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a:t> </a:t>
            </a:r>
            <a:r>
              <a:rPr lang="it-IT" sz="2400" b="1"/>
              <a:t>Aprendizaje supervisado</a:t>
            </a:r>
            <a:endParaRPr lang="it-IT" sz="2400" b="1" dirty="0"/>
          </a:p>
          <a:p>
            <a:pPr lvl="1">
              <a:lnSpc>
                <a:spcPct val="150000"/>
              </a:lnSpc>
            </a:pPr>
            <a:r>
              <a:rPr lang="es-ES" sz="2400"/>
              <a:t>En el aprendizaje supervisado, un algoritmo recibe "datos etiquetados" como entrada de "entrenamiento": los datos etiquetados son conjuntos de datos en los que cada instancia (ejemplo) consta de variables independientes y el valor de la variable objetivo que debe producirse en función de esas variables independientes.  En otras palabras, se trata simplemente de aprender con el ejemplo. El objetivo del algoritmo es detectar un patrón que le permita determinar correctamente la variable objetivo, cuando se conocen las variables independientes.El aprendizaje supervisado se denomina </a:t>
            </a:r>
            <a:r>
              <a:rPr lang="es-ES" sz="2400" b="1"/>
              <a:t>clasificación</a:t>
            </a:r>
            <a:r>
              <a:rPr lang="es-ES" sz="2400"/>
              <a:t> cuando la variable objetivo es una categoría, por ejemplo, determinar si un solicitante de préstamo es de alto riesgo o no en función de su historial demográfico y de préstamos anteriores.  Se denomina </a:t>
            </a:r>
            <a:r>
              <a:rPr lang="es-ES" sz="2400" b="1"/>
              <a:t>Regresión</a:t>
            </a:r>
            <a:r>
              <a:rPr lang="es-ES" sz="2400"/>
              <a:t> cuando la variable objetivo es cuantitativa: por ejemplo, predecir el crecimiento del PIB de un país basándose en los factores económicos actuales.</a:t>
            </a:r>
            <a:r>
              <a:rPr lang="it-IT" sz="2400"/>
              <a:t>.</a:t>
            </a:r>
            <a:endParaRPr lang="it-IT" sz="2400" dirty="0"/>
          </a:p>
          <a:p>
            <a:pPr marL="285750" indent="-285750">
              <a:lnSpc>
                <a:spcPct val="150000"/>
              </a:lnSpc>
              <a:buFont typeface="Wingdings" panose="05000000000000000000" pitchFamily="2" charset="2"/>
              <a:buChar char="Ø"/>
            </a:pPr>
            <a:r>
              <a:rPr lang="it-IT" sz="2400"/>
              <a:t> </a:t>
            </a:r>
            <a:r>
              <a:rPr lang="it-IT" sz="2400">
                <a:solidFill>
                  <a:schemeClr val="bg1">
                    <a:lumMod val="65000"/>
                  </a:schemeClr>
                </a:solidFill>
              </a:rPr>
              <a:t>Aprendizaje no supervisado</a:t>
            </a:r>
            <a:endParaRPr lang="it-IT" sz="2400" dirty="0">
              <a:solidFill>
                <a:schemeClr val="bg1">
                  <a:lumMod val="65000"/>
                </a:schemeClr>
              </a:solidFill>
            </a:endParaRPr>
          </a:p>
          <a:p>
            <a:pPr marL="285750" indent="-285750">
              <a:lnSpc>
                <a:spcPct val="150000"/>
              </a:lnSpc>
              <a:buFont typeface="Wingdings" panose="05000000000000000000" pitchFamily="2" charset="2"/>
              <a:buChar char="Ø"/>
            </a:pPr>
            <a:r>
              <a:rPr lang="it-IT" sz="2400">
                <a:solidFill>
                  <a:schemeClr val="bg1">
                    <a:lumMod val="65000"/>
                  </a:schemeClr>
                </a:solidFill>
              </a:rPr>
              <a:t> Aprendizaje por refuerzo</a:t>
            </a:r>
            <a:endParaRPr lang="it-IT" sz="2400" dirty="0">
              <a:solidFill>
                <a:schemeClr val="bg1">
                  <a:lumMod val="65000"/>
                </a:schemeClr>
              </a:solidFill>
            </a:endParaRPr>
          </a:p>
        </p:txBody>
      </p:sp>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2166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000" b="1" dirty="0">
                <a:solidFill>
                  <a:srgbClr val="E7686A"/>
                </a:solidFill>
                <a:ea typeface="Microsoft Sans Serif" panose="020B0604020202020204" pitchFamily="34" charset="0"/>
                <a:cs typeface="Microsoft Sans Serif" panose="020B0604020202020204" pitchFamily="34" charset="0"/>
              </a:rPr>
              <a:t> : AI, ML, DL</a:t>
            </a:r>
            <a:r>
              <a:rPr lang="es-ES" sz="4000" b="1">
                <a:solidFill>
                  <a:srgbClr val="E7686A"/>
                </a:solidFill>
                <a:ea typeface="Microsoft Sans Serif" panose="020B0604020202020204" pitchFamily="34" charset="0"/>
                <a:cs typeface="Microsoft Sans Serif" panose="020B0604020202020204" pitchFamily="34" charset="0"/>
              </a:rPr>
              <a:t>, y Ciencia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a:t>
            </a:r>
            <a:r>
              <a:rPr lang="en-US" sz="2800" b="1" dirty="0">
                <a:solidFill>
                  <a:srgbClr val="238791"/>
                </a:solidFill>
                <a:ea typeface="Microsoft Sans Serif" panose="020B0604020202020204" pitchFamily="34" charset="0"/>
                <a:cs typeface="Microsoft Sans Serif" panose="020B0604020202020204" pitchFamily="34" charset="0"/>
              </a:rPr>
              <a:t>2</a:t>
            </a:r>
            <a:r>
              <a:rPr lang="en-US" sz="2800" b="1">
                <a:solidFill>
                  <a:srgbClr val="238791"/>
                </a:solidFill>
                <a:ea typeface="Microsoft Sans Serif" panose="020B0604020202020204" pitchFamily="34" charset="0"/>
                <a:cs typeface="Microsoft Sans Serif" panose="020B0604020202020204" pitchFamily="34" charset="0"/>
              </a:rPr>
              <a:t>: Tipos de </a:t>
            </a:r>
            <a:r>
              <a:rPr lang="en-US" sz="2800" b="1" dirty="0">
                <a:solidFill>
                  <a:srgbClr val="238791"/>
                </a:solidFill>
                <a:ea typeface="Microsoft Sans Serif" panose="020B0604020202020204" pitchFamily="34" charset="0"/>
                <a:cs typeface="Microsoft Sans Serif" panose="020B0604020202020204" pitchFamily="34" charset="0"/>
              </a:rPr>
              <a:t>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6894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14325600" cy="39130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a:t> </a:t>
            </a:r>
            <a:r>
              <a:rPr lang="it-IT" sz="2400">
                <a:solidFill>
                  <a:schemeClr val="bg1">
                    <a:lumMod val="65000"/>
                  </a:schemeClr>
                </a:solidFill>
              </a:rPr>
              <a:t>Aprendizaje supervisado</a:t>
            </a:r>
            <a:endParaRPr lang="it-IT" sz="2400" dirty="0">
              <a:solidFill>
                <a:schemeClr val="bg1">
                  <a:lumMod val="65000"/>
                </a:schemeClr>
              </a:solidFill>
            </a:endParaRPr>
          </a:p>
          <a:p>
            <a:pPr marL="285750" indent="-285750">
              <a:lnSpc>
                <a:spcPct val="150000"/>
              </a:lnSpc>
              <a:buFont typeface="Wingdings" panose="05000000000000000000" pitchFamily="2" charset="2"/>
              <a:buChar char="Ø"/>
            </a:pPr>
            <a:r>
              <a:rPr lang="it-IT" sz="2400"/>
              <a:t> </a:t>
            </a:r>
            <a:r>
              <a:rPr lang="it-IT" sz="2400" b="1"/>
              <a:t>Aprendizaje no supervisado</a:t>
            </a:r>
            <a:endParaRPr lang="it-IT" sz="2400" b="1" dirty="0"/>
          </a:p>
          <a:p>
            <a:pPr lvl="1">
              <a:lnSpc>
                <a:spcPct val="150000"/>
              </a:lnSpc>
            </a:pPr>
            <a:r>
              <a:rPr lang="es-ES" sz="2400"/>
              <a:t>El aprendizaje no supervisado se utiliza para detectar patrones en datos no etiquetados. El clustering (intento de determinar grupos similares en los datos, sin saber a priori qué grupos buscar) o los métodos de reducción de dimensiones (como el análisis de componentes principales o el LDA) son los tipos más populares de aprendizaje no supervisado.</a:t>
            </a:r>
            <a:endParaRPr lang="it-IT" sz="2400"/>
          </a:p>
          <a:p>
            <a:pPr marL="285750" indent="-285750">
              <a:lnSpc>
                <a:spcPct val="150000"/>
              </a:lnSpc>
              <a:buFont typeface="Wingdings" panose="05000000000000000000" pitchFamily="2" charset="2"/>
              <a:buChar char="Ø"/>
            </a:pPr>
            <a:r>
              <a:rPr lang="it-IT" sz="2400"/>
              <a:t> </a:t>
            </a:r>
            <a:r>
              <a:rPr lang="it-IT" sz="2400">
                <a:solidFill>
                  <a:schemeClr val="bg1">
                    <a:lumMod val="65000"/>
                  </a:schemeClr>
                </a:solidFill>
              </a:rPr>
              <a:t>Aprendizaje por refuerzo</a:t>
            </a:r>
            <a:endParaRPr lang="it-IT" sz="2400" dirty="0">
              <a:solidFill>
                <a:schemeClr val="bg1">
                  <a:lumMod val="65000"/>
                </a:schemeClr>
              </a:solidFill>
            </a:endParaRPr>
          </a:p>
        </p:txBody>
      </p:sp>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6738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000" b="1" dirty="0">
                <a:solidFill>
                  <a:srgbClr val="E7686A"/>
                </a:solidFill>
                <a:ea typeface="Microsoft Sans Serif" panose="020B0604020202020204" pitchFamily="34" charset="0"/>
                <a:cs typeface="Microsoft Sans Serif" panose="020B0604020202020204" pitchFamily="34" charset="0"/>
              </a:rPr>
              <a:t> : AI, ML, DL</a:t>
            </a:r>
            <a:r>
              <a:rPr lang="es-ES" sz="4000" b="1">
                <a:solidFill>
                  <a:srgbClr val="E7686A"/>
                </a:solidFill>
                <a:ea typeface="Microsoft Sans Serif" panose="020B0604020202020204" pitchFamily="34" charset="0"/>
                <a:cs typeface="Microsoft Sans Serif" panose="020B0604020202020204" pitchFamily="34" charset="0"/>
              </a:rPr>
              <a:t>, y Ciencia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a:t>
            </a:r>
            <a:r>
              <a:rPr lang="en-US" sz="2800" b="1" dirty="0">
                <a:solidFill>
                  <a:srgbClr val="238791"/>
                </a:solidFill>
                <a:ea typeface="Microsoft Sans Serif" panose="020B0604020202020204" pitchFamily="34" charset="0"/>
                <a:cs typeface="Microsoft Sans Serif" panose="020B0604020202020204" pitchFamily="34" charset="0"/>
              </a:rPr>
              <a:t>2</a:t>
            </a:r>
            <a:r>
              <a:rPr lang="en-US" sz="2800" b="1">
                <a:solidFill>
                  <a:srgbClr val="238791"/>
                </a:solidFill>
                <a:ea typeface="Microsoft Sans Serif" panose="020B0604020202020204" pitchFamily="34" charset="0"/>
                <a:cs typeface="Microsoft Sans Serif" panose="020B0604020202020204" pitchFamily="34" charset="0"/>
              </a:rPr>
              <a:t>: Tipos de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3563600" cy="46166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algoritmos de aprendizaje automático pueden subdividirse en tres tipos diferentes</a:t>
            </a:r>
            <a:r>
              <a:rPr lang="en-US" sz="24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9088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14173200" cy="39130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a:t> </a:t>
            </a:r>
            <a:r>
              <a:rPr lang="it-IT" sz="2400">
                <a:solidFill>
                  <a:schemeClr val="bg1">
                    <a:lumMod val="65000"/>
                  </a:schemeClr>
                </a:solidFill>
              </a:rPr>
              <a:t>Aprendizaje supervisado</a:t>
            </a:r>
            <a:endParaRPr lang="it-IT" sz="2400" dirty="0">
              <a:solidFill>
                <a:schemeClr val="bg1">
                  <a:lumMod val="65000"/>
                </a:schemeClr>
              </a:solidFill>
            </a:endParaRPr>
          </a:p>
          <a:p>
            <a:pPr marL="285750" indent="-285750">
              <a:lnSpc>
                <a:spcPct val="150000"/>
              </a:lnSpc>
              <a:buFont typeface="Wingdings" panose="05000000000000000000" pitchFamily="2" charset="2"/>
              <a:buChar char="Ø"/>
            </a:pPr>
            <a:r>
              <a:rPr lang="it-IT" sz="2400">
                <a:solidFill>
                  <a:schemeClr val="bg1">
                    <a:lumMod val="65000"/>
                  </a:schemeClr>
                </a:solidFill>
              </a:rPr>
              <a:t> Aprendizaje no supervisado</a:t>
            </a:r>
            <a:endParaRPr lang="it-IT" sz="2400" dirty="0">
              <a:solidFill>
                <a:schemeClr val="bg1">
                  <a:lumMod val="65000"/>
                </a:schemeClr>
              </a:solidFill>
            </a:endParaRPr>
          </a:p>
          <a:p>
            <a:pPr marL="285750" indent="-285750">
              <a:lnSpc>
                <a:spcPct val="150000"/>
              </a:lnSpc>
              <a:buFont typeface="Wingdings" panose="05000000000000000000" pitchFamily="2" charset="2"/>
              <a:buChar char="Ø"/>
            </a:pPr>
            <a:r>
              <a:rPr lang="it-IT" sz="2400"/>
              <a:t> </a:t>
            </a:r>
            <a:r>
              <a:rPr lang="it-IT" sz="2400" b="1"/>
              <a:t>Aprendizaje por refuerzo </a:t>
            </a:r>
            <a:r>
              <a:rPr lang="it-IT" sz="2400" b="1" dirty="0"/>
              <a:t>(RL)</a:t>
            </a:r>
          </a:p>
          <a:p>
            <a:pPr lvl="1">
              <a:lnSpc>
                <a:spcPct val="150000"/>
              </a:lnSpc>
            </a:pPr>
            <a:r>
              <a:rPr lang="es-ES" sz="2400"/>
              <a:t>El aprendizaje por refuerzo se utiliza para obtener una estrategia óptima en situaciones en las que el agente algorítmico debe interactuar con un entorno determinado y tomar una serie de decisiones antes de conocer el resultado final (es decir, la respuesta no es inmediata: éxito o fracaso, victoria o derrota).  Los métodos de RL se utilizan sobre todo en los juegos, la conducción autónoma y el movimiento de robots.</a:t>
            </a:r>
            <a:endParaRPr lang="it-IT" sz="2400" dirty="0"/>
          </a:p>
        </p:txBody>
      </p:sp>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08204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000" b="1" dirty="0">
                <a:solidFill>
                  <a:srgbClr val="E7686A"/>
                </a:solidFill>
                <a:ea typeface="Microsoft Sans Serif" panose="020B0604020202020204" pitchFamily="34" charset="0"/>
                <a:cs typeface="Microsoft Sans Serif" panose="020B0604020202020204" pitchFamily="34" charset="0"/>
              </a:rPr>
              <a:t> : AI, ML, DL</a:t>
            </a:r>
            <a:r>
              <a:rPr lang="es-ES" sz="4000" b="1">
                <a:solidFill>
                  <a:srgbClr val="E7686A"/>
                </a:solidFill>
                <a:ea typeface="Microsoft Sans Serif" panose="020B0604020202020204" pitchFamily="34" charset="0"/>
                <a:cs typeface="Microsoft Sans Serif" panose="020B0604020202020204" pitchFamily="34" charset="0"/>
              </a:rPr>
              <a:t>, y Ciencia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a:t>
            </a:r>
            <a:r>
              <a:rPr lang="en-US" sz="2800" b="1" dirty="0">
                <a:solidFill>
                  <a:srgbClr val="238791"/>
                </a:solidFill>
                <a:ea typeface="Microsoft Sans Serif" panose="020B0604020202020204" pitchFamily="34" charset="0"/>
                <a:cs typeface="Microsoft Sans Serif" panose="020B0604020202020204" pitchFamily="34" charset="0"/>
              </a:rPr>
              <a:t>2</a:t>
            </a:r>
            <a:r>
              <a:rPr lang="en-US" sz="2800" b="1">
                <a:solidFill>
                  <a:srgbClr val="238791"/>
                </a:solidFill>
                <a:ea typeface="Microsoft Sans Serif" panose="020B0604020202020204" pitchFamily="34" charset="0"/>
                <a:cs typeface="Microsoft Sans Serif" panose="020B0604020202020204" pitchFamily="34" charset="0"/>
              </a:rPr>
              <a:t>: Tipos de </a:t>
            </a:r>
            <a:r>
              <a:rPr lang="en-US" sz="2800" b="1" dirty="0">
                <a:solidFill>
                  <a:srgbClr val="238791"/>
                </a:solidFill>
                <a:ea typeface="Microsoft Sans Serif" panose="020B0604020202020204" pitchFamily="34" charset="0"/>
                <a:cs typeface="Microsoft Sans Serif" panose="020B0604020202020204" pitchFamily="34" charset="0"/>
              </a:rPr>
              <a:t>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461665"/>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Los algoritmos de Machine learning pueden subdividirse en tres tipos diferentes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5438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7800" y="4323724"/>
            <a:ext cx="14706600" cy="446705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sz="2400"/>
              <a:t>el aprendizaje automático es un tema empírico</a:t>
            </a:r>
            <a:endParaRPr lang="it-IT" sz="2400"/>
          </a:p>
          <a:p>
            <a:pPr marL="285750" indent="-285750">
              <a:lnSpc>
                <a:spcPct val="150000"/>
              </a:lnSpc>
              <a:buFont typeface="Wingdings" panose="05000000000000000000" pitchFamily="2" charset="2"/>
              <a:buChar char="Ø"/>
            </a:pPr>
            <a:r>
              <a:rPr lang="es-ES" sz="2400"/>
              <a:t>a priori, no suele haber "un método correcto para aplicar"</a:t>
            </a:r>
            <a:endParaRPr lang="it-IT" sz="2400"/>
          </a:p>
          <a:p>
            <a:pPr marL="285750" indent="-285750">
              <a:lnSpc>
                <a:spcPct val="150000"/>
              </a:lnSpc>
              <a:buFont typeface="Wingdings" panose="05000000000000000000" pitchFamily="2" charset="2"/>
              <a:buChar char="Ø"/>
            </a:pPr>
            <a:r>
              <a:rPr lang="it-IT" sz="2400"/>
              <a:t>Tu necesitarás:</a:t>
            </a:r>
          </a:p>
          <a:p>
            <a:pPr marL="1200150" lvl="2" indent="-285750">
              <a:lnSpc>
                <a:spcPct val="150000"/>
              </a:lnSpc>
              <a:buFont typeface="Wingdings" panose="05000000000000000000" pitchFamily="2" charset="2"/>
              <a:buChar char="Ø"/>
            </a:pPr>
            <a:r>
              <a:rPr lang="es-ES" sz="2400"/>
              <a:t>recopilar los requisitos para tu caso de uso particular</a:t>
            </a:r>
            <a:r>
              <a:rPr lang="it-IT" sz="2400"/>
              <a:t>, </a:t>
            </a:r>
            <a:endParaRPr lang="it-IT" sz="2400" dirty="0"/>
          </a:p>
          <a:p>
            <a:pPr marL="1200150" lvl="2" indent="-285750">
              <a:lnSpc>
                <a:spcPct val="150000"/>
              </a:lnSpc>
              <a:buFont typeface="Wingdings" panose="05000000000000000000" pitchFamily="2" charset="2"/>
              <a:buChar char="Ø"/>
            </a:pPr>
            <a:r>
              <a:rPr lang="it-IT" sz="2400"/>
              <a:t>probar diferentes métodos (Unidad 2),</a:t>
            </a:r>
          </a:p>
          <a:p>
            <a:pPr marL="1200150" lvl="2" indent="-285750">
              <a:lnSpc>
                <a:spcPct val="150000"/>
              </a:lnSpc>
              <a:buFont typeface="Wingdings" panose="05000000000000000000" pitchFamily="2" charset="2"/>
              <a:buChar char="Ø"/>
            </a:pPr>
            <a:r>
              <a:rPr lang="es-ES" sz="2400"/>
              <a:t>y, a continuación, evalúalos en función de las métricas (Unidad 3) y los requisitos que hayas elegido (por ejemplo, quizás la precisión no sea el único factor importante, sino también la explicabilidad),</a:t>
            </a:r>
            <a:endParaRPr lang="it-IT" sz="2400"/>
          </a:p>
          <a:p>
            <a:pPr marL="1200150" lvl="2" indent="-285750">
              <a:lnSpc>
                <a:spcPct val="150000"/>
              </a:lnSpc>
              <a:buFont typeface="Wingdings" panose="05000000000000000000" pitchFamily="2" charset="2"/>
              <a:buChar char="Ø"/>
            </a:pPr>
            <a:r>
              <a:rPr lang="it-IT" sz="2400"/>
              <a:t>Para explicar qué método funciona mejor</a:t>
            </a:r>
            <a:endParaRPr lang="it-IT" sz="2400" dirty="0"/>
          </a:p>
        </p:txBody>
      </p:sp>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521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000" b="1" dirty="0">
                <a:solidFill>
                  <a:srgbClr val="E7686A"/>
                </a:solidFill>
                <a:ea typeface="Microsoft Sans Serif" panose="020B0604020202020204" pitchFamily="34" charset="0"/>
                <a:cs typeface="Microsoft Sans Serif" panose="020B0604020202020204" pitchFamily="34" charset="0"/>
              </a:rPr>
              <a:t> : AI, ML, DL</a:t>
            </a:r>
            <a:r>
              <a:rPr lang="es-ES" sz="4000" b="1">
                <a:solidFill>
                  <a:srgbClr val="E7686A"/>
                </a:solidFill>
                <a:ea typeface="Microsoft Sans Serif" panose="020B0604020202020204" pitchFamily="34" charset="0"/>
                <a:cs typeface="Microsoft Sans Serif" panose="020B0604020202020204" pitchFamily="34" charset="0"/>
              </a:rPr>
              <a:t>, y Ciencia de datos</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a:t>
            </a:r>
            <a:r>
              <a:rPr lang="en-US" sz="2800" b="1" dirty="0">
                <a:solidFill>
                  <a:srgbClr val="238791"/>
                </a:solidFill>
                <a:ea typeface="Microsoft Sans Serif" panose="020B0604020202020204" pitchFamily="34" charset="0"/>
                <a:cs typeface="Microsoft Sans Serif" panose="020B0604020202020204" pitchFamily="34" charset="0"/>
              </a:rPr>
              <a:t>2</a:t>
            </a:r>
            <a:r>
              <a:rPr lang="en-US" sz="2800" b="1">
                <a:solidFill>
                  <a:srgbClr val="238791"/>
                </a:solidFill>
                <a:ea typeface="Microsoft Sans Serif" panose="020B0604020202020204" pitchFamily="34" charset="0"/>
                <a:cs typeface="Microsoft Sans Serif" panose="020B0604020202020204" pitchFamily="34" charset="0"/>
              </a:rPr>
              <a:t>: Tipos de </a:t>
            </a:r>
            <a:r>
              <a:rPr lang="en-US" sz="2800" b="1" dirty="0">
                <a:solidFill>
                  <a:srgbClr val="238791"/>
                </a:solidFill>
                <a:ea typeface="Microsoft Sans Serif" panose="020B0604020202020204" pitchFamily="34" charset="0"/>
                <a:cs typeface="Microsoft Sans Serif" panose="020B0604020202020204" pitchFamily="34" charset="0"/>
              </a:rPr>
              <a:t>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83099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Antes de proceder a examinar los diferentes tipos de algoritmos de aprendizaje automático en la siguiente Unidad, unas palabras de advertencia:</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4416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 </a:t>
            </a:r>
            <a:r>
              <a:rPr lang="es-ES" sz="2800" b="1" dirty="0" err="1">
                <a:solidFill>
                  <a:srgbClr val="238791"/>
                </a:solidFill>
                <a:ea typeface="Microsoft Sans Serif" panose="020B0604020202020204" pitchFamily="34" charset="0"/>
                <a:cs typeface="Microsoft Sans Serif" panose="020B0604020202020204" pitchFamily="34" charset="0"/>
              </a:rPr>
              <a:t>Naive</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Bayes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154984"/>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Naive Bayes es un algoritmo de clasificación simple, que se utiliza a menudo como línea de base en problemas de procesamiento del lenguaje natural.</a:t>
            </a:r>
            <a:endParaRPr lang="en-US" sz="2400" dirty="0">
              <a:ea typeface="Microsoft Sans Serif" panose="020B0604020202020204" pitchFamily="34" charset="0"/>
              <a:cs typeface="Microsoft Sans Serif" panose="020B0604020202020204" pitchFamily="34" charset="0"/>
            </a:endParaRPr>
          </a:p>
          <a:p>
            <a:endParaRPr lang="de-DE" sz="2400" dirty="0">
              <a:ea typeface="Microsoft Sans Serif" panose="020B0604020202020204" pitchFamily="34" charset="0"/>
              <a:cs typeface="Microsoft Sans Serif" panose="020B0604020202020204" pitchFamily="34" charset="0"/>
            </a:endParaRPr>
          </a:p>
          <a:p>
            <a:r>
              <a:rPr lang="en-US" sz="2400">
                <a:ea typeface="Microsoft Sans Serif" panose="020B0604020202020204" pitchFamily="34" charset="0"/>
                <a:cs typeface="Microsoft Sans Serif" panose="020B0604020202020204" pitchFamily="34" charset="0"/>
              </a:rPr>
              <a:t>Naive Bayes utiliza el Teorema de Bayes para transformar el problema de determinar la probabilidad de que una instancia pertenezca a la clase Y, dados sus atributos x</a:t>
            </a:r>
            <a:r>
              <a:rPr lang="en-US" sz="2400" baseline="-25000">
                <a:ea typeface="Microsoft Sans Serif" panose="020B0604020202020204" pitchFamily="34" charset="0"/>
                <a:cs typeface="Microsoft Sans Serif" panose="020B0604020202020204" pitchFamily="34" charset="0"/>
              </a:rPr>
              <a:t>i </a:t>
            </a:r>
            <a:r>
              <a:rPr lang="en-US" sz="2400">
                <a:ea typeface="Microsoft Sans Serif" panose="020B0604020202020204" pitchFamily="34" charset="0"/>
                <a:cs typeface="Microsoft Sans Serif" panose="020B0604020202020204" pitchFamily="34" charset="0"/>
              </a:rPr>
              <a:t>, en el problema de evaluar la frecuencia del atributo </a:t>
            </a:r>
            <a:r>
              <a:rPr lang="en-US" sz="2400" dirty="0">
                <a:ea typeface="Microsoft Sans Serif" panose="020B0604020202020204" pitchFamily="34" charset="0"/>
                <a:cs typeface="Microsoft Sans Serif" panose="020B0604020202020204" pitchFamily="34" charset="0"/>
              </a:rPr>
              <a:t>x</a:t>
            </a:r>
            <a:r>
              <a:rPr lang="en-US" sz="2400" baseline="-25000" dirty="0">
                <a:ea typeface="Microsoft Sans Serif" panose="020B0604020202020204" pitchFamily="34" charset="0"/>
                <a:cs typeface="Microsoft Sans Serif" panose="020B0604020202020204" pitchFamily="34" charset="0"/>
              </a:rPr>
              <a:t>i </a:t>
            </a:r>
            <a:r>
              <a:rPr lang="en-US" sz="2400">
                <a:ea typeface="Microsoft Sans Serif" panose="020B0604020202020204" pitchFamily="34" charset="0"/>
                <a:cs typeface="Microsoft Sans Serif" panose="020B0604020202020204" pitchFamily="34" charset="0"/>
              </a:rPr>
              <a:t>, dado que la instancia pertenece a la clase </a:t>
            </a:r>
            <a:r>
              <a:rPr lang="en-US" sz="2400" dirty="0">
                <a:ea typeface="Microsoft Sans Serif" panose="020B0604020202020204" pitchFamily="34" charset="0"/>
                <a:cs typeface="Microsoft Sans Serif" panose="020B0604020202020204" pitchFamily="34" charset="0"/>
              </a:rPr>
              <a:t>Y.</a:t>
            </a:r>
          </a:p>
          <a:p>
            <a:endParaRPr lang="en-US" sz="2400" dirty="0">
              <a:ea typeface="Microsoft Sans Serif" panose="020B0604020202020204" pitchFamily="34" charset="0"/>
              <a:cs typeface="Microsoft Sans Serif" panose="020B0604020202020204" pitchFamily="34" charset="0"/>
            </a:endParaRPr>
          </a:p>
          <a:p>
            <a:r>
              <a:rPr lang="de-DE" sz="2400">
                <a:ea typeface="Microsoft Sans Serif" panose="020B0604020202020204" pitchFamily="34" charset="0"/>
                <a:cs typeface="Microsoft Sans Serif" panose="020B0604020202020204" pitchFamily="34" charset="0"/>
              </a:rPr>
              <a:t>Puede dar buenos resultados cuando </a:t>
            </a:r>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a:ea typeface="Microsoft Sans Serif" panose="020B0604020202020204" pitchFamily="34" charset="0"/>
                <a:cs typeface="Microsoft Sans Serif" panose="020B0604020202020204" pitchFamily="34" charset="0"/>
              </a:rPr>
              <a:t>Todos los atributos tienen más o menos la misma importancia para determinar la clase objetivo, </a:t>
            </a:r>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a:ea typeface="Microsoft Sans Serif" panose="020B0604020202020204" pitchFamily="34" charset="0"/>
                <a:cs typeface="Microsoft Sans Serif" panose="020B0604020202020204" pitchFamily="34" charset="0"/>
              </a:rPr>
              <a:t>Para una clase objetivo fija, los atributos son mutamente independientes</a:t>
            </a:r>
          </a:p>
          <a:p>
            <a:endParaRPr lang="en-US" sz="2400" dirty="0">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0B01CD7-F763-F078-521D-BCE20992D4DD}"/>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8105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 </a:t>
            </a:r>
            <a:r>
              <a:rPr lang="es-ES" sz="2800" b="1" dirty="0" err="1">
                <a:solidFill>
                  <a:srgbClr val="238791"/>
                </a:solidFill>
                <a:ea typeface="Microsoft Sans Serif" panose="020B0604020202020204" pitchFamily="34" charset="0"/>
                <a:cs typeface="Microsoft Sans Serif" panose="020B0604020202020204" pitchFamily="34" charset="0"/>
              </a:rPr>
              <a:t>Naive</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Bayes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2677656"/>
          </a:xfrm>
          <a:prstGeom prst="rect">
            <a:avLst/>
          </a:prstGeom>
          <a:noFill/>
        </p:spPr>
        <p:txBody>
          <a:bodyPr wrap="square" rtlCol="0">
            <a:spAutoFit/>
          </a:bodyPr>
          <a:lstStyle/>
          <a:p>
            <a:r>
              <a:rPr lang="de-DE" sz="2400" dirty="0">
                <a:ea typeface="Microsoft Sans Serif" panose="020B0604020202020204" pitchFamily="34" charset="0"/>
                <a:cs typeface="Microsoft Sans Serif" panose="020B0604020202020204" pitchFamily="34" charset="0"/>
              </a:rPr>
              <a:t>Naive </a:t>
            </a:r>
            <a:r>
              <a:rPr lang="de-DE" sz="2400">
                <a:ea typeface="Microsoft Sans Serif" panose="020B0604020202020204" pitchFamily="34" charset="0"/>
                <a:cs typeface="Microsoft Sans Serif" panose="020B0604020202020204" pitchFamily="34" charset="0"/>
              </a:rPr>
              <a:t>Bayes tiene distintas variantes:</a:t>
            </a:r>
            <a:endParaRPr lang="de-DE" sz="2400" dirty="0">
              <a:ea typeface="Microsoft Sans Serif" panose="020B0604020202020204" pitchFamily="34" charset="0"/>
              <a:cs typeface="Microsoft Sans Serif" panose="020B0604020202020204" pitchFamily="34" charset="0"/>
            </a:endParaRPr>
          </a:p>
          <a:p>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a:ea typeface="Microsoft Sans Serif" panose="020B0604020202020204" pitchFamily="34" charset="0"/>
                <a:cs typeface="Microsoft Sans Serif" panose="020B0604020202020204" pitchFamily="34" charset="0"/>
              </a:rPr>
              <a:t>NB Gaussian: </a:t>
            </a:r>
            <a:r>
              <a:rPr lang="es-ES" sz="2400">
                <a:ea typeface="Microsoft Sans Serif" panose="020B0604020202020204" pitchFamily="34" charset="0"/>
                <a:cs typeface="Microsoft Sans Serif" panose="020B0604020202020204" pitchFamily="34" charset="0"/>
              </a:rPr>
              <a:t>se utiliza cuando las variables de atributo son numéricas y se puede suponer que siguen una distribución gaussiana.</a:t>
            </a:r>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a:ea typeface="Microsoft Sans Serif" panose="020B0604020202020204" pitchFamily="34" charset="0"/>
                <a:cs typeface="Microsoft Sans Serif" panose="020B0604020202020204" pitchFamily="34" charset="0"/>
              </a:rPr>
              <a:t>NB Simple: </a:t>
            </a:r>
            <a:r>
              <a:rPr lang="es-ES" sz="2400">
                <a:ea typeface="Microsoft Sans Serif" panose="020B0604020202020204" pitchFamily="34" charset="0"/>
                <a:cs typeface="Microsoft Sans Serif" panose="020B0604020202020204" pitchFamily="34" charset="0"/>
              </a:rPr>
              <a:t>se utiliza cuando las variables de atributo son categóricas.</a:t>
            </a:r>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a:ea typeface="Microsoft Sans Serif" panose="020B0604020202020204" pitchFamily="34" charset="0"/>
                <a:cs typeface="Microsoft Sans Serif" panose="020B0604020202020204" pitchFamily="34" charset="0"/>
              </a:rPr>
              <a:t>NB multinomial: </a:t>
            </a:r>
            <a:r>
              <a:rPr lang="es-ES" sz="2400">
                <a:ea typeface="Microsoft Sans Serif" panose="020B0604020202020204" pitchFamily="34" charset="0"/>
                <a:cs typeface="Microsoft Sans Serif" panose="020B0604020202020204" pitchFamily="34" charset="0"/>
              </a:rPr>
              <a:t>se utiliza con mayor frecuencia en contextos de procesamiento del lenguaje natural, en los que los atributos son palabras de un documento.</a:t>
            </a:r>
            <a:endParaRPr lang="de-DE"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117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Árboles de decisión</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árboles de decisión son tanto una forma de representar la información como un algoritmo para detectar patrones en los datos.  Aquí nos centramos en el algoritmo para detectar patrones, pero también representamos la información obtenida en el proceso mediante un árbol de decisión</a:t>
            </a:r>
            <a:r>
              <a:rPr lang="en-US" sz="24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76102" y="4615560"/>
            <a:ext cx="14830697" cy="33590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sz="2400"/>
              <a:t>Los árboles de decisión constan de nodos y ramas</a:t>
            </a:r>
            <a:endParaRPr lang="it-IT" sz="2400"/>
          </a:p>
          <a:p>
            <a:pPr marL="285750" indent="-285750">
              <a:lnSpc>
                <a:spcPct val="150000"/>
              </a:lnSpc>
              <a:buFont typeface="Wingdings" panose="05000000000000000000" pitchFamily="2" charset="2"/>
              <a:buChar char="Ø"/>
            </a:pPr>
            <a:r>
              <a:rPr lang="es-ES" sz="2400"/>
              <a:t>Cada nodo es un atributo y tiene ramas según sus valores</a:t>
            </a:r>
            <a:r>
              <a:rPr lang="it-IT" sz="2400"/>
              <a:t>. </a:t>
            </a:r>
            <a:r>
              <a:rPr lang="es-ES" sz="2400"/>
              <a:t>Por ejemplo, si un atributo es "año en la universidad" y los posibles valores del atributo son (estudiante de primer año, estudiante de segundo año, estudiante de tercer año, estudiante de último año), el nodo correspondiente a "año en la universidad" tendría 4 ramas.</a:t>
            </a:r>
          </a:p>
          <a:p>
            <a:pPr marL="285750" indent="-285750">
              <a:lnSpc>
                <a:spcPct val="150000"/>
              </a:lnSpc>
              <a:buFont typeface="Wingdings" panose="05000000000000000000" pitchFamily="2" charset="2"/>
              <a:buChar char="Ø"/>
            </a:pPr>
            <a:r>
              <a:rPr lang="es-ES" sz="2400"/>
              <a:t>Los árboles de decisión se recorren desde el nodo superior hacia abajo: en cada nodo hay que decidir qué rama hay que seguir a continuación, en función del valor o los valores de uno o varios atributos concretos.</a:t>
            </a:r>
            <a:endParaRPr lang="it-IT" sz="2400" dirty="0"/>
          </a:p>
        </p:txBody>
      </p:sp>
    </p:spTree>
    <p:extLst>
      <p:ext uri="{BB962C8B-B14F-4D97-AF65-F5344CB8AC3E}">
        <p14:creationId xmlns:p14="http://schemas.microsoft.com/office/powerpoint/2010/main" val="402396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Introducción a </a:t>
            </a:r>
            <a:r>
              <a:rPr lang="es-ES" sz="4400" b="1" dirty="0">
                <a:solidFill>
                  <a:srgbClr val="E7686A"/>
                </a:solidFill>
                <a:ea typeface="Microsoft Sans Serif" panose="020B0604020202020204" pitchFamily="34" charset="0"/>
                <a:cs typeface="Microsoft Sans Serif" panose="020B0604020202020204" pitchFamily="34" charset="0"/>
              </a:rPr>
              <a:t>Machine </a:t>
            </a:r>
            <a:r>
              <a:rPr lang="es-ES" sz="4400" b="1" dirty="0" err="1">
                <a:solidFill>
                  <a:srgbClr val="E7686A"/>
                </a:solidFill>
                <a:ea typeface="Microsoft Sans Serif" panose="020B0604020202020204" pitchFamily="34" charset="0"/>
                <a:cs typeface="Microsoft Sans Serif" panose="020B0604020202020204" pitchFamily="34" charset="0"/>
              </a:rPr>
              <a:t>Learning</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Lo que puedes encontrar en este curso: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695700"/>
            <a:ext cx="8001000" cy="4478149"/>
          </a:xfrm>
          <a:prstGeom prst="rect">
            <a:avLst/>
          </a:prstGeom>
          <a:noFill/>
        </p:spPr>
        <p:txBody>
          <a:bodyPr wrap="square" rtlCol="0">
            <a:spAutoFit/>
          </a:bodyPr>
          <a:lstStyle/>
          <a:p>
            <a:pPr marL="457200" indent="-457200">
              <a:spcBef>
                <a:spcPts val="900"/>
              </a:spcBef>
              <a:buFont typeface="Wingdings" panose="05000000000000000000" pitchFamily="2" charset="2"/>
              <a:buChar char="Ø"/>
            </a:pPr>
            <a:r>
              <a:rPr lang="en-US" sz="2400" i="1">
                <a:solidFill>
                  <a:srgbClr val="0000FF"/>
                </a:solidFill>
              </a:rPr>
              <a:t>Definiciones de IA, </a:t>
            </a:r>
            <a:r>
              <a:rPr lang="en-US" sz="2400" i="1" dirty="0">
                <a:solidFill>
                  <a:srgbClr val="0000FF"/>
                </a:solidFill>
              </a:rPr>
              <a:t>machine learning</a:t>
            </a:r>
            <a:r>
              <a:rPr lang="en-US" sz="2400" i="1">
                <a:solidFill>
                  <a:srgbClr val="0000FF"/>
                </a:solidFill>
              </a:rPr>
              <a:t>, aprendizaje profundo, y cómo se relacionan con la ciencia de datos</a:t>
            </a: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a:solidFill>
                  <a:srgbClr val="0000FF"/>
                </a:solidFill>
              </a:rPr>
              <a:t>Introducción a algunos algoritmos utilizados en el aprendizaje automático, incluyendo:</a:t>
            </a:r>
            <a:endParaRPr lang="en-US" sz="2400" i="1" dirty="0">
              <a:solidFill>
                <a:srgbClr val="0000FF"/>
              </a:solidFill>
            </a:endParaRPr>
          </a:p>
          <a:p>
            <a:pPr marL="1371600" lvl="2" indent="-457200">
              <a:spcBef>
                <a:spcPts val="900"/>
              </a:spcBef>
              <a:buFont typeface="Wingdings" panose="05000000000000000000" pitchFamily="2" charset="2"/>
              <a:buChar char="Ø"/>
            </a:pPr>
            <a:r>
              <a:rPr lang="en-US" sz="2400" i="1" dirty="0">
                <a:solidFill>
                  <a:srgbClr val="0000FF"/>
                </a:solidFill>
              </a:rPr>
              <a:t>Naive </a:t>
            </a:r>
            <a:r>
              <a:rPr lang="en-US" sz="2400" i="1" dirty="0" err="1">
                <a:solidFill>
                  <a:srgbClr val="0000FF"/>
                </a:solidFill>
              </a:rPr>
              <a:t>bayes</a:t>
            </a:r>
            <a:r>
              <a:rPr lang="en-US" sz="2400" i="1" dirty="0">
                <a:solidFill>
                  <a:srgbClr val="0000FF"/>
                </a:solidFill>
              </a:rPr>
              <a:t> </a:t>
            </a:r>
            <a:r>
              <a:rPr lang="en-US" sz="2400" i="1">
                <a:solidFill>
                  <a:srgbClr val="0000FF"/>
                </a:solidFill>
              </a:rPr>
              <a:t>[BÁSICO]</a:t>
            </a:r>
            <a:endParaRPr lang="en-US" sz="2400" i="1" dirty="0">
              <a:solidFill>
                <a:srgbClr val="0000FF"/>
              </a:solidFill>
            </a:endParaRPr>
          </a:p>
          <a:p>
            <a:pPr marL="1371600" lvl="2" indent="-457200">
              <a:spcBef>
                <a:spcPts val="900"/>
              </a:spcBef>
              <a:buFont typeface="Wingdings" panose="05000000000000000000" pitchFamily="2" charset="2"/>
              <a:buChar char="Ø"/>
            </a:pPr>
            <a:r>
              <a:rPr lang="en-US" sz="2400" i="1">
                <a:solidFill>
                  <a:srgbClr val="0000FF"/>
                </a:solidFill>
              </a:rPr>
              <a:t>Árboles de decisión [BÁSICO]</a:t>
            </a:r>
            <a:endParaRPr lang="en-US" sz="2400" i="1" dirty="0">
              <a:solidFill>
                <a:srgbClr val="0000FF"/>
              </a:solidFill>
            </a:endParaRPr>
          </a:p>
          <a:p>
            <a:pPr marL="1371600" lvl="2" indent="-457200">
              <a:spcBef>
                <a:spcPts val="900"/>
              </a:spcBef>
              <a:buFont typeface="Wingdings" panose="05000000000000000000" pitchFamily="2" charset="2"/>
              <a:buChar char="Ø"/>
            </a:pPr>
            <a:r>
              <a:rPr lang="en-US" sz="2400" i="1">
                <a:solidFill>
                  <a:srgbClr val="0000FF"/>
                </a:solidFill>
              </a:rPr>
              <a:t>Bosques aleatorios [INTERMEDIO]</a:t>
            </a:r>
            <a:endParaRPr lang="en-US" sz="2400" i="1" dirty="0">
              <a:solidFill>
                <a:srgbClr val="0000FF"/>
              </a:solidFill>
            </a:endParaRPr>
          </a:p>
          <a:p>
            <a:pPr marL="1371600" lvl="2" indent="-457200">
              <a:spcBef>
                <a:spcPts val="900"/>
              </a:spcBef>
              <a:buFont typeface="Wingdings" panose="05000000000000000000" pitchFamily="2" charset="2"/>
              <a:buChar char="Ø"/>
            </a:pPr>
            <a:r>
              <a:rPr lang="en-US" sz="2400" i="1">
                <a:solidFill>
                  <a:srgbClr val="0000FF"/>
                </a:solidFill>
              </a:rPr>
              <a:t>Redes neuronales [INTERMEDIO]</a:t>
            </a: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a:solidFill>
                  <a:srgbClr val="0000FF"/>
                </a:solidFill>
              </a:rPr>
              <a:t>Descripción general de cómo puede evaluarse el rendimiento de los algoritmos de aprendizaje automático</a:t>
            </a:r>
            <a:endParaRPr lang="en-US" sz="2400" i="1" dirty="0">
              <a:solidFill>
                <a:srgbClr val="0000FF"/>
              </a:solidFill>
            </a:endParaRPr>
          </a:p>
        </p:txBody>
      </p:sp>
    </p:spTree>
    <p:extLst>
      <p:ext uri="{BB962C8B-B14F-4D97-AF65-F5344CB8AC3E}">
        <p14:creationId xmlns:p14="http://schemas.microsoft.com/office/powerpoint/2010/main" val="26336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Bosques aleatorios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830997"/>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bosques aleatorios son un tipo especial de "aprendizaje por conjuntos", una clase de métodos que combinan modelos para mejorar la precisión predictiva mediante la diversidad.</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600200" y="4457700"/>
            <a:ext cx="7848600" cy="28050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sz="2400"/>
              <a:t>Los bosques aleatorios consisten en múltiples árboles de decisión elegidos al azar, y </a:t>
            </a:r>
            <a:r>
              <a:rPr lang="it-IT" sz="2400"/>
              <a:t> </a:t>
            </a:r>
            <a:endParaRPr lang="it-IT" sz="2400" dirty="0"/>
          </a:p>
          <a:p>
            <a:pPr marL="285750" indent="-285750">
              <a:lnSpc>
                <a:spcPct val="150000"/>
              </a:lnSpc>
              <a:buFont typeface="Wingdings" panose="05000000000000000000" pitchFamily="2" charset="2"/>
              <a:buChar char="Ø"/>
            </a:pPr>
            <a:r>
              <a:rPr lang="it-IT" sz="2400"/>
              <a:t>Combinan sus predicciones</a:t>
            </a:r>
            <a:endParaRPr lang="it-IT" sz="2400" dirty="0"/>
          </a:p>
          <a:p>
            <a:pPr marL="285750" indent="-285750">
              <a:lnSpc>
                <a:spcPct val="150000"/>
              </a:lnSpc>
              <a:buFont typeface="Wingdings" panose="05000000000000000000" pitchFamily="2" charset="2"/>
              <a:buChar char="Ø"/>
            </a:pPr>
            <a:r>
              <a:rPr lang="es-ES" sz="2400"/>
              <a:t>Los bosques aleatorios varían en el número de árboles y en la profundidad de cada árbol.</a:t>
            </a:r>
            <a:endParaRPr lang="it-IT" sz="2400" dirty="0"/>
          </a:p>
        </p:txBody>
      </p:sp>
    </p:spTree>
    <p:extLst>
      <p:ext uri="{BB962C8B-B14F-4D97-AF65-F5344CB8AC3E}">
        <p14:creationId xmlns:p14="http://schemas.microsoft.com/office/powerpoint/2010/main" val="46186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5</a:t>
            </a:r>
            <a:r>
              <a:rPr lang="es-ES" sz="2800" b="1">
                <a:solidFill>
                  <a:srgbClr val="238791"/>
                </a:solidFill>
                <a:ea typeface="Microsoft Sans Serif" panose="020B0604020202020204" pitchFamily="34" charset="0"/>
                <a:cs typeface="Microsoft Sans Serif" panose="020B0604020202020204" pitchFamily="34" charset="0"/>
              </a:rPr>
              <a:t>: Redes neuronales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4381242"/>
            <a:ext cx="5791200" cy="3416320"/>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Una red neuronal está formada por una serie de unidades interconectadas (las llamadas "neuronas"), como la representada en la figura de la derecha.</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Cada neurona recibe varias entradas, les asigna un peso y las combina y ejecuta una función de activación para producir una salida.</a:t>
            </a:r>
            <a:endParaRPr lang="en-US" sz="2400" dirty="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34FD73E6-6D7B-9024-C1B3-22786C89D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953" y="3075920"/>
            <a:ext cx="9482667" cy="5334000"/>
          </a:xfrm>
          <a:prstGeom prst="rect">
            <a:avLst/>
          </a:prstGeom>
        </p:spPr>
      </p:pic>
    </p:spTree>
    <p:extLst>
      <p:ext uri="{BB962C8B-B14F-4D97-AF65-F5344CB8AC3E}">
        <p14:creationId xmlns:p14="http://schemas.microsoft.com/office/powerpoint/2010/main" val="42895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0B1749-BEE1-EFCB-6C5D-60F0B1FF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814310"/>
            <a:ext cx="10372249" cy="5834390"/>
          </a:xfrm>
          <a:prstGeom prst="rect">
            <a:avLst/>
          </a:prstGeom>
        </p:spPr>
      </p:pic>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Algoritmos ML</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5</a:t>
            </a:r>
            <a:r>
              <a:rPr lang="es-ES" sz="2800" b="1">
                <a:solidFill>
                  <a:srgbClr val="238791"/>
                </a:solidFill>
                <a:ea typeface="Microsoft Sans Serif" panose="020B0604020202020204" pitchFamily="34" charset="0"/>
                <a:cs typeface="Microsoft Sans Serif" panose="020B0604020202020204" pitchFamily="34" charset="0"/>
              </a:rPr>
              <a:t>: Redes neuronales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4520597"/>
            <a:ext cx="5715000" cy="3046988"/>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Una red neuronal se forma organizando estas llamadas neuronas en capas. </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Entrenar una red neuronal significa intentar establecer los valores para los pesos de la red que minimicen el error de predicción en los datos de entrenamiento (medido por una función de pérdida determinada).</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3633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CO.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Hay muchas métricas que pueden utilizarse para medir el rendimiento de un modelo entrenado.  Cuál utilizar depende del tipo de modelo (aprendizaje supervisado, no supervisado o de refuerzo; clasificación frente a regresión) y del contexto de uso.  Nos centraremos en el aprendizaje supervisado.</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600200" y="4762500"/>
            <a:ext cx="11734800" cy="16970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sz="2400"/>
              <a:t>La métrica de rendimiento más utilizada para los modelos de regresión es el MSE.</a:t>
            </a:r>
            <a:r>
              <a:rPr lang="it-IT" sz="2400"/>
              <a:t> </a:t>
            </a:r>
            <a:endParaRPr lang="it-IT" sz="2400" dirty="0"/>
          </a:p>
          <a:p>
            <a:pPr marL="285750" indent="-285750">
              <a:lnSpc>
                <a:spcPct val="150000"/>
              </a:lnSpc>
              <a:buFont typeface="Wingdings" panose="05000000000000000000" pitchFamily="2" charset="2"/>
              <a:buChar char="Ø"/>
            </a:pPr>
            <a:r>
              <a:rPr lang="es-ES" sz="2400"/>
              <a:t>La métrica de rendimiento más utilizada para la clasificación es la precisión.</a:t>
            </a:r>
            <a:endParaRPr lang="it-IT" sz="2400" dirty="0"/>
          </a:p>
          <a:p>
            <a:pPr marL="285750" indent="-285750">
              <a:lnSpc>
                <a:spcPct val="150000"/>
              </a:lnSpc>
              <a:buFont typeface="Wingdings" panose="05000000000000000000" pitchFamily="2" charset="2"/>
              <a:buChar char="Ø"/>
            </a:pPr>
            <a:r>
              <a:rPr lang="es-ES" sz="2400"/>
              <a:t>Sin embargo, no siempre son las "mejores" métricas.</a:t>
            </a:r>
            <a:endParaRPr lang="it-IT" sz="2400" dirty="0"/>
          </a:p>
        </p:txBody>
      </p:sp>
    </p:spTree>
    <p:extLst>
      <p:ext uri="{BB962C8B-B14F-4D97-AF65-F5344CB8AC3E}">
        <p14:creationId xmlns:p14="http://schemas.microsoft.com/office/powerpoint/2010/main" val="163977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Co</a:t>
            </a:r>
            <a:r>
              <a:rPr lang="es-ES" sz="2800" b="1" dirty="0">
                <a:solidFill>
                  <a:srgbClr val="238791"/>
                </a:solidFill>
                <a:ea typeface="Microsoft Sans Serif" panose="020B0604020202020204" pitchFamily="34" charset="0"/>
                <a:cs typeface="Microsoft Sans Serif" panose="020B0604020202020204" pitchFamily="34" charset="0"/>
              </a:rPr>
              <a:t>.</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3046988"/>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Los clasificadores binarios son sistemas de clasificación en los que sólo hay dos posibles clases objetivo: llamémoslas POSITIVA y NEGATIVA.</a:t>
            </a:r>
          </a:p>
          <a:p>
            <a:endParaRPr lang="en-US" sz="2400" dirty="0">
              <a:ea typeface="Microsoft Sans Serif" panose="020B0604020202020204" pitchFamily="34" charset="0"/>
              <a:cs typeface="Microsoft Sans Serif" panose="020B0604020202020204" pitchFamily="34" charset="0"/>
            </a:endParaRPr>
          </a:p>
          <a:p>
            <a:r>
              <a:rPr lang="es-ES" sz="2400"/>
              <a:t>Examinaremos las diferentes métricas de rendimiento de éstas y por qué, en determinadas circunstancias, son preferibles a la precisión.</a:t>
            </a:r>
          </a:p>
          <a:p>
            <a:endParaRPr lang="it-IT"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Empecemos con una herramienta muy utilizada para comprender el rendimiento de un clasificador binario: la matriz de confusión (véase la siguiente diapositiva).</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9043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B617ED-9852-39D1-8D3E-A049066FB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8" cy="10286999"/>
          </a:xfrm>
          <a:prstGeom prst="rect">
            <a:avLst/>
          </a:prstGeom>
        </p:spPr>
      </p:pic>
    </p:spTree>
    <p:extLst>
      <p:ext uri="{BB962C8B-B14F-4D97-AF65-F5344CB8AC3E}">
        <p14:creationId xmlns:p14="http://schemas.microsoft.com/office/powerpoint/2010/main" val="237927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Co.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6166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¿Cuándo querría utilizar una métrica distinta de la precisión?</a:t>
            </a:r>
            <a:endParaRPr lang="en-US" sz="2400" dirty="0">
              <a:ea typeface="Microsoft Sans Serif" panose="020B0604020202020204" pitchFamily="34" charset="0"/>
              <a:cs typeface="Microsoft Sans Serif" panose="020B0604020202020204" pitchFamily="34" charset="0"/>
            </a:endParaRPr>
          </a:p>
        </p:txBody>
      </p:sp>
      <p:sp>
        <p:nvSpPr>
          <p:cNvPr id="2" name="CasellaDiTesto 1">
            <a:extLst>
              <a:ext uri="{FF2B5EF4-FFF2-40B4-BE49-F238E27FC236}">
                <a16:creationId xmlns:a16="http://schemas.microsoft.com/office/drawing/2014/main" id="{CA4E2A54-5278-226B-EF5E-2D4521D4E12B}"/>
              </a:ext>
            </a:extLst>
          </p:cNvPr>
          <p:cNvSpPr txBox="1"/>
          <p:nvPr/>
        </p:nvSpPr>
        <p:spPr>
          <a:xfrm>
            <a:off x="1600200" y="4076700"/>
            <a:ext cx="14554200" cy="33590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sz="2400"/>
              <a:t>Cuando las clases objetivo están muy desequilibradas: por ejemplo, si el 95% son POSITIVAS y sólo el 5% NEGATIVAS, entonces un clasificador que simplemente clasificara todo como POSITIVO tendría una asombrosa precisión del 95%.  Pero, ¿sería útil?</a:t>
            </a:r>
            <a:endParaRPr lang="it-IT" sz="2400" dirty="0"/>
          </a:p>
          <a:p>
            <a:pPr marL="285750" indent="-285750">
              <a:lnSpc>
                <a:spcPct val="150000"/>
              </a:lnSpc>
              <a:buFont typeface="Wingdings" panose="05000000000000000000" pitchFamily="2" charset="2"/>
              <a:buChar char="Ø"/>
            </a:pPr>
            <a:r>
              <a:rPr lang="es-ES" sz="2400"/>
              <a:t>¿Es más importante identificar correctamente todos los elementos POSITIVOS (por ejemplo, en un diagnóstico médico, uno quiere asegurarse de detectar la presencia de una enfermedad, para poder iniciar el tratamiento)? ¿O es más importante evitar falsos POSITIVOS?</a:t>
            </a:r>
            <a:endParaRPr lang="it-IT" sz="2400" dirty="0"/>
          </a:p>
        </p:txBody>
      </p:sp>
    </p:spTree>
    <p:extLst>
      <p:ext uri="{BB962C8B-B14F-4D97-AF65-F5344CB8AC3E}">
        <p14:creationId xmlns:p14="http://schemas.microsoft.com/office/powerpoint/2010/main" val="397233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2749575"/>
            <a:ext cx="15544800" cy="5975325"/>
          </a:xfrm>
        </p:spPr>
        <p:txBody>
          <a:bodyPr>
            <a:normAutofit fontScale="85000" lnSpcReduction="20000"/>
          </a:bodyPr>
          <a:lstStyle/>
          <a:p>
            <a:pPr marL="51435" indent="0">
              <a:lnSpc>
                <a:spcPct val="150000"/>
              </a:lnSpc>
              <a:buNone/>
            </a:pPr>
            <a:r>
              <a:rPr lang="es-ES" sz="3500" b="1" i="1">
                <a:solidFill>
                  <a:srgbClr val="943C83"/>
                </a:solidFill>
              </a:rPr>
              <a:t>Veamos un ejemplo de la vida real: la detección automática del discurso del odio en las redes sociales.</a:t>
            </a:r>
            <a:endParaRPr lang="de-DE" sz="2400" dirty="0">
              <a:solidFill>
                <a:schemeClr val="tx1"/>
              </a:solidFill>
            </a:endParaRPr>
          </a:p>
          <a:p>
            <a:pPr marL="51435" indent="0">
              <a:lnSpc>
                <a:spcPct val="150000"/>
              </a:lnSpc>
              <a:buNone/>
            </a:pPr>
            <a:endParaRPr lang="de-DE" sz="1100" b="1" dirty="0">
              <a:solidFill>
                <a:schemeClr val="tx1"/>
              </a:solidFill>
            </a:endParaRPr>
          </a:p>
          <a:p>
            <a:pPr marL="51435" indent="0">
              <a:lnSpc>
                <a:spcPct val="150000"/>
              </a:lnSpc>
              <a:buNone/>
            </a:pPr>
            <a:r>
              <a:rPr lang="es-ES" sz="3500" i="1"/>
              <a:t>Según los datos obtenidos en el proyecto "Barometro dell'Odio" de Amnistía Internacional Italia (véanse las diapositivas de data4good), la incitación al odio representa aproximadamente el 1% del contenido político online.  En ese caso, incluso para un sistema estelar de detección de discurso de odio con un 99% de TPR y un 1% de FPR:</a:t>
            </a:r>
          </a:p>
          <a:p>
            <a:pPr marL="51435" indent="0">
              <a:lnSpc>
                <a:spcPct val="150000"/>
              </a:lnSpc>
              <a:buNone/>
            </a:pPr>
            <a:r>
              <a:rPr lang="es-ES" sz="3500" b="1" i="1"/>
              <a:t>Por cada 100 comentarios que se califica de incitación al odio, podemos esperar que </a:t>
            </a:r>
            <a:r>
              <a:rPr lang="es-ES" sz="3500" b="1" i="1">
                <a:solidFill>
                  <a:srgbClr val="FF0000"/>
                </a:solidFill>
              </a:rPr>
              <a:t>___</a:t>
            </a:r>
            <a:r>
              <a:rPr lang="es-ES" sz="3500" b="1" i="1"/>
              <a:t> de ellos sean en realidad comentarios neutrales</a:t>
            </a:r>
            <a:r>
              <a:rPr lang="de-DE" sz="3500" b="1" i="1"/>
              <a:t>.</a:t>
            </a:r>
            <a:endParaRPr lang="de-DE" sz="3500" b="1" i="1" dirty="0"/>
          </a:p>
          <a:p>
            <a:pPr marL="51435" indent="0">
              <a:lnSpc>
                <a:spcPct val="150000"/>
              </a:lnSpc>
              <a:buNone/>
            </a:pPr>
            <a:r>
              <a:rPr lang="de-DE" sz="2600" b="1" i="1">
                <a:solidFill>
                  <a:srgbClr val="FF0000"/>
                </a:solidFill>
              </a:rPr>
              <a:t>(</a:t>
            </a:r>
            <a:r>
              <a:rPr lang="es-ES" sz="2600" b="1" i="1">
                <a:solidFill>
                  <a:srgbClr val="FF0000"/>
                </a:solidFill>
              </a:rPr>
              <a:t>Intenta resolverlo tu misma antes de pasar a la siguiente diapositiva</a:t>
            </a:r>
            <a:r>
              <a:rPr lang="de-DE" sz="2600" b="1" i="1">
                <a:solidFill>
                  <a:srgbClr val="FF0000"/>
                </a:solidFill>
              </a:rPr>
              <a:t>)</a:t>
            </a:r>
            <a:endParaRPr lang="de-DE" sz="2600" b="1" i="1" dirty="0">
              <a:solidFill>
                <a:srgbClr val="FF0000"/>
              </a:solidFill>
            </a:endParaRPr>
          </a:p>
        </p:txBody>
      </p:sp>
      <p:sp>
        <p:nvSpPr>
          <p:cNvPr id="6" name="Title 3"/>
          <p:cNvSpPr txBox="1">
            <a:spLocks/>
          </p:cNvSpPr>
          <p:nvPr/>
        </p:nvSpPr>
        <p:spPr>
          <a:xfrm>
            <a:off x="3173507" y="578222"/>
            <a:ext cx="12489965" cy="1742172"/>
          </a:xfrm>
          <a:prstGeom prst="rect">
            <a:avLst/>
          </a:prstGeom>
        </p:spPr>
        <p:txBody>
          <a:bodyPr vert="horz" lIns="137160" tIns="68580" rIns="137160" bIns="6858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5400" b="1" i="1" dirty="0">
              <a:solidFill>
                <a:srgbClr val="943C83"/>
              </a:solidFill>
            </a:endParaRPr>
          </a:p>
        </p:txBody>
      </p:sp>
      <p:sp>
        <p:nvSpPr>
          <p:cNvPr id="4" name="CuadroTexto 3">
            <a:extLst>
              <a:ext uri="{FF2B5EF4-FFF2-40B4-BE49-F238E27FC236}">
                <a16:creationId xmlns:a16="http://schemas.microsoft.com/office/drawing/2014/main" id="{5B49A45C-DB62-51D8-86AE-29BDD6A61244}"/>
              </a:ext>
            </a:extLst>
          </p:cNvPr>
          <p:cNvSpPr txBox="1"/>
          <p:nvPr/>
        </p:nvSpPr>
        <p:spPr>
          <a:xfrm>
            <a:off x="1447800" y="1007403"/>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4">
            <a:extLst>
              <a:ext uri="{FF2B5EF4-FFF2-40B4-BE49-F238E27FC236}">
                <a16:creationId xmlns:a16="http://schemas.microsoft.com/office/drawing/2014/main" id="{9FDC7C57-826D-5EA9-1BF2-8E3DC6D338FF}"/>
              </a:ext>
            </a:extLst>
          </p:cNvPr>
          <p:cNvSpPr txBox="1"/>
          <p:nvPr/>
        </p:nvSpPr>
        <p:spPr>
          <a:xfrm>
            <a:off x="1447800" y="2169862"/>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a:t>
            </a:r>
            <a:r>
              <a:rPr lang="es-ES" sz="2800" b="1" dirty="0">
                <a:solidFill>
                  <a:srgbClr val="238791"/>
                </a:solidFill>
                <a:ea typeface="Microsoft Sans Serif" panose="020B0604020202020204" pitchFamily="34" charset="0"/>
                <a:cs typeface="Microsoft Sans Serif" panose="020B0604020202020204" pitchFamily="34" charset="0"/>
              </a:rPr>
              <a:t>Co.</a:t>
            </a:r>
          </a:p>
        </p:txBody>
      </p:sp>
    </p:spTree>
    <p:extLst>
      <p:ext uri="{BB962C8B-B14F-4D97-AF65-F5344CB8AC3E}">
        <p14:creationId xmlns:p14="http://schemas.microsoft.com/office/powerpoint/2010/main" val="107641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3086100"/>
            <a:ext cx="15316199" cy="5257800"/>
          </a:xfrm>
        </p:spPr>
        <p:txBody>
          <a:bodyPr>
            <a:normAutofit fontScale="77500" lnSpcReduction="20000"/>
          </a:bodyPr>
          <a:lstStyle/>
          <a:p>
            <a:pPr marL="51435" indent="0">
              <a:lnSpc>
                <a:spcPct val="150000"/>
              </a:lnSpc>
              <a:buNone/>
            </a:pPr>
            <a:r>
              <a:rPr lang="es-ES" sz="3500" b="1" i="1">
                <a:solidFill>
                  <a:srgbClr val="943C83"/>
                </a:solidFill>
              </a:rPr>
              <a:t>Veamos un ejemplo de la vida real: la detección automática del discurso del odio en las redes sociales.</a:t>
            </a:r>
            <a:endParaRPr lang="de-DE" sz="2400" dirty="0"/>
          </a:p>
          <a:p>
            <a:pPr marL="51435" indent="0">
              <a:lnSpc>
                <a:spcPct val="150000"/>
              </a:lnSpc>
              <a:buNone/>
            </a:pPr>
            <a:endParaRPr lang="de-DE" sz="1100" b="1" dirty="0"/>
          </a:p>
          <a:p>
            <a:pPr marL="51435" indent="0">
              <a:lnSpc>
                <a:spcPct val="150000"/>
              </a:lnSpc>
              <a:buNone/>
            </a:pPr>
            <a:r>
              <a:rPr lang="es-ES" sz="3500" i="1"/>
              <a:t>Según los datos obtenidos en el proyecto "Barometro dell'Odio" de Amnistía Internacional Italia (véanse las diapositivas de data4good), la incitación al odio representa aproximadamente el 1% del contenido político online.  En ese caso, incluso para un sistema estelar de detección de discurso de odio con un 99% de TPR y un 1% de FPR:</a:t>
            </a:r>
          </a:p>
          <a:p>
            <a:pPr marL="51435" indent="0">
              <a:lnSpc>
                <a:spcPct val="150000"/>
              </a:lnSpc>
              <a:buNone/>
            </a:pPr>
            <a:r>
              <a:rPr lang="es-ES" sz="3500" b="1" i="1"/>
              <a:t>Por cada 100 comentarios que se califica de incitación al odio, podemos esperar que </a:t>
            </a:r>
            <a:r>
              <a:rPr lang="es-ES" sz="3500" b="1" i="1">
                <a:solidFill>
                  <a:srgbClr val="FF0000"/>
                </a:solidFill>
              </a:rPr>
              <a:t>50</a:t>
            </a:r>
            <a:r>
              <a:rPr lang="es-ES" sz="3500" b="1" i="1"/>
              <a:t> de ellos sean en realidad comentarios neutrales</a:t>
            </a:r>
            <a:r>
              <a:rPr lang="de-DE" sz="3500" b="1" i="1"/>
              <a:t>.</a:t>
            </a:r>
            <a:endParaRPr lang="de-DE" sz="3500" b="1" i="1" dirty="0"/>
          </a:p>
        </p:txBody>
      </p:sp>
      <p:sp>
        <p:nvSpPr>
          <p:cNvPr id="6" name="Title 3"/>
          <p:cNvSpPr txBox="1">
            <a:spLocks/>
          </p:cNvSpPr>
          <p:nvPr/>
        </p:nvSpPr>
        <p:spPr>
          <a:xfrm>
            <a:off x="3173507" y="578222"/>
            <a:ext cx="12489965" cy="1742172"/>
          </a:xfrm>
          <a:prstGeom prst="rect">
            <a:avLst/>
          </a:prstGeom>
        </p:spPr>
        <p:txBody>
          <a:bodyPr vert="horz" lIns="137160" tIns="68580" rIns="137160" bIns="6858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5400" b="1" i="1" dirty="0">
              <a:solidFill>
                <a:srgbClr val="943C83"/>
              </a:solidFill>
            </a:endParaRPr>
          </a:p>
        </p:txBody>
      </p:sp>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Co</a:t>
            </a:r>
            <a:r>
              <a:rPr lang="es-ES" sz="2800" b="1" dirty="0">
                <a:solidFill>
                  <a:srgbClr val="238791"/>
                </a:solidFill>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31552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8087" y="2320394"/>
            <a:ext cx="11231780" cy="6572852"/>
          </a:xfrm>
        </p:spPr>
        <p:txBody>
          <a:bodyPr>
            <a:normAutofit/>
          </a:bodyPr>
          <a:lstStyle/>
          <a:p>
            <a:pPr marL="51435" indent="0">
              <a:lnSpc>
                <a:spcPct val="150000"/>
              </a:lnSpc>
              <a:buNone/>
            </a:pPr>
            <a:endParaRPr lang="de-DE" b="1" i="1" dirty="0"/>
          </a:p>
          <a:p>
            <a:pPr marL="51435" indent="0">
              <a:buNone/>
            </a:pPr>
            <a:endParaRPr lang="de-DE" dirty="0"/>
          </a:p>
          <a:p>
            <a:pPr marL="51435" indent="0">
              <a:buNone/>
            </a:pPr>
            <a:endParaRPr lang="en-US" dirty="0"/>
          </a:p>
        </p:txBody>
      </p:sp>
      <p:sp>
        <p:nvSpPr>
          <p:cNvPr id="4" name="TextBox 3"/>
          <p:cNvSpPr txBox="1"/>
          <p:nvPr/>
        </p:nvSpPr>
        <p:spPr>
          <a:xfrm>
            <a:off x="2438400" y="4152900"/>
            <a:ext cx="13430188" cy="2062103"/>
          </a:xfrm>
          <a:prstGeom prst="rect">
            <a:avLst/>
          </a:prstGeom>
          <a:noFill/>
        </p:spPr>
        <p:txBody>
          <a:bodyPr wrap="square" rtlCol="0">
            <a:spAutoFit/>
          </a:bodyPr>
          <a:lstStyle/>
          <a:p>
            <a:r>
              <a:rPr lang="es-ES" sz="3200" b="1" i="1">
                <a:solidFill>
                  <a:srgbClr val="943C83"/>
                </a:solidFill>
              </a:rPr>
              <a:t>No me tomes la palabra</a:t>
            </a:r>
            <a:endParaRPr lang="en-US" sz="3200" b="1" i="1" dirty="0">
              <a:solidFill>
                <a:srgbClr val="943C83"/>
              </a:solidFill>
            </a:endParaRPr>
          </a:p>
          <a:p>
            <a:endParaRPr lang="de-DE" sz="3200" dirty="0"/>
          </a:p>
          <a:p>
            <a:endParaRPr lang="de-DE" sz="3200" dirty="0"/>
          </a:p>
          <a:p>
            <a:r>
              <a:rPr lang="es-ES" sz="3200"/>
              <a:t>La página siguiente contiene una hoja de Excel que puedes utilizar tú misma.</a:t>
            </a:r>
            <a:endParaRPr lang="en-US" sz="3200" dirty="0"/>
          </a:p>
        </p:txBody>
      </p:sp>
      <p:sp>
        <p:nvSpPr>
          <p:cNvPr id="7" name="CuadroTexto 3">
            <a:extLst>
              <a:ext uri="{FF2B5EF4-FFF2-40B4-BE49-F238E27FC236}">
                <a16:creationId xmlns:a16="http://schemas.microsoft.com/office/drawing/2014/main"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Precisión y Co</a:t>
            </a:r>
            <a:r>
              <a:rPr lang="es-ES" sz="2800" b="1" dirty="0">
                <a:solidFill>
                  <a:srgbClr val="238791"/>
                </a:solidFill>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40404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Introducción a </a:t>
            </a:r>
            <a:r>
              <a:rPr lang="es-ES" sz="4400" b="1" dirty="0">
                <a:solidFill>
                  <a:srgbClr val="E7686A"/>
                </a:solidFill>
                <a:ea typeface="Microsoft Sans Serif" panose="020B0604020202020204" pitchFamily="34" charset="0"/>
                <a:cs typeface="Microsoft Sans Serif" panose="020B0604020202020204" pitchFamily="34" charset="0"/>
              </a:rPr>
              <a:t>Machine </a:t>
            </a:r>
            <a:r>
              <a:rPr lang="es-ES" sz="4400" b="1" dirty="0" err="1">
                <a:solidFill>
                  <a:srgbClr val="E7686A"/>
                </a:solidFill>
                <a:ea typeface="Microsoft Sans Serif" panose="020B0604020202020204" pitchFamily="34" charset="0"/>
                <a:cs typeface="Microsoft Sans Serif" panose="020B0604020202020204" pitchFamily="34" charset="0"/>
              </a:rPr>
              <a:t>Learning</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Por qué deberías aprender esto: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695700"/>
            <a:ext cx="12039600" cy="1938992"/>
          </a:xfrm>
          <a:prstGeom prst="rect">
            <a:avLst/>
          </a:prstGeom>
          <a:noFill/>
        </p:spPr>
        <p:txBody>
          <a:bodyPr wrap="square" rtlCol="0">
            <a:spAutoFit/>
          </a:bodyPr>
          <a:lstStyle/>
          <a:p>
            <a:pPr fontAlgn="base"/>
            <a:r>
              <a:rPr lang="es-ES" sz="2400"/>
              <a:t>La estadística y el aprendizaje automático proporcionan las herramientas principales para tu trabajo como científico de datos. Comprender los distintos métodos de aprendizaje automático -cómo funcionan, cuáles son sus principales ventajas y cómo evaluar su rendimiento en una tarea determinada- puede ayudarte a tomar mejores decisiones sobre cuándo utilizarlos y te convertirá en un experto en datos más versátil.</a:t>
            </a:r>
            <a:endParaRPr lang="en-AU" sz="2400" dirty="0"/>
          </a:p>
        </p:txBody>
      </p:sp>
    </p:spTree>
    <p:extLst>
      <p:ext uri="{BB962C8B-B14F-4D97-AF65-F5344CB8AC3E}">
        <p14:creationId xmlns:p14="http://schemas.microsoft.com/office/powerpoint/2010/main" val="281542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8087" y="2320394"/>
            <a:ext cx="11231780" cy="6572852"/>
          </a:xfrm>
        </p:spPr>
        <p:txBody>
          <a:bodyPr>
            <a:normAutofit/>
          </a:bodyPr>
          <a:lstStyle/>
          <a:p>
            <a:pPr marL="51435" indent="0">
              <a:lnSpc>
                <a:spcPct val="150000"/>
              </a:lnSpc>
              <a:buNone/>
            </a:pPr>
            <a:endParaRPr lang="de-DE" b="1" i="1" dirty="0"/>
          </a:p>
          <a:p>
            <a:pPr marL="51435" indent="0">
              <a:buNone/>
            </a:pPr>
            <a:endParaRPr lang="de-DE" dirty="0"/>
          </a:p>
          <a:p>
            <a:pPr marL="51435" indent="0">
              <a:buNone/>
            </a:pPr>
            <a:endParaRPr lang="en-US" dirty="0"/>
          </a:p>
        </p:txBody>
      </p:sp>
      <p:graphicFrame>
        <p:nvGraphicFramePr>
          <p:cNvPr id="7" name="Object 6"/>
          <p:cNvGraphicFramePr>
            <a:graphicFrameLocks noChangeAspect="1"/>
          </p:cNvGraphicFramePr>
          <p:nvPr/>
        </p:nvGraphicFramePr>
        <p:xfrm>
          <a:off x="2209801" y="344582"/>
          <a:ext cx="12192000" cy="8548664"/>
        </p:xfrm>
        <a:graphic>
          <a:graphicData uri="http://schemas.openxmlformats.org/presentationml/2006/ole">
            <mc:AlternateContent xmlns:mc="http://schemas.openxmlformats.org/markup-compatibility/2006">
              <mc:Choice xmlns:v="urn:schemas-microsoft-com:vml" Requires="v">
                <p:oleObj name="Worksheet" r:id="rId3" imgW="6921656" imgH="6667639" progId="Excel.Sheet.12">
                  <p:embed/>
                </p:oleObj>
              </mc:Choice>
              <mc:Fallback>
                <p:oleObj name="Worksheet" r:id="rId3" imgW="6921656" imgH="6667639" progId="Excel.Sheet.12">
                  <p:embed/>
                  <p:pic>
                    <p:nvPicPr>
                      <p:cNvPr id="7" name="Object 6"/>
                      <p:cNvPicPr/>
                      <p:nvPr/>
                    </p:nvPicPr>
                    <p:blipFill>
                      <a:blip r:embed="rId4"/>
                      <a:stretch>
                        <a:fillRect/>
                      </a:stretch>
                    </p:blipFill>
                    <p:spPr>
                      <a:xfrm>
                        <a:off x="2209801" y="344582"/>
                        <a:ext cx="12192000" cy="8548664"/>
                      </a:xfrm>
                      <a:prstGeom prst="rect">
                        <a:avLst/>
                      </a:prstGeom>
                    </p:spPr>
                  </p:pic>
                </p:oleObj>
              </mc:Fallback>
            </mc:AlternateContent>
          </a:graphicData>
        </a:graphic>
      </p:graphicFrame>
      <p:pic>
        <p:nvPicPr>
          <p:cNvPr id="2" name="Grafik 25">
            <a:extLst>
              <a:ext uri="{FF2B5EF4-FFF2-40B4-BE49-F238E27FC236}">
                <a16:creationId xmlns:a16="http://schemas.microsoft.com/office/drawing/2014/main" id="{A78FBD52-E781-5CC2-7C02-573D46A37F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19694" y="8746974"/>
            <a:ext cx="1834925" cy="1540026"/>
          </a:xfrm>
          <a:prstGeom prst="rect">
            <a:avLst/>
          </a:prstGeom>
        </p:spPr>
      </p:pic>
    </p:spTree>
    <p:extLst>
      <p:ext uri="{BB962C8B-B14F-4D97-AF65-F5344CB8AC3E}">
        <p14:creationId xmlns:p14="http://schemas.microsoft.com/office/powerpoint/2010/main" val="196725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154984"/>
          </a:xfrm>
          <a:prstGeom prst="rect">
            <a:avLst/>
          </a:prstGeom>
          <a:noFill/>
        </p:spPr>
        <p:txBody>
          <a:bodyPr wrap="square" rtlCol="0">
            <a:spAutoFit/>
          </a:bodyPr>
          <a:lstStyle/>
          <a:p>
            <a:r>
              <a:rPr lang="en-US" sz="2400" b="1" dirty="0">
                <a:ea typeface="Microsoft Sans Serif" panose="020B0604020202020204" pitchFamily="34" charset="0"/>
                <a:cs typeface="Microsoft Sans Serif" panose="020B0604020202020204" pitchFamily="34" charset="0"/>
              </a:rPr>
              <a:t>Bootstrapping:</a:t>
            </a:r>
            <a:r>
              <a:rPr lang="en-US" sz="2400" dirty="0">
                <a:ea typeface="Microsoft Sans Serif" panose="020B0604020202020204" pitchFamily="34" charset="0"/>
                <a:cs typeface="Microsoft Sans Serif" panose="020B0604020202020204" pitchFamily="34" charset="0"/>
              </a:rPr>
              <a:t> </a:t>
            </a: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El Bootstrapping se basa en hacer un Muestreo Aleatorio con Reemplazo (es decir, se coge el jarrón con bolas de colores, tan común en los textos de probabilidad, que se saca al azar una bola, se anota el color y se vuelve a tirar la bola al jarrón) sobre los datos de entrenamiento. Esto significa que la misma observación puede extraerse varias veces, mientras que otras observaciones pueden no extraerse en absoluto.</a:t>
            </a:r>
          </a:p>
          <a:p>
            <a:endParaRPr lang="en-US" sz="2400"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Se aprovecha este hecho estadístico: se extraen muestras de los datos de entrenamiento tantas veces como sea necesario hasta obtener un nuevo conjunto de datos de entrenamiento del mismo tamaño. Las observaciones que nunca se han extraído en este procedimiento se incluyen en el conjunto de datos de validación. Los resultados de la validación se utilizan para comparar los distintos algoritmos.</a:t>
            </a:r>
            <a:endParaRPr lang="en-US" sz="2400" dirty="0">
              <a:ea typeface="Microsoft Sans Serif" panose="020B0604020202020204" pitchFamily="34" charset="0"/>
              <a:cs typeface="Microsoft Sans Serif" panose="020B0604020202020204" pitchFamily="34" charset="0"/>
            </a:endParaRPr>
          </a:p>
        </p:txBody>
      </p:sp>
      <p:sp>
        <p:nvSpPr>
          <p:cNvPr id="6"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err="1">
                <a:solidFill>
                  <a:srgbClr val="238791"/>
                </a:solidFill>
                <a:ea typeface="Microsoft Sans Serif" panose="020B0604020202020204" pitchFamily="34" charset="0"/>
                <a:cs typeface="Microsoft Sans Serif" panose="020B0604020202020204" pitchFamily="34" charset="0"/>
              </a:rPr>
              <a:t>Bootstrapping</a:t>
            </a:r>
            <a:r>
              <a:rPr lang="es-ES" sz="2800" b="1">
                <a:solidFill>
                  <a:srgbClr val="238791"/>
                </a:solidFill>
                <a:ea typeface="Microsoft Sans Serif" panose="020B0604020202020204" pitchFamily="34" charset="0"/>
                <a:cs typeface="Microsoft Sans Serif" panose="020B0604020202020204" pitchFamily="34" charset="0"/>
              </a:rPr>
              <a:t> y validación cruzada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6085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err="1">
                <a:solidFill>
                  <a:srgbClr val="238791"/>
                </a:solidFill>
                <a:ea typeface="Microsoft Sans Serif" panose="020B0604020202020204" pitchFamily="34" charset="0"/>
                <a:cs typeface="Microsoft Sans Serif" panose="020B0604020202020204" pitchFamily="34" charset="0"/>
              </a:rPr>
              <a:t>Bootstrapping</a:t>
            </a:r>
            <a:r>
              <a:rPr lang="es-ES" sz="2800" b="1">
                <a:solidFill>
                  <a:srgbClr val="238791"/>
                </a:solidFill>
                <a:ea typeface="Microsoft Sans Serif" panose="020B0604020202020204" pitchFamily="34" charset="0"/>
                <a:cs typeface="Microsoft Sans Serif" panose="020B0604020202020204" pitchFamily="34" charset="0"/>
              </a:rPr>
              <a:t> y validación cruzada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35100" y="3447644"/>
            <a:ext cx="15163800" cy="5632311"/>
          </a:xfrm>
          <a:prstGeom prst="rect">
            <a:avLst/>
          </a:prstGeom>
          <a:noFill/>
        </p:spPr>
        <p:txBody>
          <a:bodyPr wrap="square" rtlCol="0">
            <a:spAutoFit/>
          </a:bodyPr>
          <a:lstStyle/>
          <a:p>
            <a:r>
              <a:rPr lang="en-US" sz="2400" b="1">
                <a:ea typeface="Microsoft Sans Serif" panose="020B0604020202020204" pitchFamily="34" charset="0"/>
                <a:cs typeface="Microsoft Sans Serif" panose="020B0604020202020204" pitchFamily="34" charset="0"/>
              </a:rPr>
              <a:t>Validación cruzada: </a:t>
            </a:r>
            <a:endParaRPr lang="en-US" sz="2400" b="1" dirty="0">
              <a:ea typeface="Microsoft Sans Serif" panose="020B0604020202020204" pitchFamily="34" charset="0"/>
              <a:cs typeface="Microsoft Sans Serif" panose="020B0604020202020204" pitchFamily="34" charset="0"/>
            </a:endParaRPr>
          </a:p>
          <a:p>
            <a:endParaRPr lang="en-US" sz="2400" b="1" dirty="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Hay diferentes formas de realizar la validación cruzada, pero nosotros nos centramos en la validación cruzada n-fold, y fijamos n = 5 para simplificar. El conjunto de datos de entrenamiento se divide, mediante muestreo aleatorio, en 5 subgrupos de tamaño aproximadamente igual.</a:t>
            </a: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es-ES" sz="2400">
                <a:ea typeface="Microsoft Sans Serif" panose="020B0604020202020204" pitchFamily="34" charset="0"/>
                <a:cs typeface="Microsoft Sans Serif" panose="020B0604020202020204" pitchFamily="34" charset="0"/>
              </a:rPr>
              <a:t>En la primera pasada, se toma el grupo de datos 1 como datos de validación, y se entrena con el resto de datos (grupos 2,3,4,5). </a:t>
            </a:r>
          </a:p>
          <a:p>
            <a:pPr marL="342900" indent="-342900">
              <a:buFont typeface="Wingdings" panose="05000000000000000000" pitchFamily="2" charset="2"/>
              <a:buChar char="Ø"/>
            </a:pPr>
            <a:r>
              <a:rPr lang="es-ES" sz="2400">
                <a:ea typeface="Microsoft Sans Serif" panose="020B0604020202020204" pitchFamily="34" charset="0"/>
                <a:cs typeface="Microsoft Sans Serif" panose="020B0604020202020204" pitchFamily="34" charset="0"/>
              </a:rPr>
              <a:t>En la segunda pasada, el segundo grupo de datos se reserva para la validación, y el algoritmo se entrena en los otros grupos de datos (1,3,4,5). </a:t>
            </a:r>
          </a:p>
          <a:p>
            <a:pPr marL="342900" indent="-342900">
              <a:buFont typeface="Wingdings" panose="05000000000000000000" pitchFamily="2" charset="2"/>
              <a:buChar char="Ø"/>
            </a:pPr>
            <a:r>
              <a:rPr lang="es-ES" sz="2400">
                <a:ea typeface="Microsoft Sans Serif" panose="020B0604020202020204" pitchFamily="34" charset="0"/>
                <a:cs typeface="Microsoft Sans Serif" panose="020B0604020202020204" pitchFamily="34" charset="0"/>
              </a:rPr>
              <a:t>Continúa así hasta que los 5 grupos de datos hayan servido como datos de validación exactamente una vez. </a:t>
            </a:r>
            <a:r>
              <a:rPr lang="en-US" sz="2400">
                <a:ea typeface="Microsoft Sans Serif" panose="020B0604020202020204" pitchFamily="34" charset="0"/>
                <a:cs typeface="Microsoft Sans Serif" panose="020B0604020202020204" pitchFamily="34" charset="0"/>
              </a:rPr>
              <a:t> </a:t>
            </a:r>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es-ES" sz="2400">
                <a:ea typeface="Microsoft Sans Serif" panose="020B0604020202020204" pitchFamily="34" charset="0"/>
                <a:cs typeface="Microsoft Sans Serif" panose="020B0604020202020204" pitchFamily="34" charset="0"/>
              </a:rPr>
              <a:t>Así se obtienen 5 resultados de validación (por ejemplo, la tasa de error para la clasificación o el MSE para la regresión) que pueden utilizarse para comparar los distintos algoritmos.</a:t>
            </a:r>
          </a:p>
          <a:p>
            <a:pPr marL="342900" indent="-342900">
              <a:buFont typeface="Wingdings" panose="05000000000000000000" pitchFamily="2" charset="2"/>
              <a:buChar char="Ø"/>
            </a:pPr>
            <a:r>
              <a:rPr lang="es-ES" sz="2400">
                <a:ea typeface="Microsoft Sans Serif" panose="020B0604020202020204" pitchFamily="34" charset="0"/>
                <a:cs typeface="Microsoft Sans Serif" panose="020B0604020202020204" pitchFamily="34" charset="0"/>
              </a:rPr>
              <a:t>Una vez completada la validación y seleccionado el "mejor" modelo, se puede volver a entrenar con el conjunto de datos completo.</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74072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Consideraciones adicionales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A veces no basta con fijarse en la precisión del modelo</a:t>
            </a:r>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a:p>
            <a:r>
              <a:rPr lang="en-US" sz="2400">
                <a:ea typeface="Microsoft Sans Serif" panose="020B0604020202020204" pitchFamily="34" charset="0"/>
                <a:cs typeface="Microsoft Sans Serif" panose="020B0604020202020204" pitchFamily="34" charset="0"/>
              </a:rPr>
              <a:t>Consideremos el siguiente ejemplo.</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0613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991" y="618059"/>
            <a:ext cx="13285694" cy="2315207"/>
          </a:xfrm>
        </p:spPr>
        <p:txBody>
          <a:bodyPr>
            <a:noAutofit/>
          </a:bodyPr>
          <a:lstStyle/>
          <a:p>
            <a:pPr algn="ctr"/>
            <a:r>
              <a:rPr lang="es-ES" sz="3200" b="1"/>
              <a:t>Muchos sistemas de IA se utilizan para la clasificación.  Aquí, por ejemplo, para la clasificación de imágenes.</a:t>
            </a:r>
            <a:br>
              <a:rPr lang="es-ES" sz="3200" b="1"/>
            </a:br>
            <a:br>
              <a:rPr lang="de-DE" sz="3200" b="1"/>
            </a:br>
            <a:r>
              <a:rPr lang="es-ES" sz="3200" b="1"/>
              <a:t>Después de muchos ejemplos, el algoritmo ha "aprendido"...</a:t>
            </a:r>
            <a:endParaRPr lang="en-US" sz="3200" b="1" dirty="0"/>
          </a:p>
        </p:txBody>
      </p:sp>
      <p:sp>
        <p:nvSpPr>
          <p:cNvPr id="10" name="TextBox 9"/>
          <p:cNvSpPr txBox="1"/>
          <p:nvPr/>
        </p:nvSpPr>
        <p:spPr>
          <a:xfrm>
            <a:off x="5179571" y="4851807"/>
            <a:ext cx="2324099" cy="542456"/>
          </a:xfrm>
          <a:prstGeom prst="rect">
            <a:avLst/>
          </a:prstGeom>
          <a:noFill/>
        </p:spPr>
        <p:txBody>
          <a:bodyPr wrap="square" rtlCol="0">
            <a:spAutoFit/>
          </a:bodyPr>
          <a:lstStyle/>
          <a:p>
            <a:r>
              <a:rPr lang="de-DE" sz="2925" b="1">
                <a:solidFill>
                  <a:srgbClr val="002060"/>
                </a:solidFill>
              </a:rPr>
              <a:t>Categoria </a:t>
            </a:r>
            <a:r>
              <a:rPr lang="de-DE" sz="2925" b="1" dirty="0">
                <a:solidFill>
                  <a:srgbClr val="002060"/>
                </a:solidFill>
              </a:rPr>
              <a:t>A</a:t>
            </a:r>
            <a:endParaRPr lang="en-US" sz="2925" b="1" dirty="0">
              <a:solidFill>
                <a:srgbClr val="002060"/>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1934" t="11709" r="9963"/>
          <a:stretch/>
        </p:blipFill>
        <p:spPr>
          <a:xfrm>
            <a:off x="10662206" y="5518821"/>
            <a:ext cx="3043826" cy="3046946"/>
          </a:xfrm>
          <a:prstGeom prst="rect">
            <a:avLst/>
          </a:prstGeom>
        </p:spPr>
      </p:pic>
      <p:sp>
        <p:nvSpPr>
          <p:cNvPr id="14" name="TextBox 13"/>
          <p:cNvSpPr txBox="1"/>
          <p:nvPr/>
        </p:nvSpPr>
        <p:spPr>
          <a:xfrm>
            <a:off x="10820400" y="4866716"/>
            <a:ext cx="2324099" cy="542456"/>
          </a:xfrm>
          <a:prstGeom prst="rect">
            <a:avLst/>
          </a:prstGeom>
          <a:noFill/>
        </p:spPr>
        <p:txBody>
          <a:bodyPr wrap="square" rtlCol="0">
            <a:spAutoFit/>
          </a:bodyPr>
          <a:lstStyle/>
          <a:p>
            <a:r>
              <a:rPr lang="de-DE" sz="2925" b="1">
                <a:solidFill>
                  <a:srgbClr val="002060"/>
                </a:solidFill>
              </a:rPr>
              <a:t>Categoria B</a:t>
            </a:r>
            <a:endParaRPr lang="en-US" sz="2925" b="1" dirty="0">
              <a:solidFill>
                <a:srgbClr val="00206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11536" y="5504222"/>
            <a:ext cx="2503663" cy="3076144"/>
          </a:xfrm>
          <a:prstGeom prst="rect">
            <a:avLst/>
          </a:prstGeom>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344931" y="5504222"/>
            <a:ext cx="2466607" cy="3061737"/>
          </a:xfr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4681" t="2432" r="18461" b="2465"/>
          <a:stretch/>
        </p:blipFill>
        <p:spPr>
          <a:xfrm>
            <a:off x="2340836" y="2711281"/>
            <a:ext cx="2841822" cy="2792941"/>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1635" r="17584"/>
          <a:stretch/>
        </p:blipFill>
        <p:spPr>
          <a:xfrm>
            <a:off x="12953787" y="2506154"/>
            <a:ext cx="3187674" cy="2990671"/>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16667"/>
          <a:stretch/>
        </p:blipFill>
        <p:spPr>
          <a:xfrm>
            <a:off x="13706032" y="5509447"/>
            <a:ext cx="2455307" cy="3069134"/>
          </a:xfrm>
          <a:prstGeom prst="rect">
            <a:avLst/>
          </a:prstGeom>
        </p:spPr>
      </p:pic>
    </p:spTree>
    <p:extLst>
      <p:ext uri="{BB962C8B-B14F-4D97-AF65-F5344CB8AC3E}">
        <p14:creationId xmlns:p14="http://schemas.microsoft.com/office/powerpoint/2010/main" val="50879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8" name="Title 1"/>
          <p:cNvSpPr>
            <a:spLocks noGrp="1"/>
          </p:cNvSpPr>
          <p:nvPr>
            <p:ph type="title"/>
          </p:nvPr>
        </p:nvSpPr>
        <p:spPr>
          <a:xfrm>
            <a:off x="2513978" y="1897133"/>
            <a:ext cx="13488021" cy="895629"/>
          </a:xfrm>
        </p:spPr>
        <p:txBody>
          <a:bodyPr>
            <a:noAutofit/>
          </a:bodyPr>
          <a:lstStyle/>
          <a:p>
            <a:pPr algn="ctr"/>
            <a:r>
              <a:rPr lang="es-ES" sz="4388" b="1"/>
              <a:t>Después de muchos ejemplos, el algoritmo ha aprendido</a:t>
            </a:r>
            <a:r>
              <a:rPr lang="de-DE" sz="4388" b="1"/>
              <a:t>...</a:t>
            </a:r>
            <a:endParaRPr lang="en-US" sz="4388" b="1" dirty="0"/>
          </a:p>
        </p:txBody>
      </p:sp>
      <p:pic>
        <p:nvPicPr>
          <p:cNvPr id="7" name="Content Placeholder 2"/>
          <p:cNvPicPr>
            <a:picLocks noChangeAspect="1"/>
          </p:cNvPicPr>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2593"/>
            <a:ext cx="4541384" cy="4301699"/>
          </a:xfrm>
          <a:prstGeom prst="rect">
            <a:avLst/>
          </a:prstGeom>
        </p:spPr>
      </p:pic>
    </p:spTree>
    <p:extLst>
      <p:ext uri="{BB962C8B-B14F-4D97-AF65-F5344CB8AC3E}">
        <p14:creationId xmlns:p14="http://schemas.microsoft.com/office/powerpoint/2010/main" val="72206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9" name="TextBox 8"/>
          <p:cNvSpPr txBox="1"/>
          <p:nvPr/>
        </p:nvSpPr>
        <p:spPr>
          <a:xfrm>
            <a:off x="3253721" y="3680380"/>
            <a:ext cx="2324099" cy="542456"/>
          </a:xfrm>
          <a:prstGeom prst="rect">
            <a:avLst/>
          </a:prstGeom>
          <a:noFill/>
        </p:spPr>
        <p:txBody>
          <a:bodyPr wrap="square" rtlCol="0">
            <a:spAutoFit/>
          </a:bodyPr>
          <a:lstStyle/>
          <a:p>
            <a:r>
              <a:rPr lang="de-DE" sz="2925" b="1">
                <a:solidFill>
                  <a:srgbClr val="002060"/>
                </a:solidFill>
              </a:rPr>
              <a:t>Categoria </a:t>
            </a:r>
            <a:r>
              <a:rPr lang="de-DE" sz="2925" b="1" dirty="0">
                <a:solidFill>
                  <a:srgbClr val="002060"/>
                </a:solidFill>
              </a:rPr>
              <a:t>A</a:t>
            </a:r>
            <a:endParaRPr lang="en-US" sz="2925" b="1" dirty="0">
              <a:solidFill>
                <a:srgbClr val="002060"/>
              </a:solidFill>
            </a:endParaRPr>
          </a:p>
        </p:txBody>
      </p:sp>
      <p:sp>
        <p:nvSpPr>
          <p:cNvPr id="10" name="TextBox 9"/>
          <p:cNvSpPr txBox="1"/>
          <p:nvPr/>
        </p:nvSpPr>
        <p:spPr>
          <a:xfrm>
            <a:off x="12391199" y="3680378"/>
            <a:ext cx="2324099" cy="542456"/>
          </a:xfrm>
          <a:prstGeom prst="rect">
            <a:avLst/>
          </a:prstGeom>
          <a:noFill/>
        </p:spPr>
        <p:txBody>
          <a:bodyPr wrap="square" rtlCol="0">
            <a:spAutoFit/>
          </a:bodyPr>
          <a:lstStyle/>
          <a:p>
            <a:r>
              <a:rPr lang="de-DE" sz="2925" b="1">
                <a:solidFill>
                  <a:srgbClr val="002060"/>
                </a:solidFill>
              </a:rPr>
              <a:t>Categoria </a:t>
            </a:r>
            <a:r>
              <a:rPr lang="de-DE" sz="2925" b="1" dirty="0">
                <a:solidFill>
                  <a:srgbClr val="002060"/>
                </a:solidFill>
              </a:rPr>
              <a:t>B</a:t>
            </a:r>
            <a:endParaRPr lang="en-US" sz="2925" b="1" dirty="0">
              <a:solidFill>
                <a:srgbClr val="002060"/>
              </a:solidFill>
            </a:endParaRPr>
          </a:p>
        </p:txBody>
      </p:sp>
      <p:sp>
        <p:nvSpPr>
          <p:cNvPr id="11" name="Title 1"/>
          <p:cNvSpPr txBox="1">
            <a:spLocks/>
          </p:cNvSpPr>
          <p:nvPr/>
        </p:nvSpPr>
        <p:spPr>
          <a:xfrm>
            <a:off x="2513978" y="1897133"/>
            <a:ext cx="14021421" cy="8956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388" b="1"/>
              <a:t>Después de muchos ejemplos, el algoritmo ha aprendido</a:t>
            </a:r>
            <a:r>
              <a:rPr lang="de-DE" sz="4388" b="1"/>
              <a:t> ...</a:t>
            </a:r>
            <a:endParaRPr lang="en-US" sz="4388" b="1" dirty="0"/>
          </a:p>
        </p:txBody>
      </p:sp>
      <p:pic>
        <p:nvPicPr>
          <p:cNvPr id="3" name="Content Placeholder 2"/>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4250"/>
            <a:ext cx="4541384" cy="4301699"/>
          </a:xfrm>
        </p:spPr>
      </p:pic>
    </p:spTree>
    <p:extLst>
      <p:ext uri="{BB962C8B-B14F-4D97-AF65-F5344CB8AC3E}">
        <p14:creationId xmlns:p14="http://schemas.microsoft.com/office/powerpoint/2010/main" val="271255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9" name="TextBox 8"/>
          <p:cNvSpPr txBox="1"/>
          <p:nvPr/>
        </p:nvSpPr>
        <p:spPr>
          <a:xfrm>
            <a:off x="3253721" y="3680380"/>
            <a:ext cx="2324099" cy="542456"/>
          </a:xfrm>
          <a:prstGeom prst="rect">
            <a:avLst/>
          </a:prstGeom>
          <a:noFill/>
        </p:spPr>
        <p:txBody>
          <a:bodyPr wrap="square" rtlCol="0">
            <a:spAutoFit/>
          </a:bodyPr>
          <a:lstStyle/>
          <a:p>
            <a:r>
              <a:rPr lang="de-DE" sz="2925" b="1">
                <a:solidFill>
                  <a:srgbClr val="002060"/>
                </a:solidFill>
              </a:rPr>
              <a:t>Categoria </a:t>
            </a:r>
            <a:r>
              <a:rPr lang="de-DE" sz="2925" b="1" dirty="0">
                <a:solidFill>
                  <a:srgbClr val="002060"/>
                </a:solidFill>
              </a:rPr>
              <a:t>A</a:t>
            </a:r>
            <a:endParaRPr lang="en-US" sz="2925" b="1" dirty="0">
              <a:solidFill>
                <a:srgbClr val="002060"/>
              </a:solidFill>
            </a:endParaRPr>
          </a:p>
        </p:txBody>
      </p:sp>
      <p:sp>
        <p:nvSpPr>
          <p:cNvPr id="10" name="TextBox 9"/>
          <p:cNvSpPr txBox="1"/>
          <p:nvPr/>
        </p:nvSpPr>
        <p:spPr>
          <a:xfrm>
            <a:off x="12391199" y="3680378"/>
            <a:ext cx="2324099" cy="542456"/>
          </a:xfrm>
          <a:prstGeom prst="rect">
            <a:avLst/>
          </a:prstGeom>
          <a:noFill/>
        </p:spPr>
        <p:txBody>
          <a:bodyPr wrap="square" rtlCol="0">
            <a:spAutoFit/>
          </a:bodyPr>
          <a:lstStyle/>
          <a:p>
            <a:r>
              <a:rPr lang="de-DE" sz="2925" b="1">
                <a:solidFill>
                  <a:srgbClr val="002060"/>
                </a:solidFill>
              </a:rPr>
              <a:t>Categoria </a:t>
            </a:r>
            <a:r>
              <a:rPr lang="de-DE" sz="2925" b="1" dirty="0">
                <a:solidFill>
                  <a:srgbClr val="002060"/>
                </a:solidFill>
              </a:rPr>
              <a:t>B</a:t>
            </a:r>
            <a:endParaRPr lang="en-US" sz="2925" b="1" dirty="0">
              <a:solidFill>
                <a:srgbClr val="002060"/>
              </a:solidFill>
            </a:endParaRPr>
          </a:p>
        </p:txBody>
      </p:sp>
      <p:sp>
        <p:nvSpPr>
          <p:cNvPr id="11" name="Title 1"/>
          <p:cNvSpPr txBox="1">
            <a:spLocks/>
          </p:cNvSpPr>
          <p:nvPr/>
        </p:nvSpPr>
        <p:spPr>
          <a:xfrm>
            <a:off x="1244600" y="1335088"/>
            <a:ext cx="14935200" cy="14884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388" b="1"/>
              <a:t>Después de muchos ejemplos, el algoritmo ha aprendido</a:t>
            </a:r>
            <a:r>
              <a:rPr lang="de-DE" sz="4388" b="1"/>
              <a:t>...</a:t>
            </a:r>
            <a:endParaRPr lang="de-DE" sz="4388" b="1" dirty="0"/>
          </a:p>
          <a:p>
            <a:pPr algn="ctr"/>
            <a:r>
              <a:rPr lang="de-DE" sz="4000"/>
              <a:t>No detecta lobo contra perro - ¡detecta nieve contra no nieve!</a:t>
            </a:r>
            <a:endParaRPr lang="en-US" sz="4388" b="1" dirty="0"/>
          </a:p>
        </p:txBody>
      </p:sp>
      <p:pic>
        <p:nvPicPr>
          <p:cNvPr id="8" name="Content Placeholder 2"/>
          <p:cNvPicPr>
            <a:picLocks noChangeAspect="1"/>
          </p:cNvPicPr>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4250"/>
            <a:ext cx="4541384" cy="4301699"/>
          </a:xfrm>
          <a:prstGeom prst="rect">
            <a:avLst/>
          </a:prstGeom>
        </p:spPr>
      </p:pic>
    </p:spTree>
    <p:extLst>
      <p:ext uri="{BB962C8B-B14F-4D97-AF65-F5344CB8AC3E}">
        <p14:creationId xmlns:p14="http://schemas.microsoft.com/office/powerpoint/2010/main" val="18787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Evaluación del rendimiento</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3: Consideraciones adicionales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3046988"/>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A veces no basta con observar la precisión del modelo.</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Para muchas aplicaciones, también es necesario comprender qué patrones ha detectado el algoritmo y qué variables han conducido al resultado del modelo.  La transparencia y la explicabilidad pueden ser importantes características de "calidad", y esto también puede influir en la decisión de qué modelo funciona "mejor".</a:t>
            </a:r>
          </a:p>
          <a:p>
            <a:endParaRPr lang="es-ES" sz="2400">
              <a:ea typeface="Microsoft Sans Serif" panose="020B0604020202020204" pitchFamily="34" charset="0"/>
              <a:cs typeface="Microsoft Sans Serif" panose="020B0604020202020204" pitchFamily="34" charset="0"/>
            </a:endParaRPr>
          </a:p>
          <a:p>
            <a:r>
              <a:rPr lang="es-ES" sz="2400">
                <a:ea typeface="Microsoft Sans Serif" panose="020B0604020202020204" pitchFamily="34" charset="0"/>
                <a:cs typeface="Microsoft Sans Serif" panose="020B0604020202020204" pitchFamily="34" charset="0"/>
              </a:rPr>
              <a:t>Además, en las diapositivas de data4good veremos cómo otros criterios, como la imparcialidad y la no discriminación, pueden ser características importantes a la hora de juzgar el rendimiento de un modelo.</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6735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a:solidFill>
                  <a:srgbClr val="E7686A"/>
                </a:solidFill>
                <a:ea typeface="Microsoft Sans Serif" panose="020B0604020202020204" pitchFamily="34" charset="0"/>
                <a:cs typeface="Microsoft Sans Serif" panose="020B0604020202020204" pitchFamily="34" charset="0"/>
              </a:rPr>
              <a:t>Resumen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196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12575"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651671" y="3851228"/>
            <a:ext cx="1972769" cy="2431435"/>
          </a:xfrm>
          <a:prstGeom prst="rect">
            <a:avLst/>
          </a:prstGeom>
          <a:noFill/>
        </p:spPr>
        <p:txBody>
          <a:bodyPr wrap="square" rtlCol="0">
            <a:spAutoFit/>
          </a:bodyPr>
          <a:lstStyle/>
          <a:p>
            <a:pPr algn="ctr"/>
            <a:r>
              <a:rPr lang="en-US" sz="1900" dirty="0"/>
              <a:t>Machine </a:t>
            </a:r>
            <a:r>
              <a:rPr lang="en-US" sz="1900"/>
              <a:t>Learning </a:t>
            </a:r>
            <a:r>
              <a:rPr lang="es-ES" sz="1900"/>
              <a:t>y la estadística son dos campos de estudio que proporcionan herramientas para comprender los datos</a:t>
            </a:r>
            <a:endParaRPr lang="it-IT" sz="1900" dirty="0"/>
          </a:p>
        </p:txBody>
      </p:sp>
      <p:sp>
        <p:nvSpPr>
          <p:cNvPr id="26" name="CasellaDiTesto 25"/>
          <p:cNvSpPr txBox="1"/>
          <p:nvPr/>
        </p:nvSpPr>
        <p:spPr>
          <a:xfrm>
            <a:off x="4485819" y="5600700"/>
            <a:ext cx="2676981" cy="2139047"/>
          </a:xfrm>
          <a:prstGeom prst="rect">
            <a:avLst/>
          </a:prstGeom>
          <a:noFill/>
        </p:spPr>
        <p:txBody>
          <a:bodyPr wrap="square" rtlCol="0">
            <a:spAutoFit/>
          </a:bodyPr>
          <a:lstStyle/>
          <a:p>
            <a:pPr algn="ctr"/>
            <a:r>
              <a:rPr lang="es-ES" sz="1900"/>
              <a:t>A grandes rasgos, los algoritmos de aprendizaje automático se dividen en tres categorías: supervisados, no supervisados y de refuerzo.</a:t>
            </a:r>
            <a:endParaRPr lang="it-IT" sz="1900" dirty="0"/>
          </a:p>
        </p:txBody>
      </p:sp>
      <p:sp>
        <p:nvSpPr>
          <p:cNvPr id="27" name="CasellaDiTesto 26"/>
          <p:cNvSpPr txBox="1"/>
          <p:nvPr/>
        </p:nvSpPr>
        <p:spPr>
          <a:xfrm>
            <a:off x="6531777" y="3880946"/>
            <a:ext cx="2812575" cy="1015663"/>
          </a:xfrm>
          <a:prstGeom prst="rect">
            <a:avLst/>
          </a:prstGeom>
          <a:noFill/>
        </p:spPr>
        <p:txBody>
          <a:bodyPr wrap="square" rtlCol="0">
            <a:spAutoFit/>
          </a:bodyPr>
          <a:lstStyle/>
          <a:p>
            <a:pPr algn="ctr"/>
            <a:r>
              <a:rPr lang="es-ES" sz="2000"/>
              <a:t>Algunos algoritmos sencillos son Naive Bayes y Árboles de decisión.</a:t>
            </a:r>
            <a:endParaRPr lang="it-IT" sz="2000" dirty="0"/>
          </a:p>
        </p:txBody>
      </p:sp>
      <p:sp>
        <p:nvSpPr>
          <p:cNvPr id="28" name="CasellaDiTesto 27"/>
          <p:cNvSpPr txBox="1"/>
          <p:nvPr/>
        </p:nvSpPr>
        <p:spPr>
          <a:xfrm>
            <a:off x="8679126" y="6133377"/>
            <a:ext cx="2654044" cy="1323439"/>
          </a:xfrm>
          <a:prstGeom prst="rect">
            <a:avLst/>
          </a:prstGeom>
          <a:noFill/>
        </p:spPr>
        <p:txBody>
          <a:bodyPr wrap="square" rtlCol="0">
            <a:spAutoFit/>
          </a:bodyPr>
          <a:lstStyle/>
          <a:p>
            <a:pPr algn="ctr"/>
            <a:r>
              <a:rPr lang="es-ES" sz="2000"/>
              <a:t>Otros algoritmos más complejos son los bosques aleatorios y las redes neuronales.</a:t>
            </a:r>
            <a:endParaRPr lang="it-IT" sz="2000" dirty="0"/>
          </a:p>
        </p:txBody>
      </p:sp>
      <p:sp>
        <p:nvSpPr>
          <p:cNvPr id="29" name="CasellaDiTesto 28"/>
          <p:cNvSpPr txBox="1"/>
          <p:nvPr/>
        </p:nvSpPr>
        <p:spPr>
          <a:xfrm>
            <a:off x="10788393" y="3874703"/>
            <a:ext cx="2511188" cy="2246769"/>
          </a:xfrm>
          <a:prstGeom prst="rect">
            <a:avLst/>
          </a:prstGeom>
          <a:noFill/>
        </p:spPr>
        <p:txBody>
          <a:bodyPr wrap="square" rtlCol="0">
            <a:spAutoFit/>
          </a:bodyPr>
          <a:lstStyle/>
          <a:p>
            <a:pPr algn="ctr"/>
            <a:r>
              <a:rPr lang="es-ES" sz="2000"/>
              <a:t>Para la mayoría de los proyectos, debes probar varios enfoques diferentes, y ponerlos a prueba para ver cuál es el "mejor"</a:t>
            </a:r>
            <a:endParaRPr lang="it-IT"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15229" y="5753100"/>
            <a:ext cx="2826477" cy="1938992"/>
          </a:xfrm>
          <a:prstGeom prst="rect">
            <a:avLst/>
          </a:prstGeom>
          <a:noFill/>
        </p:spPr>
        <p:txBody>
          <a:bodyPr wrap="square" rtlCol="0">
            <a:spAutoFit/>
          </a:bodyPr>
          <a:lstStyle/>
          <a:p>
            <a:pPr algn="ctr"/>
            <a:r>
              <a:rPr lang="es-ES" sz="2000"/>
              <a:t>El boot-strapping y la validación cruzada son métodos habituales para recopilar información sobre el rendimiento de los modelos.</a:t>
            </a:r>
            <a:endParaRPr lang="it-IT" sz="2000" dirty="0"/>
          </a:p>
        </p:txBody>
      </p:sp>
    </p:spTree>
    <p:extLst>
      <p:ext uri="{BB962C8B-B14F-4D97-AF65-F5344CB8AC3E}">
        <p14:creationId xmlns:p14="http://schemas.microsoft.com/office/powerpoint/2010/main" val="147083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Índice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735580" y="5829057"/>
            <a:ext cx="2862580" cy="1692771"/>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IA, </a:t>
            </a:r>
            <a:r>
              <a:rPr lang="en-US" sz="2800" b="1" dirty="0">
                <a:solidFill>
                  <a:srgbClr val="238791"/>
                </a:solidFill>
                <a:ea typeface="Microsoft Sans Serif" panose="020B0604020202020204" pitchFamily="34" charset="0"/>
                <a:cs typeface="Microsoft Sans Serif" panose="020B0604020202020204" pitchFamily="34" charset="0"/>
              </a:rPr>
              <a:t>ML, DL</a:t>
            </a:r>
            <a:r>
              <a:rPr lang="en-US" sz="2800" b="1">
                <a:solidFill>
                  <a:srgbClr val="238791"/>
                </a:solidFill>
                <a:ea typeface="Microsoft Sans Serif" panose="020B0604020202020204" pitchFamily="34" charset="0"/>
                <a:cs typeface="Microsoft Sans Serif" panose="020B0604020202020204" pitchFamily="34" charset="0"/>
              </a:rPr>
              <a:t>, y ciencia de datos</a:t>
            </a:r>
            <a:endParaRPr lang="en-US" sz="2800" b="1" dirty="0">
              <a:solidFill>
                <a:srgbClr val="238791"/>
              </a:solidFill>
              <a:ea typeface="Microsoft Sans Serif" panose="020B0604020202020204" pitchFamily="34" charset="0"/>
              <a:cs typeface="Microsoft Sans Serif" panose="020B0604020202020204" pitchFamily="34" charset="0"/>
            </a:endParaRPr>
          </a:p>
          <a:p>
            <a:pPr marL="457200" indent="-457200" fontAlgn="base">
              <a:buAutoNum type="arabicPeriod"/>
            </a:pPr>
            <a:r>
              <a:rPr lang="it-IT" sz="2400"/>
              <a:t>Definiciones</a:t>
            </a:r>
            <a:endParaRPr lang="it-IT" sz="2400" dirty="0"/>
          </a:p>
          <a:p>
            <a:pPr marL="457200" indent="-457200" fontAlgn="base">
              <a:buAutoNum type="arabicPeriod"/>
            </a:pPr>
            <a:r>
              <a:rPr lang="it-IT" sz="2400"/>
              <a:t>Tipos de </a:t>
            </a:r>
            <a:r>
              <a:rPr lang="it-IT" sz="2400" dirty="0"/>
              <a:t>ML</a:t>
            </a: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338820" y="5829057"/>
            <a:ext cx="3091180" cy="236988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Algoritmos ML</a:t>
            </a:r>
            <a:endParaRPr lang="en-US" sz="2800" b="1" dirty="0">
              <a:solidFill>
                <a:srgbClr val="238791"/>
              </a:solidFill>
              <a:ea typeface="Microsoft Sans Serif" panose="020B0604020202020204" pitchFamily="34" charset="0"/>
              <a:cs typeface="Microsoft Sans Serif" panose="020B0604020202020204" pitchFamily="34" charset="0"/>
            </a:endParaRPr>
          </a:p>
          <a:p>
            <a:pPr marL="457200" indent="-457200" fontAlgn="base">
              <a:buAutoNum type="arabicPeriod"/>
            </a:pPr>
            <a:r>
              <a:rPr lang="it-IT" sz="2400" dirty="0"/>
              <a:t>Naive Bayes</a:t>
            </a:r>
          </a:p>
          <a:p>
            <a:pPr marL="457200" indent="-457200" fontAlgn="base">
              <a:buAutoNum type="arabicPeriod"/>
            </a:pPr>
            <a:r>
              <a:rPr lang="it-IT" sz="2400"/>
              <a:t>Árboles de decisión</a:t>
            </a:r>
            <a:endParaRPr lang="it-IT" sz="2400" dirty="0"/>
          </a:p>
          <a:p>
            <a:pPr marL="457200" indent="-457200" fontAlgn="base">
              <a:buAutoNum type="arabicPeriod"/>
            </a:pPr>
            <a:r>
              <a:rPr lang="it-IT" sz="2400"/>
              <a:t>Bosques aleatorios</a:t>
            </a:r>
            <a:endParaRPr lang="it-IT" sz="2400" dirty="0"/>
          </a:p>
          <a:p>
            <a:pPr marL="457200" indent="-457200" fontAlgn="base">
              <a:buAutoNum type="arabicPeriod"/>
            </a:pPr>
            <a:r>
              <a:rPr lang="it-IT" sz="2400" dirty="0"/>
              <a:t>SVM</a:t>
            </a:r>
          </a:p>
          <a:p>
            <a:pPr marL="457200" indent="-457200" fontAlgn="base">
              <a:buAutoNum type="arabicPeriod"/>
            </a:pPr>
            <a:r>
              <a:rPr lang="it-IT" sz="2400"/>
              <a:t>Redes neuronales</a:t>
            </a:r>
            <a:endParaRPr lang="it-IT" sz="2400" dirty="0"/>
          </a:p>
        </p:txBody>
      </p:sp>
      <p:sp>
        <p:nvSpPr>
          <p:cNvPr id="12" name="CasellaDiTesto 11"/>
          <p:cNvSpPr txBox="1"/>
          <p:nvPr/>
        </p:nvSpPr>
        <p:spPr>
          <a:xfrm>
            <a:off x="14170660" y="5829057"/>
            <a:ext cx="3736340" cy="2800767"/>
          </a:xfrm>
          <a:prstGeom prst="rect">
            <a:avLst/>
          </a:prstGeom>
          <a:noFill/>
        </p:spPr>
        <p:txBody>
          <a:bodyPr wrap="square" rtlCol="0">
            <a:spAutoFit/>
          </a:bodyPr>
          <a:lstStyle/>
          <a:p>
            <a:r>
              <a:rPr lang="it-IT" sz="2800" b="1">
                <a:solidFill>
                  <a:srgbClr val="238791"/>
                </a:solidFill>
              </a:rPr>
              <a:t>Evaluación del rendimiento</a:t>
            </a:r>
            <a:endParaRPr lang="it-IT" sz="2800" b="1" dirty="0">
              <a:solidFill>
                <a:srgbClr val="238791"/>
              </a:solidFill>
            </a:endParaRPr>
          </a:p>
          <a:p>
            <a:pPr marL="457200" indent="-457200" fontAlgn="base">
              <a:buAutoNum type="arabicPeriod"/>
            </a:pPr>
            <a:r>
              <a:rPr lang="it-IT" sz="2400"/>
              <a:t>Precisión y </a:t>
            </a:r>
            <a:r>
              <a:rPr lang="it-IT" sz="2400" dirty="0"/>
              <a:t>Co.</a:t>
            </a:r>
          </a:p>
          <a:p>
            <a:pPr marL="457200" indent="-457200" fontAlgn="base">
              <a:buAutoNum type="arabicPeriod"/>
            </a:pPr>
            <a:r>
              <a:rPr lang="it-IT" sz="2400"/>
              <a:t>Bootstrapping y validación cruzada</a:t>
            </a:r>
            <a:endParaRPr lang="it-IT" sz="2400" dirty="0"/>
          </a:p>
          <a:p>
            <a:pPr marL="457200" indent="-457200" fontAlgn="base">
              <a:buAutoNum type="arabicPeriod"/>
            </a:pPr>
            <a:r>
              <a:rPr lang="it-IT" sz="2400"/>
              <a:t>Consideraciones adicionales</a:t>
            </a:r>
            <a:endParaRPr lang="it-IT" sz="2400" dirty="0"/>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a:solidFill>
                  <a:srgbClr val="E7686A"/>
                </a:solidFill>
                <a:ea typeface="Microsoft Sans Serif" panose="020B0604020202020204" pitchFamily="34" charset="0"/>
                <a:cs typeface="Microsoft Sans Serif" panose="020B0604020202020204" pitchFamily="34" charset="0"/>
              </a:rPr>
              <a:t>Test de autoevaluación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066800" y="3009900"/>
            <a:ext cx="5562600" cy="5693866"/>
          </a:xfrm>
          <a:prstGeom prst="rect">
            <a:avLst/>
          </a:prstGeom>
          <a:noFill/>
        </p:spPr>
        <p:txBody>
          <a:bodyPr wrap="square" rtlCol="0">
            <a:spAutoFit/>
          </a:bodyPr>
          <a:lstStyle/>
          <a:p>
            <a:pPr marL="514350" indent="-514350">
              <a:buAutoNum type="arabicPeriod"/>
            </a:pPr>
            <a:r>
              <a:rPr lang="es-ES" sz="2800" b="1">
                <a:solidFill>
                  <a:srgbClr val="238791"/>
                </a:solidFill>
                <a:ea typeface="Microsoft Sans Serif" panose="020B0604020202020204" pitchFamily="34" charset="0"/>
                <a:cs typeface="Microsoft Sans Serif" panose="020B0604020202020204" pitchFamily="34" charset="0"/>
              </a:rPr>
              <a:t>¿Cuál de las siguientes opciones describe mejor el enfoque de aprendizaje automático para realizar una tarea?</a:t>
            </a:r>
          </a:p>
          <a:p>
            <a:endParaRPr lang="en-US" sz="2800" b="1" dirty="0">
              <a:solidFill>
                <a:srgbClr val="238791"/>
              </a:solidFill>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A </a:t>
            </a:r>
            <a:r>
              <a:rPr lang="es-ES" sz="2800">
                <a:ea typeface="Microsoft Sans Serif" panose="020B0604020202020204" pitchFamily="34" charset="0"/>
                <a:cs typeface="Microsoft Sans Serif" panose="020B0604020202020204" pitchFamily="34" charset="0"/>
              </a:rPr>
              <a:t>Seguir instrucciones paso a paso</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B </a:t>
            </a:r>
            <a:r>
              <a:rPr lang="es-ES" sz="2800">
                <a:ea typeface="Microsoft Sans Serif" panose="020B0604020202020204" pitchFamily="34" charset="0"/>
                <a:cs typeface="Microsoft Sans Serif" panose="020B0604020202020204" pitchFamily="34" charset="0"/>
              </a:rPr>
              <a:t>Detectar un patrón a partir de datos históricos o ensayos anteriores y aplicarlo</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C </a:t>
            </a:r>
            <a:r>
              <a:rPr lang="es-ES" sz="2800">
                <a:ea typeface="Microsoft Sans Serif" panose="020B0604020202020204" pitchFamily="34" charset="0"/>
                <a:cs typeface="Microsoft Sans Serif" panose="020B0604020202020204" pitchFamily="34" charset="0"/>
              </a:rPr>
              <a:t>Seguir probando al azar hasta tener éxito</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7015766" y="3009900"/>
            <a:ext cx="4871434" cy="4401205"/>
          </a:xfrm>
          <a:prstGeom prst="rect">
            <a:avLst/>
          </a:prstGeom>
          <a:noFill/>
        </p:spPr>
        <p:txBody>
          <a:bodyPr wrap="square" rtlCol="0">
            <a:spAutoFit/>
          </a:bodyPr>
          <a:lstStyle/>
          <a:p>
            <a:r>
              <a:rPr lang="it-IT" sz="2800" b="1" dirty="0">
                <a:solidFill>
                  <a:srgbClr val="1E737C"/>
                </a:solidFill>
              </a:rPr>
              <a:t>2</a:t>
            </a:r>
            <a:r>
              <a:rPr lang="it-IT" sz="2800" b="1">
                <a:solidFill>
                  <a:srgbClr val="1E737C"/>
                </a:solidFill>
              </a:rPr>
              <a:t>. </a:t>
            </a:r>
            <a:r>
              <a:rPr lang="es-ES" sz="2800" b="1">
                <a:solidFill>
                  <a:srgbClr val="1E737C"/>
                </a:solidFill>
              </a:rPr>
              <a:t>¿Qué algoritmo asume que las características de entrada son mutuamente independientes?</a:t>
            </a:r>
          </a:p>
          <a:p>
            <a:endParaRPr lang="it-IT" sz="2800" b="1" dirty="0">
              <a:solidFill>
                <a:srgbClr val="1E737C"/>
              </a:solidFill>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A Redes neuronales</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B Árbol de decisión</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a:ea typeface="Microsoft Sans Serif" panose="020B0604020202020204" pitchFamily="34" charset="0"/>
                <a:cs typeface="Microsoft Sans Serif" panose="020B0604020202020204" pitchFamily="34" charset="0"/>
              </a:rPr>
              <a:t>C Naive </a:t>
            </a:r>
            <a:r>
              <a:rPr lang="en-US" sz="2800" dirty="0">
                <a:ea typeface="Microsoft Sans Serif" panose="020B0604020202020204" pitchFamily="34" charset="0"/>
                <a:cs typeface="Microsoft Sans Serif" panose="020B0604020202020204" pitchFamily="34" charset="0"/>
              </a:rPr>
              <a:t>Bayes</a:t>
            </a:r>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039601" y="2933700"/>
            <a:ext cx="4952999" cy="6124754"/>
          </a:xfrm>
          <a:prstGeom prst="rect">
            <a:avLst/>
          </a:prstGeom>
          <a:noFill/>
        </p:spPr>
        <p:txBody>
          <a:bodyPr wrap="square" rtlCol="0">
            <a:spAutoFit/>
          </a:bodyPr>
          <a:lstStyle/>
          <a:p>
            <a:r>
              <a:rPr lang="it-IT" sz="2800" b="1" dirty="0">
                <a:solidFill>
                  <a:srgbClr val="1E737C"/>
                </a:solidFill>
              </a:rPr>
              <a:t>3</a:t>
            </a:r>
            <a:r>
              <a:rPr lang="it-IT" sz="2800" b="1">
                <a:solidFill>
                  <a:srgbClr val="1E737C"/>
                </a:solidFill>
              </a:rPr>
              <a:t>. </a:t>
            </a:r>
            <a:r>
              <a:rPr lang="es-ES" sz="2800" b="1">
                <a:solidFill>
                  <a:srgbClr val="1E737C"/>
                </a:solidFill>
              </a:rPr>
              <a:t>¿En cuántas particiones se divide el conjunto de datos de entrenamiento en un CV quíntuple? Y cuántas veces se entrena el algoritmo en total?</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a:t>
            </a:r>
            <a:r>
              <a:rPr lang="en-US" sz="2800">
                <a:ea typeface="Microsoft Sans Serif" panose="020B0604020202020204" pitchFamily="34" charset="0"/>
                <a:cs typeface="Microsoft Sans Serif" panose="020B0604020202020204" pitchFamily="34" charset="0"/>
              </a:rPr>
              <a:t>5 participaciones; 5 formaciones</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a:t>
            </a:r>
            <a:r>
              <a:rPr lang="en-US" sz="2800">
                <a:ea typeface="Microsoft Sans Serif" panose="020B0604020202020204" pitchFamily="34" charset="0"/>
                <a:cs typeface="Microsoft Sans Serif" panose="020B0604020202020204" pitchFamily="34" charset="0"/>
              </a:rPr>
              <a:t>4 participaciones; 5 formaciones</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a:t>
            </a:r>
            <a:r>
              <a:rPr lang="en-US" sz="2800">
                <a:ea typeface="Microsoft Sans Serif" panose="020B0604020202020204" pitchFamily="34" charset="0"/>
                <a:cs typeface="Microsoft Sans Serif" panose="020B0604020202020204" pitchFamily="34" charset="0"/>
              </a:rPr>
              <a:t>5 participaciones; 6 formaciones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0565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015663"/>
          </a:xfrm>
          <a:prstGeom prst="rect">
            <a:avLst/>
          </a:prstGeom>
          <a:noFill/>
        </p:spPr>
        <p:txBody>
          <a:bodyPr wrap="square" rtlCol="0">
            <a:spAutoFit/>
          </a:bodyPr>
          <a:lstStyle/>
          <a:p>
            <a:pPr algn="ctr"/>
            <a:r>
              <a:rPr lang="es-ES" sz="6000" b="1">
                <a:solidFill>
                  <a:srgbClr val="E7686A"/>
                </a:solidFill>
              </a:rPr>
              <a:t>Gracias!</a:t>
            </a:r>
            <a:endParaRPr lang="es-ES" sz="6000" b="1" dirty="0">
              <a:solidFill>
                <a:srgbClr val="E7686A"/>
              </a:solidFill>
            </a:endParaRPr>
          </a:p>
        </p:txBody>
      </p:sp>
    </p:spTree>
    <p:extLst>
      <p:ext uri="{BB962C8B-B14F-4D97-AF65-F5344CB8AC3E}">
        <p14:creationId xmlns:p14="http://schemas.microsoft.com/office/powerpoint/2010/main" val="11605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a:t>
            </a:r>
            <a:r>
              <a:rPr lang="es-ES" sz="4400" b="1">
                <a:solidFill>
                  <a:srgbClr val="E7686A"/>
                </a:solidFill>
                <a:ea typeface="Microsoft Sans Serif" panose="020B0604020202020204" pitchFamily="34" charset="0"/>
                <a:cs typeface="Microsoft Sans Serif" panose="020B0604020202020204" pitchFamily="34" charset="0"/>
              </a:rPr>
              <a:t>,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600200" y="4076700"/>
            <a:ext cx="7848600" cy="3370153"/>
          </a:xfrm>
          <a:prstGeom prst="rect">
            <a:avLst/>
          </a:prstGeom>
          <a:noFill/>
        </p:spPr>
        <p:txBody>
          <a:bodyPr wrap="square" rtlCol="0">
            <a:spAutoFit/>
          </a:bodyPr>
          <a:lstStyle/>
          <a:p>
            <a:pPr marL="457200" indent="-457200">
              <a:spcBef>
                <a:spcPts val="900"/>
              </a:spcBef>
              <a:buFont typeface="Wingdings" panose="05000000000000000000" pitchFamily="2" charset="2"/>
              <a:buChar char="Ø"/>
            </a:pPr>
            <a:r>
              <a:rPr lang="en-US" sz="2400" i="1">
                <a:solidFill>
                  <a:srgbClr val="0000FF"/>
                </a:solidFill>
              </a:rPr>
              <a:t>IA: Inteligencia Artificial</a:t>
            </a:r>
            <a:endParaRPr lang="en-US" sz="2400" i="1" dirty="0">
              <a:solidFill>
                <a:srgbClr val="3C78D8"/>
              </a:solidFill>
            </a:endParaRPr>
          </a:p>
          <a:p>
            <a:pPr marL="342900" indent="-342900">
              <a:spcBef>
                <a:spcPts val="900"/>
              </a:spcBef>
              <a:buFont typeface="Wingdings" panose="05000000000000000000" pitchFamily="2" charset="2"/>
              <a:buChar char="Ø"/>
            </a:pP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ML: Machine Learning</a:t>
            </a:r>
          </a:p>
          <a:p>
            <a:pPr marL="457200" indent="-457200">
              <a:spcBef>
                <a:spcPts val="900"/>
              </a:spcBef>
              <a:buFont typeface="Wingdings" panose="05000000000000000000" pitchFamily="2" charset="2"/>
              <a:buChar char="Ø"/>
            </a:pP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DL: </a:t>
            </a:r>
            <a:r>
              <a:rPr lang="en-US" sz="2400" i="1">
                <a:solidFill>
                  <a:srgbClr val="0000FF"/>
                </a:solidFill>
              </a:rPr>
              <a:t>Deep Learning (Aprendizaje profundo)</a:t>
            </a:r>
            <a:endParaRPr lang="en-US" sz="2400" i="1" dirty="0">
              <a:solidFill>
                <a:srgbClr val="3C78D8"/>
              </a:solidFill>
            </a:endParaRPr>
          </a:p>
          <a:p>
            <a:pPr>
              <a:spcBef>
                <a:spcPts val="900"/>
              </a:spcBef>
            </a:pPr>
            <a:r>
              <a:rPr lang="en-US" sz="2400" i="1" dirty="0">
                <a:solidFill>
                  <a:srgbClr val="4A86E8"/>
                </a:solidFill>
              </a:rPr>
              <a:t> </a:t>
            </a: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DS</a:t>
            </a:r>
            <a:r>
              <a:rPr lang="en-US" sz="2400" i="1">
                <a:solidFill>
                  <a:srgbClr val="0000FF"/>
                </a:solidFill>
              </a:rPr>
              <a:t>: Ciencia de datos</a:t>
            </a:r>
            <a:endParaRPr lang="en-US" sz="2400" i="1" dirty="0">
              <a:solidFill>
                <a:srgbClr val="0000FF"/>
              </a:solidFill>
            </a:endParaRPr>
          </a:p>
        </p:txBody>
      </p:sp>
    </p:spTree>
    <p:extLst>
      <p:ext uri="{BB962C8B-B14F-4D97-AF65-F5344CB8AC3E}">
        <p14:creationId xmlns:p14="http://schemas.microsoft.com/office/powerpoint/2010/main" val="142179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2286000" y="3447644"/>
            <a:ext cx="12573000" cy="4743856"/>
          </a:xfrm>
          <a:prstGeom prst="rect">
            <a:avLst/>
          </a:prstGeom>
        </p:spPr>
        <p:txBody>
          <a:bodyPr spcFirstLastPara="1" wrap="square" lIns="137138" tIns="68550" rIns="137138" bIns="68550" anchor="t" anchorCtr="0">
            <a:noAutofit/>
          </a:bodyPr>
          <a:lstStyle/>
          <a:p>
            <a:pPr marL="0" indent="0">
              <a:buNone/>
            </a:pPr>
            <a:endParaRPr dirty="0"/>
          </a:p>
          <a:p>
            <a:pPr marL="0" indent="0">
              <a:spcBef>
                <a:spcPts val="900"/>
              </a:spcBef>
              <a:buNone/>
            </a:pPr>
            <a:r>
              <a:rPr lang="de-DE" i="1">
                <a:solidFill>
                  <a:srgbClr val="0000FF"/>
                </a:solidFill>
              </a:rPr>
              <a:t>IA: Inteligencia Artificial </a:t>
            </a:r>
            <a:endParaRPr i="1" dirty="0">
              <a:solidFill>
                <a:srgbClr val="0000FF"/>
              </a:solidFill>
            </a:endParaRPr>
          </a:p>
          <a:p>
            <a:pPr indent="0">
              <a:spcBef>
                <a:spcPts val="900"/>
              </a:spcBef>
              <a:buNone/>
            </a:pPr>
            <a:r>
              <a:rPr lang="de-DE" sz="2100" i="1">
                <a:solidFill>
                  <a:srgbClr val="3C78D8"/>
                </a:solidFill>
              </a:rPr>
              <a:t>Sistema informático capaz de realizar tareas normalmente asociadas a la inteligencia humana.</a:t>
            </a:r>
          </a:p>
          <a:p>
            <a:pPr indent="0">
              <a:spcBef>
                <a:spcPts val="900"/>
              </a:spcBef>
              <a:buNone/>
            </a:pPr>
            <a:endParaRPr sz="2100" i="1" dirty="0">
              <a:solidFill>
                <a:srgbClr val="3C78D8"/>
              </a:solidFill>
            </a:endParaRPr>
          </a:p>
          <a:p>
            <a:pPr indent="0">
              <a:spcBef>
                <a:spcPts val="900"/>
              </a:spcBef>
              <a:buNone/>
            </a:pPr>
            <a:r>
              <a:rPr lang="de-DE" sz="1800">
                <a:solidFill>
                  <a:srgbClr val="000000"/>
                </a:solidFill>
              </a:rPr>
              <a:t>P.e:</a:t>
            </a:r>
            <a:r>
              <a:rPr lang="de-DE" sz="2100">
                <a:solidFill>
                  <a:srgbClr val="000000"/>
                </a:solidFill>
              </a:rPr>
              <a:t> </a:t>
            </a:r>
            <a:r>
              <a:rPr lang="de-DE" sz="1800"/>
              <a:t>percepción visual, </a:t>
            </a:r>
            <a:r>
              <a:rPr lang="es-ES" sz="1800"/>
              <a:t>reconocimiento del habla, toma de decisiones, traducción entre lenguas</a:t>
            </a:r>
            <a:endParaRPr sz="1800" dirty="0"/>
          </a:p>
          <a:p>
            <a:pPr indent="0">
              <a:spcBef>
                <a:spcPts val="900"/>
              </a:spcBef>
              <a:buNone/>
            </a:pPr>
            <a:endParaRPr sz="1800" dirty="0"/>
          </a:p>
          <a:p>
            <a:pPr indent="0">
              <a:spcBef>
                <a:spcPts val="900"/>
              </a:spcBef>
              <a:buSzPts val="1100"/>
              <a:buNone/>
            </a:pPr>
            <a:r>
              <a:rPr lang="de-DE" sz="1800"/>
              <a:t>IA General </a:t>
            </a:r>
            <a:r>
              <a:rPr lang="de-DE" sz="1800" dirty="0"/>
              <a:t>vs</a:t>
            </a:r>
            <a:r>
              <a:rPr lang="de-DE" sz="1800"/>
              <a:t>. IA estrecha:</a:t>
            </a:r>
            <a:endParaRPr lang="de-DE" sz="1800" dirty="0"/>
          </a:p>
          <a:p>
            <a:pPr indent="0">
              <a:spcBef>
                <a:spcPts val="900"/>
              </a:spcBef>
              <a:buSzPts val="1100"/>
              <a:buNone/>
            </a:pPr>
            <a:r>
              <a:rPr lang="es-ES" sz="1800"/>
              <a:t>La IA general puede realizar todas las tareas, la IA estrecha sólo un subconjunto selecto de tareas.  En la actualidad no existe ningún sistema de IA que pueda considerarse IA general, y la posibilidad de que exista un sistema de este tipo en el futuro es un tema muy debatido.</a:t>
            </a:r>
            <a:endParaRPr lang="en-US" sz="1800" dirty="0"/>
          </a:p>
          <a:p>
            <a:pPr indent="0">
              <a:spcBef>
                <a:spcPts val="900"/>
              </a:spcBef>
              <a:buNone/>
            </a:pPr>
            <a:endParaRPr sz="1800" dirty="0"/>
          </a:p>
          <a:p>
            <a:pPr marL="0" indent="0">
              <a:spcBef>
                <a:spcPts val="900"/>
              </a:spcBef>
              <a:buNone/>
            </a:pPr>
            <a:endParaRPr sz="2100" i="1" dirty="0">
              <a:solidFill>
                <a:srgbClr val="0000FF"/>
              </a:solidFill>
            </a:endParaRPr>
          </a:p>
          <a:p>
            <a:pPr marL="0" indent="0">
              <a:spcBef>
                <a:spcPts val="900"/>
              </a:spcBef>
              <a:spcAft>
                <a:spcPts val="900"/>
              </a:spcAft>
              <a:buNone/>
            </a:pPr>
            <a:endParaRPr dirty="0"/>
          </a:p>
        </p:txBody>
      </p:sp>
      <p:sp>
        <p:nvSpPr>
          <p:cNvPr id="5" name="CuadroTexto 3">
            <a:extLst>
              <a:ext uri="{FF2B5EF4-FFF2-40B4-BE49-F238E27FC236}">
                <a16:creationId xmlns:a16="http://schemas.microsoft.com/office/drawing/2014/main"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a:t>
            </a:r>
            <a:r>
              <a:rPr lang="es-ES" sz="4400" b="1">
                <a:solidFill>
                  <a:srgbClr val="E7686A"/>
                </a:solidFill>
                <a:ea typeface="Microsoft Sans Serif" panose="020B0604020202020204" pitchFamily="34" charset="0"/>
                <a:cs typeface="Microsoft Sans Serif" panose="020B0604020202020204" pitchFamily="34" charset="0"/>
              </a:rPr>
              <a:t>,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6"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750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2700"/>
                                        <p:tgtEl>
                                          <p:spTgt spid="41">
                                            <p:txEl>
                                              <p:pRg st="1" end="1"/>
                                            </p:txEl>
                                          </p:spTgt>
                                        </p:tgtEl>
                                      </p:cBhvr>
                                    </p:animEffect>
                                  </p:childTnLst>
                                </p:cTn>
                              </p:par>
                            </p:childTnLst>
                          </p:cTn>
                        </p:par>
                        <p:par>
                          <p:cTn id="8" fill="hold">
                            <p:stCondLst>
                              <p:cond delay="2700"/>
                            </p:stCondLst>
                            <p:childTnLst>
                              <p:par>
                                <p:cTn id="9" presetID="10" presetClass="entr" presetSubtype="0" fill="hold" nodeType="afterEffect">
                                  <p:stCondLst>
                                    <p:cond delay="0"/>
                                  </p:stCondLst>
                                  <p:childTnLst>
                                    <p:set>
                                      <p:cBhvr>
                                        <p:cTn id="10" dur="1" fill="hold">
                                          <p:stCondLst>
                                            <p:cond delay="0"/>
                                          </p:stCondLst>
                                        </p:cTn>
                                        <p:tgtEl>
                                          <p:spTgt spid="41">
                                            <p:txEl>
                                              <p:pRg st="4" end="4"/>
                                            </p:txEl>
                                          </p:spTgt>
                                        </p:tgtEl>
                                        <p:attrNameLst>
                                          <p:attrName>style.visibility</p:attrName>
                                        </p:attrNameLst>
                                      </p:cBhvr>
                                      <p:to>
                                        <p:strVal val="visible"/>
                                      </p:to>
                                    </p:set>
                                    <p:animEffect transition="in" filter="fade">
                                      <p:cBhvr>
                                        <p:cTn id="11" dur="2700"/>
                                        <p:tgtEl>
                                          <p:spTgt spid="41">
                                            <p:txEl>
                                              <p:pRg st="4" end="4"/>
                                            </p:txEl>
                                          </p:spTgt>
                                        </p:tgtEl>
                                      </p:cBhvr>
                                    </p:animEffect>
                                  </p:childTnLst>
                                </p:cTn>
                              </p:par>
                            </p:childTnLst>
                          </p:cTn>
                        </p:par>
                        <p:par>
                          <p:cTn id="12" fill="hold">
                            <p:stCondLst>
                              <p:cond delay="5400"/>
                            </p:stCondLst>
                            <p:childTnLst>
                              <p:par>
                                <p:cTn id="13" presetID="10" presetClass="entr" presetSubtype="0" fill="hold" nodeType="afterEffect">
                                  <p:stCondLst>
                                    <p:cond delay="0"/>
                                  </p:stCondLst>
                                  <p:childTnLst>
                                    <p:set>
                                      <p:cBhvr>
                                        <p:cTn id="14" dur="1" fill="hold">
                                          <p:stCondLst>
                                            <p:cond delay="0"/>
                                          </p:stCondLst>
                                        </p:cTn>
                                        <p:tgtEl>
                                          <p:spTgt spid="41">
                                            <p:txEl>
                                              <p:pRg st="6" end="6"/>
                                            </p:txEl>
                                          </p:spTgt>
                                        </p:tgtEl>
                                        <p:attrNameLst>
                                          <p:attrName>style.visibility</p:attrName>
                                        </p:attrNameLst>
                                      </p:cBhvr>
                                      <p:to>
                                        <p:strVal val="visible"/>
                                      </p:to>
                                    </p:set>
                                    <p:animEffect transition="in" filter="fade">
                                      <p:cBhvr>
                                        <p:cTn id="15" dur="2700"/>
                                        <p:tgtEl>
                                          <p:spTgt spid="41">
                                            <p:txEl>
                                              <p:pRg st="6" end="6"/>
                                            </p:txEl>
                                          </p:spTgt>
                                        </p:tgtEl>
                                      </p:cBhvr>
                                    </p:animEffect>
                                  </p:childTnLst>
                                </p:cTn>
                              </p:par>
                            </p:childTnLst>
                          </p:cTn>
                        </p:par>
                        <p:par>
                          <p:cTn id="16" fill="hold">
                            <p:stCondLst>
                              <p:cond delay="8100"/>
                            </p:stCondLst>
                            <p:childTnLst>
                              <p:par>
                                <p:cTn id="17" presetID="10" presetClass="entr" presetSubtype="0" fill="hold" nodeType="afterEffect">
                                  <p:stCondLst>
                                    <p:cond delay="0"/>
                                  </p:stCondLst>
                                  <p:childTnLst>
                                    <p:set>
                                      <p:cBhvr>
                                        <p:cTn id="18" dur="1" fill="hold">
                                          <p:stCondLst>
                                            <p:cond delay="0"/>
                                          </p:stCondLst>
                                        </p:cTn>
                                        <p:tgtEl>
                                          <p:spTgt spid="41">
                                            <p:txEl>
                                              <p:pRg st="7" end="7"/>
                                            </p:txEl>
                                          </p:spTgt>
                                        </p:tgtEl>
                                        <p:attrNameLst>
                                          <p:attrName>style.visibility</p:attrName>
                                        </p:attrNameLst>
                                      </p:cBhvr>
                                      <p:to>
                                        <p:strVal val="visible"/>
                                      </p:to>
                                    </p:set>
                                    <p:animEffect transition="in" filter="fade">
                                      <p:cBhvr>
                                        <p:cTn id="19" dur="27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47800" y="3462975"/>
            <a:ext cx="12573000" cy="5582056"/>
          </a:xfrm>
          <a:prstGeom prst="rect">
            <a:avLst/>
          </a:prstGeom>
        </p:spPr>
        <p:txBody>
          <a:bodyPr spcFirstLastPara="1" wrap="square" lIns="137138" tIns="68550" rIns="137138" bIns="68550" anchor="t" anchorCtr="0">
            <a:noAutofit/>
          </a:bodyPr>
          <a:lstStyle/>
          <a:p>
            <a:pPr marL="0" indent="0">
              <a:buNone/>
            </a:pPr>
            <a:endParaRPr dirty="0"/>
          </a:p>
          <a:p>
            <a:pPr marL="0" indent="0">
              <a:spcBef>
                <a:spcPts val="900"/>
              </a:spcBef>
              <a:buNone/>
            </a:pPr>
            <a:r>
              <a:rPr lang="de-DE" sz="2400" i="1">
                <a:solidFill>
                  <a:srgbClr val="0000FF"/>
                </a:solidFill>
              </a:rPr>
              <a:t>IA: Inteligencia Artificial </a:t>
            </a:r>
            <a:endParaRPr sz="2400" i="1" dirty="0">
              <a:solidFill>
                <a:srgbClr val="0000FF"/>
              </a:solidFill>
            </a:endParaRPr>
          </a:p>
          <a:p>
            <a:pPr indent="0">
              <a:spcBef>
                <a:spcPts val="900"/>
              </a:spcBef>
              <a:buNone/>
            </a:pPr>
            <a:r>
              <a:rPr lang="de-DE" sz="2400" i="1">
                <a:solidFill>
                  <a:srgbClr val="3C78D8"/>
                </a:solidFill>
              </a:rPr>
              <a:t>Sistema informático capaz de realizar tareas normalmente asociadas a la inteligencia humana.</a:t>
            </a:r>
          </a:p>
          <a:p>
            <a:pPr indent="0">
              <a:spcBef>
                <a:spcPts val="900"/>
              </a:spcBef>
              <a:buNone/>
            </a:pPr>
            <a:r>
              <a:rPr lang="de-DE" sz="2400">
                <a:solidFill>
                  <a:srgbClr val="000000"/>
                </a:solidFill>
              </a:rPr>
              <a:t>P.e: </a:t>
            </a:r>
            <a:r>
              <a:rPr lang="de-DE" sz="2400"/>
              <a:t>percepción visual, reconocimiento del habla, toma de decisiones, traducción entre idiomas</a:t>
            </a:r>
            <a:endParaRPr sz="2400" dirty="0"/>
          </a:p>
          <a:p>
            <a:pPr indent="0">
              <a:spcBef>
                <a:spcPts val="900"/>
              </a:spcBef>
              <a:buNone/>
            </a:pPr>
            <a:endParaRPr sz="2400" dirty="0"/>
          </a:p>
          <a:p>
            <a:pPr marL="45720" indent="0">
              <a:buNone/>
            </a:pPr>
            <a:r>
              <a:rPr lang="de-DE" sz="2400"/>
              <a:t>Si el algoritmo </a:t>
            </a:r>
            <a:r>
              <a:rPr lang="de-DE" sz="2400" dirty="0"/>
              <a:t>...  </a:t>
            </a:r>
          </a:p>
          <a:p>
            <a:pPr>
              <a:buAutoNum type="arabicPeriod"/>
            </a:pPr>
            <a:r>
              <a:rPr lang="de-DE" sz="2400" dirty="0"/>
              <a:t> </a:t>
            </a:r>
            <a:r>
              <a:rPr lang="de-DE" sz="2400"/>
              <a:t>... Consiste en instrucciones paso a paso sobre cómo realizar la tarea</a:t>
            </a:r>
            <a:endParaRPr lang="de-DE" sz="2400" dirty="0"/>
          </a:p>
          <a:p>
            <a:pPr lvl="1"/>
            <a:r>
              <a:rPr lang="de-DE" sz="2400"/>
              <a:t>Entonces es </a:t>
            </a:r>
            <a:r>
              <a:rPr lang="de-DE" sz="2400" i="1"/>
              <a:t>IA simbólica</a:t>
            </a:r>
            <a:endParaRPr lang="de-DE" sz="2400" i="1" dirty="0"/>
          </a:p>
          <a:p>
            <a:pPr lvl="1"/>
            <a:endParaRPr lang="de-DE" sz="2400" dirty="0"/>
          </a:p>
          <a:p>
            <a:pPr marL="502920" indent="-457200">
              <a:buFont typeface="+mj-lt"/>
              <a:buAutoNum type="arabicPeriod"/>
            </a:pPr>
            <a:r>
              <a:rPr lang="de-DE" sz="2400"/>
              <a:t>... </a:t>
            </a:r>
            <a:r>
              <a:rPr lang="es-ES" sz="2400"/>
              <a:t>detecta un patrón basado en una gran cantidad de datos/ejemplos, y utiliza este patrón para realizar la tarea</a:t>
            </a:r>
            <a:endParaRPr lang="de-DE" sz="2400" dirty="0"/>
          </a:p>
          <a:p>
            <a:pPr lvl="1"/>
            <a:r>
              <a:rPr lang="de-DE" sz="2400"/>
              <a:t>Entonces es </a:t>
            </a:r>
            <a:r>
              <a:rPr lang="de-DE" sz="2400" i="1" dirty="0"/>
              <a:t>machine learning</a:t>
            </a:r>
          </a:p>
          <a:p>
            <a:pPr marL="0" indent="0">
              <a:spcBef>
                <a:spcPts val="900"/>
              </a:spcBef>
              <a:buNone/>
            </a:pPr>
            <a:endParaRPr sz="2100" i="1" dirty="0">
              <a:solidFill>
                <a:srgbClr val="0000FF"/>
              </a:solidFill>
            </a:endParaRPr>
          </a:p>
          <a:p>
            <a:pPr marL="0" indent="0">
              <a:spcBef>
                <a:spcPts val="900"/>
              </a:spcBef>
              <a:spcAft>
                <a:spcPts val="900"/>
              </a:spcAft>
              <a:buNone/>
            </a:pPr>
            <a:endParaRPr dirty="0"/>
          </a:p>
        </p:txBody>
      </p:sp>
      <p:sp>
        <p:nvSpPr>
          <p:cNvPr id="5" name="CuadroTexto 3">
            <a:extLst>
              <a:ext uri="{FF2B5EF4-FFF2-40B4-BE49-F238E27FC236}">
                <a16:creationId xmlns:a16="http://schemas.microsoft.com/office/drawing/2014/main"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400" b="1">
                <a:solidFill>
                  <a:srgbClr val="E7686A"/>
                </a:solidFill>
                <a:ea typeface="Microsoft Sans Serif" panose="020B0604020202020204" pitchFamily="34" charset="0"/>
                <a:cs typeface="Microsoft Sans Serif" panose="020B0604020202020204" pitchFamily="34" charset="0"/>
              </a:rPr>
              <a:t>: AI, ML, DL,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6"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852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2700"/>
                                        <p:tgtEl>
                                          <p:spTgt spid="41">
                                            <p:txEl>
                                              <p:pRg st="1" end="1"/>
                                            </p:txEl>
                                          </p:spTgt>
                                        </p:tgtEl>
                                      </p:cBhvr>
                                    </p:animEffect>
                                  </p:childTnLst>
                                </p:cTn>
                              </p:par>
                            </p:childTnLst>
                          </p:cTn>
                        </p:par>
                        <p:par>
                          <p:cTn id="8" fill="hold">
                            <p:stCondLst>
                              <p:cond delay="2700"/>
                            </p:stCondLst>
                            <p:childTnLst>
                              <p:par>
                                <p:cTn id="9" presetID="10" presetClass="entr" presetSubtype="0" fill="hold" nodeType="after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Effect transition="in" filter="fade">
                                      <p:cBhvr>
                                        <p:cTn id="11" dur="2700"/>
                                        <p:tgtEl>
                                          <p:spTgt spid="41">
                                            <p:txEl>
                                              <p:pRg st="2" end="2"/>
                                            </p:txEl>
                                          </p:spTgt>
                                        </p:tgtEl>
                                      </p:cBhvr>
                                    </p:animEffect>
                                  </p:childTnLst>
                                </p:cTn>
                              </p:par>
                            </p:childTnLst>
                          </p:cTn>
                        </p:par>
                        <p:par>
                          <p:cTn id="12" fill="hold">
                            <p:stCondLst>
                              <p:cond delay="5400"/>
                            </p:stCondLst>
                            <p:childTnLst>
                              <p:par>
                                <p:cTn id="13" presetID="10" presetClass="entr" presetSubtype="0" fill="hold" nodeType="afterEffect">
                                  <p:stCondLst>
                                    <p:cond delay="0"/>
                                  </p:stCondLst>
                                  <p:childTnLst>
                                    <p:set>
                                      <p:cBhvr>
                                        <p:cTn id="14" dur="1" fill="hold">
                                          <p:stCondLst>
                                            <p:cond delay="0"/>
                                          </p:stCondLst>
                                        </p:cTn>
                                        <p:tgtEl>
                                          <p:spTgt spid="41">
                                            <p:txEl>
                                              <p:pRg st="3" end="3"/>
                                            </p:txEl>
                                          </p:spTgt>
                                        </p:tgtEl>
                                        <p:attrNameLst>
                                          <p:attrName>style.visibility</p:attrName>
                                        </p:attrNameLst>
                                      </p:cBhvr>
                                      <p:to>
                                        <p:strVal val="visible"/>
                                      </p:to>
                                    </p:set>
                                    <p:animEffect transition="in" filter="fade">
                                      <p:cBhvr>
                                        <p:cTn id="15" dur="27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2686050" y="2304863"/>
            <a:ext cx="12915900" cy="7341300"/>
          </a:xfrm>
          <a:prstGeom prst="rect">
            <a:avLst/>
          </a:prstGeom>
        </p:spPr>
        <p:txBody>
          <a:bodyPr spcFirstLastPara="1" wrap="square" lIns="137138" tIns="68550" rIns="137138" bIns="68550" anchor="t" anchorCtr="0">
            <a:noAutofit/>
          </a:bodyPr>
          <a:lstStyle/>
          <a:p>
            <a:pPr marL="0" indent="0">
              <a:buNone/>
            </a:pPr>
            <a:r>
              <a:rPr lang="de-DE" sz="2400" i="1" dirty="0">
                <a:solidFill>
                  <a:srgbClr val="0000FF"/>
                </a:solidFill>
              </a:rPr>
              <a:t>ML: Machine Learning</a:t>
            </a:r>
            <a:endParaRPr sz="2400" i="1" dirty="0">
              <a:solidFill>
                <a:srgbClr val="0000FF"/>
              </a:solidFill>
            </a:endParaRPr>
          </a:p>
          <a:p>
            <a:pPr indent="0">
              <a:spcBef>
                <a:spcPts val="900"/>
              </a:spcBef>
              <a:buNone/>
            </a:pPr>
            <a:r>
              <a:rPr lang="es-ES" sz="2400" i="1">
                <a:solidFill>
                  <a:srgbClr val="3C78D8"/>
                </a:solidFill>
              </a:rPr>
              <a:t>En lugar de programar cada paso, una máquina se programa para encontrar patrones y "aprende" basándose en ejemplos.  Existe un gran solapamiento con la Estadística.</a:t>
            </a:r>
            <a:endParaRPr sz="2400" i="1" dirty="0">
              <a:solidFill>
                <a:srgbClr val="3C78D8"/>
              </a:solidFill>
            </a:endParaRPr>
          </a:p>
          <a:p>
            <a:pPr marL="1371600" indent="-476250">
              <a:lnSpc>
                <a:spcPct val="150000"/>
              </a:lnSpc>
              <a:spcBef>
                <a:spcPts val="900"/>
              </a:spcBef>
              <a:buClr>
                <a:srgbClr val="3C78D8"/>
              </a:buClr>
              <a:buSzPts val="1400"/>
              <a:buChar char="➢"/>
            </a:pPr>
            <a:r>
              <a:rPr lang="es-ES" sz="2400" i="1">
                <a:solidFill>
                  <a:srgbClr val="3C78D8"/>
                </a:solidFill>
              </a:rPr>
              <a:t>Ahorra miles de líneas de código</a:t>
            </a:r>
            <a:endParaRPr sz="2400" i="1" dirty="0">
              <a:solidFill>
                <a:srgbClr val="3C78D8"/>
              </a:solidFill>
            </a:endParaRPr>
          </a:p>
          <a:p>
            <a:pPr marL="1371600" indent="-476250">
              <a:lnSpc>
                <a:spcPct val="150000"/>
              </a:lnSpc>
              <a:buClr>
                <a:srgbClr val="3C78D8"/>
              </a:buClr>
              <a:buSzPts val="1400"/>
              <a:buChar char="➢"/>
            </a:pPr>
            <a:r>
              <a:rPr lang="de-DE" sz="2400" i="1" dirty="0">
                <a:solidFill>
                  <a:srgbClr val="3C78D8"/>
                </a:solidFill>
              </a:rPr>
              <a:t>Flexible: </a:t>
            </a:r>
            <a:endParaRPr sz="2400" i="1" dirty="0">
              <a:solidFill>
                <a:srgbClr val="3C78D8"/>
              </a:solidFill>
            </a:endParaRPr>
          </a:p>
        </p:txBody>
      </p:sp>
      <p:sp>
        <p:nvSpPr>
          <p:cNvPr id="50" name="Google Shape;50;p8"/>
          <p:cNvSpPr txBox="1"/>
          <p:nvPr/>
        </p:nvSpPr>
        <p:spPr>
          <a:xfrm>
            <a:off x="4373196" y="4671236"/>
            <a:ext cx="3545587" cy="1451437"/>
          </a:xfrm>
          <a:prstGeom prst="rect">
            <a:avLst/>
          </a:prstGeom>
          <a:noFill/>
          <a:ln>
            <a:noFill/>
          </a:ln>
        </p:spPr>
        <p:txBody>
          <a:bodyPr spcFirstLastPara="1" wrap="square" lIns="137138" tIns="137138" rIns="137138" bIns="137138" anchor="t" anchorCtr="0">
            <a:noAutofit/>
          </a:bodyPr>
          <a:lstStyle/>
          <a:p>
            <a:pPr>
              <a:lnSpc>
                <a:spcPct val="150000"/>
              </a:lnSpc>
              <a:spcAft>
                <a:spcPts val="900"/>
              </a:spcAft>
            </a:pPr>
            <a:r>
              <a:rPr lang="de-DE" sz="2700" i="1">
                <a:solidFill>
                  <a:srgbClr val="3C78D8"/>
                </a:solidFill>
                <a:latin typeface="Calibri"/>
                <a:ea typeface="Calibri"/>
                <a:cs typeface="Calibri"/>
                <a:sym typeface="Calibri"/>
              </a:rPr>
              <a:t>Si cambian los datos, </a:t>
            </a:r>
            <a:endParaRPr sz="2700" dirty="0"/>
          </a:p>
        </p:txBody>
      </p:sp>
      <p:pic>
        <p:nvPicPr>
          <p:cNvPr id="51" name="Google Shape;51;p8"/>
          <p:cNvPicPr preferRelativeResize="0"/>
          <p:nvPr/>
        </p:nvPicPr>
        <p:blipFill>
          <a:blip r:embed="rId3">
            <a:alphaModFix/>
          </a:blip>
          <a:stretch>
            <a:fillRect/>
          </a:stretch>
        </p:blipFill>
        <p:spPr>
          <a:xfrm>
            <a:off x="9658876" y="5615100"/>
            <a:ext cx="5340713" cy="3560475"/>
          </a:xfrm>
          <a:prstGeom prst="rect">
            <a:avLst/>
          </a:prstGeom>
          <a:noFill/>
          <a:ln>
            <a:noFill/>
          </a:ln>
        </p:spPr>
      </p:pic>
      <p:pic>
        <p:nvPicPr>
          <p:cNvPr id="52" name="Google Shape;52;p8"/>
          <p:cNvPicPr preferRelativeResize="0"/>
          <p:nvPr/>
        </p:nvPicPr>
        <p:blipFill>
          <a:blip r:embed="rId4">
            <a:alphaModFix/>
          </a:blip>
          <a:stretch>
            <a:fillRect/>
          </a:stretch>
        </p:blipFill>
        <p:spPr>
          <a:xfrm>
            <a:off x="3479215" y="5615088"/>
            <a:ext cx="5340713" cy="3560487"/>
          </a:xfrm>
          <a:prstGeom prst="rect">
            <a:avLst/>
          </a:prstGeom>
          <a:noFill/>
          <a:ln>
            <a:noFill/>
          </a:ln>
        </p:spPr>
      </p:pic>
      <p:pic>
        <p:nvPicPr>
          <p:cNvPr id="53" name="Google Shape;53;p8"/>
          <p:cNvPicPr preferRelativeResize="0"/>
          <p:nvPr/>
        </p:nvPicPr>
        <p:blipFill>
          <a:blip r:embed="rId5">
            <a:alphaModFix/>
          </a:blip>
          <a:stretch>
            <a:fillRect/>
          </a:stretch>
        </p:blipFill>
        <p:spPr>
          <a:xfrm>
            <a:off x="3327737" y="5364769"/>
            <a:ext cx="5340713" cy="3560475"/>
          </a:xfrm>
          <a:prstGeom prst="rect">
            <a:avLst/>
          </a:prstGeom>
          <a:noFill/>
          <a:ln>
            <a:noFill/>
          </a:ln>
        </p:spPr>
      </p:pic>
      <p:sp>
        <p:nvSpPr>
          <p:cNvPr id="54" name="Google Shape;54;p8"/>
          <p:cNvSpPr txBox="1"/>
          <p:nvPr/>
        </p:nvSpPr>
        <p:spPr>
          <a:xfrm>
            <a:off x="10521361" y="4665725"/>
            <a:ext cx="4248150" cy="1309788"/>
          </a:xfrm>
          <a:prstGeom prst="rect">
            <a:avLst/>
          </a:prstGeom>
          <a:noFill/>
          <a:ln>
            <a:noFill/>
          </a:ln>
        </p:spPr>
        <p:txBody>
          <a:bodyPr spcFirstLastPara="1" wrap="square" lIns="137138" tIns="137138" rIns="137138" bIns="137138" anchor="t" anchorCtr="0">
            <a:noAutofit/>
          </a:bodyPr>
          <a:lstStyle/>
          <a:p>
            <a:pPr>
              <a:lnSpc>
                <a:spcPct val="150000"/>
              </a:lnSpc>
              <a:buClr>
                <a:schemeClr val="dk1"/>
              </a:buClr>
              <a:buSzPts val="1100"/>
            </a:pPr>
            <a:r>
              <a:rPr lang="de-DE" sz="2700" i="1">
                <a:solidFill>
                  <a:srgbClr val="3C78D8"/>
                </a:solidFill>
                <a:latin typeface="Calibri"/>
                <a:ea typeface="Calibri"/>
                <a:cs typeface="Calibri"/>
                <a:sym typeface="Calibri"/>
              </a:rPr>
              <a:t>El programa se adapta.</a:t>
            </a:r>
            <a:endParaRPr sz="2700" dirty="0">
              <a:solidFill>
                <a:schemeClr val="dk1"/>
              </a:solidFill>
            </a:endParaRPr>
          </a:p>
          <a:p>
            <a:pPr>
              <a:spcBef>
                <a:spcPts val="900"/>
              </a:spcBef>
            </a:pPr>
            <a:endParaRPr sz="2700" dirty="0"/>
          </a:p>
        </p:txBody>
      </p:sp>
      <p:pic>
        <p:nvPicPr>
          <p:cNvPr id="55" name="Google Shape;55;p8"/>
          <p:cNvPicPr preferRelativeResize="0"/>
          <p:nvPr/>
        </p:nvPicPr>
        <p:blipFill>
          <a:blip r:embed="rId6">
            <a:alphaModFix/>
          </a:blip>
          <a:stretch>
            <a:fillRect/>
          </a:stretch>
        </p:blipFill>
        <p:spPr>
          <a:xfrm>
            <a:off x="9562431" y="5363582"/>
            <a:ext cx="5340713" cy="3560475"/>
          </a:xfrm>
          <a:prstGeom prst="rect">
            <a:avLst/>
          </a:prstGeom>
          <a:noFill/>
          <a:ln>
            <a:noFill/>
          </a:ln>
        </p:spPr>
      </p:pic>
      <p:sp>
        <p:nvSpPr>
          <p:cNvPr id="11" name="CuadroTexto 3">
            <a:extLst>
              <a:ext uri="{FF2B5EF4-FFF2-40B4-BE49-F238E27FC236}">
                <a16:creationId xmlns:a16="http://schemas.microsoft.com/office/drawing/2014/main" id="{5B49A45C-DB62-51D8-86AE-29BDD6A61244}"/>
              </a:ext>
            </a:extLst>
          </p:cNvPr>
          <p:cNvSpPr txBox="1"/>
          <p:nvPr/>
        </p:nvSpPr>
        <p:spPr>
          <a:xfrm>
            <a:off x="1447800" y="591570"/>
            <a:ext cx="10040186"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 </a:t>
            </a:r>
            <a:r>
              <a:rPr lang="es-ES" sz="4400" b="1">
                <a:solidFill>
                  <a:srgbClr val="E7686A"/>
                </a:solidFill>
                <a:ea typeface="Microsoft Sans Serif" panose="020B0604020202020204" pitchFamily="34" charset="0"/>
                <a:cs typeface="Microsoft Sans Serif" panose="020B0604020202020204" pitchFamily="34" charset="0"/>
              </a:rPr>
              <a:t>and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12" name="CuadroTexto 4">
            <a:extLst>
              <a:ext uri="{FF2B5EF4-FFF2-40B4-BE49-F238E27FC236}">
                <a16:creationId xmlns:a16="http://schemas.microsoft.com/office/drawing/2014/main" id="{9FDC7C57-826D-5EA9-1BF2-8E3DC6D338FF}"/>
              </a:ext>
            </a:extLst>
          </p:cNvPr>
          <p:cNvSpPr txBox="1"/>
          <p:nvPr/>
        </p:nvSpPr>
        <p:spPr>
          <a:xfrm>
            <a:off x="1447800" y="1537989"/>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040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2800"/>
                                        <p:tgtEl>
                                          <p:spTgt spid="48">
                                            <p:txEl>
                                              <p:pRg st="0" end="0"/>
                                            </p:txEl>
                                          </p:spTgt>
                                        </p:tgtEl>
                                      </p:cBhvr>
                                    </p:animEffect>
                                  </p:childTnLst>
                                </p:cTn>
                              </p:par>
                            </p:childTnLst>
                          </p:cTn>
                        </p:par>
                        <p:par>
                          <p:cTn id="8" fill="hold">
                            <p:stCondLst>
                              <p:cond delay="2800"/>
                            </p:stCondLst>
                            <p:childTnLst>
                              <p:par>
                                <p:cTn id="9" presetID="10" presetClass="entr" presetSubtype="0" fill="hold"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fade">
                                      <p:cBhvr>
                                        <p:cTn id="11" dur="2800"/>
                                        <p:tgtEl>
                                          <p:spTgt spid="48">
                                            <p:txEl>
                                              <p:pRg st="1" end="1"/>
                                            </p:txEl>
                                          </p:spTgt>
                                        </p:tgtEl>
                                      </p:cBhvr>
                                    </p:animEffect>
                                  </p:childTnLst>
                                </p:cTn>
                              </p:par>
                            </p:childTnLst>
                          </p:cTn>
                        </p:par>
                        <p:par>
                          <p:cTn id="12" fill="hold">
                            <p:stCondLst>
                              <p:cond delay="5600"/>
                            </p:stCondLst>
                            <p:childTnLst>
                              <p:par>
                                <p:cTn id="13" presetID="10" presetClass="entr" presetSubtype="0" fill="hold" nodeType="after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animEffect transition="in" filter="fade">
                                      <p:cBhvr>
                                        <p:cTn id="15" dur="2800"/>
                                        <p:tgtEl>
                                          <p:spTgt spid="48">
                                            <p:txEl>
                                              <p:pRg st="2" end="2"/>
                                            </p:txEl>
                                          </p:spTgt>
                                        </p:tgtEl>
                                      </p:cBhvr>
                                    </p:animEffect>
                                  </p:childTnLst>
                                </p:cTn>
                              </p:par>
                            </p:childTnLst>
                          </p:cTn>
                        </p:par>
                        <p:par>
                          <p:cTn id="16" fill="hold">
                            <p:stCondLst>
                              <p:cond delay="8400"/>
                            </p:stCondLst>
                            <p:childTnLst>
                              <p:par>
                                <p:cTn id="17" presetID="10" presetClass="entr" presetSubtype="0" fill="hold" nodeType="after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Effect transition="in" filter="fade">
                                      <p:cBhvr>
                                        <p:cTn id="19" dur="2800"/>
                                        <p:tgtEl>
                                          <p:spTgt spid="48">
                                            <p:txEl>
                                              <p:pRg st="3" end="3"/>
                                            </p:txEl>
                                          </p:spTgt>
                                        </p:tgtEl>
                                      </p:cBhvr>
                                    </p:animEffect>
                                  </p:childTnLst>
                                </p:cTn>
                              </p:par>
                            </p:childTnLst>
                          </p:cTn>
                        </p:par>
                        <p:par>
                          <p:cTn id="20" fill="hold">
                            <p:stCondLst>
                              <p:cond delay="11200"/>
                            </p:stCondLst>
                            <p:childTnLst>
                              <p:par>
                                <p:cTn id="21" presetID="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00"/>
                                        <p:tgtEl>
                                          <p:spTgt spid="52"/>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000"/>
                                        <p:tgtEl>
                                          <p:spTgt spid="51"/>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300"/>
                                        <p:tgtEl>
                                          <p:spTgt spid="50"/>
                                        </p:tgtEl>
                                      </p:cBhvr>
                                    </p:animEffect>
                                  </p:childTnLst>
                                </p:cTn>
                              </p:par>
                            </p:childTnLst>
                          </p:cTn>
                        </p:par>
                        <p:par>
                          <p:cTn id="32" fill="hold">
                            <p:stCondLst>
                              <p:cond delay="1300"/>
                            </p:stCondLst>
                            <p:childTnLst>
                              <p:par>
                                <p:cTn id="33" presetID="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000"/>
                                        <p:tgtEl>
                                          <p:spTgt spid="53"/>
                                        </p:tgtEl>
                                        <p:attrNameLst>
                                          <p:attrName>ppt_x</p:attrName>
                                        </p:attrNameLst>
                                      </p:cBhvr>
                                      <p:tavLst>
                                        <p:tav tm="0">
                                          <p:val>
                                            <p:strVal val="#ppt_x-1"/>
                                          </p:val>
                                        </p:tav>
                                        <p:tav tm="100000">
                                          <p:val>
                                            <p:strVal val="#ppt_x"/>
                                          </p:val>
                                        </p:tav>
                                      </p:tavLst>
                                    </p:anim>
                                  </p:childTnLst>
                                </p:cTn>
                              </p:par>
                              <p:par>
                                <p:cTn id="36" presetID="1" presetClass="exit" presetSubtype="0" fill="hold" nodeType="withEffect">
                                  <p:stCondLst>
                                    <p:cond delay="0"/>
                                  </p:stCondLst>
                                  <p:childTnLst>
                                    <p:set>
                                      <p:cBhvr>
                                        <p:cTn id="37" dur="1" fill="hold">
                                          <p:stCondLst>
                                            <p:cond delay="1100"/>
                                          </p:stCondLst>
                                        </p:cTn>
                                        <p:tgtEl>
                                          <p:spTgt spid="52"/>
                                        </p:tgtEl>
                                        <p:attrNameLst>
                                          <p:attrName>style.visibility</p:attrName>
                                        </p:attrNameLst>
                                      </p:cBhvr>
                                      <p:to>
                                        <p:strVal val="hidden"/>
                                      </p:to>
                                    </p:set>
                                  </p:childTnLst>
                                </p:cTn>
                              </p:par>
                            </p:childTnLst>
                          </p:cTn>
                        </p:par>
                        <p:par>
                          <p:cTn id="38" fill="hold">
                            <p:stCondLst>
                              <p:cond delay="2400"/>
                            </p:stCondLst>
                            <p:childTnLst>
                              <p:par>
                                <p:cTn id="39" presetID="10"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2600"/>
                                        <p:tgtEl>
                                          <p:spTgt spid="54"/>
                                        </p:tgtEl>
                                      </p:cBhvr>
                                    </p:animEffect>
                                  </p:childTnLst>
                                </p:cTn>
                              </p:par>
                              <p:par>
                                <p:cTn id="42" presetID="2" presetClass="entr" presetSubtype="2"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2700"/>
                                        <p:tgtEl>
                                          <p:spTgt spid="55"/>
                                        </p:tgtEl>
                                        <p:attrNameLst>
                                          <p:attrName>ppt_x</p:attrName>
                                        </p:attrNameLst>
                                      </p:cBhvr>
                                      <p:tavLst>
                                        <p:tav tm="0">
                                          <p:val>
                                            <p:strVal val="#ppt_x+1"/>
                                          </p:val>
                                        </p:tav>
                                        <p:tav tm="100000">
                                          <p:val>
                                            <p:strVal val="#ppt_x"/>
                                          </p:val>
                                        </p:tav>
                                      </p:tavLst>
                                    </p:anim>
                                  </p:childTnLst>
                                </p:cTn>
                              </p:par>
                              <p:par>
                                <p:cTn id="45" presetID="1" presetClass="exit" presetSubtype="0" fill="hold" nodeType="withEffect">
                                  <p:stCondLst>
                                    <p:cond delay="0"/>
                                  </p:stCondLst>
                                  <p:childTnLst>
                                    <p:set>
                                      <p:cBhvr>
                                        <p:cTn id="46" dur="1" fill="hold">
                                          <p:stCondLst>
                                            <p:cond delay="110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 AI, ML, DL</a:t>
            </a:r>
            <a:r>
              <a:rPr lang="es-ES" sz="4400" b="1">
                <a:solidFill>
                  <a:srgbClr val="E7686A"/>
                </a:solidFill>
                <a:ea typeface="Microsoft Sans Serif" panose="020B0604020202020204" pitchFamily="34" charset="0"/>
                <a:cs typeface="Microsoft Sans Serif" panose="020B0604020202020204" pitchFamily="34" charset="0"/>
              </a:rPr>
              <a:t>, y Ciencia de datos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Definiciones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1315745"/>
          </a:xfrm>
          <a:prstGeom prst="rect">
            <a:avLst/>
          </a:prstGeom>
          <a:noFill/>
        </p:spPr>
        <p:txBody>
          <a:bodyPr wrap="square" rtlCol="0">
            <a:spAutoFit/>
          </a:bodyPr>
          <a:lstStyle/>
          <a:p>
            <a:r>
              <a:rPr lang="en-US" sz="2400" i="1" dirty="0">
                <a:solidFill>
                  <a:srgbClr val="0000FF"/>
                </a:solidFill>
              </a:rPr>
              <a:t>ML: Machine Learning</a:t>
            </a:r>
          </a:p>
          <a:p>
            <a:pPr indent="0">
              <a:spcBef>
                <a:spcPts val="900"/>
              </a:spcBef>
              <a:buNone/>
            </a:pPr>
            <a:r>
              <a:rPr lang="es-ES" sz="2400" i="1">
                <a:solidFill>
                  <a:srgbClr val="3C78D8"/>
                </a:solidFill>
              </a:rPr>
              <a:t>En lugar de programar cada paso, una máquina se programa para encontrar patrones y "aprende" basándose en ejemplos.  Existe un gran solapamiento con la Estadística.</a:t>
            </a:r>
            <a:endParaRPr lang="en-US" sz="2400" i="1" dirty="0">
              <a:solidFill>
                <a:srgbClr val="3C78D8"/>
              </a:solidFill>
            </a:endParaRPr>
          </a:p>
        </p:txBody>
      </p:sp>
      <p:sp>
        <p:nvSpPr>
          <p:cNvPr id="2" name="CasellaDiTesto 1"/>
          <p:cNvSpPr txBox="1"/>
          <p:nvPr/>
        </p:nvSpPr>
        <p:spPr>
          <a:xfrm>
            <a:off x="1600200" y="4716824"/>
            <a:ext cx="13182600" cy="3682226"/>
          </a:xfrm>
          <a:prstGeom prst="rect">
            <a:avLst/>
          </a:prstGeom>
          <a:noFill/>
        </p:spPr>
        <p:txBody>
          <a:bodyPr wrap="square" rtlCol="0">
            <a:spAutoFit/>
          </a:bodyPr>
          <a:lstStyle/>
          <a:p>
            <a:pPr marL="1371600" indent="-476250">
              <a:lnSpc>
                <a:spcPct val="200000"/>
              </a:lnSpc>
              <a:spcBef>
                <a:spcPts val="900"/>
              </a:spcBef>
              <a:buClr>
                <a:srgbClr val="3C78D8"/>
              </a:buClr>
              <a:buSzPts val="1400"/>
              <a:buChar char="➢"/>
            </a:pPr>
            <a:r>
              <a:rPr lang="en-US" sz="2400" i="1">
                <a:solidFill>
                  <a:srgbClr val="3C78D8"/>
                </a:solidFill>
              </a:rPr>
              <a:t>Ahorra miles de líneas de código</a:t>
            </a:r>
            <a:endParaRPr lang="en-US" sz="2400" i="1" dirty="0">
              <a:solidFill>
                <a:srgbClr val="3C78D8"/>
              </a:solidFill>
            </a:endParaRPr>
          </a:p>
          <a:p>
            <a:pPr marL="1371600" indent="-476250">
              <a:lnSpc>
                <a:spcPct val="200000"/>
              </a:lnSpc>
              <a:buClr>
                <a:srgbClr val="3C78D8"/>
              </a:buClr>
              <a:buSzPts val="1400"/>
              <a:buChar char="➢"/>
            </a:pPr>
            <a:r>
              <a:rPr lang="en-US" sz="2400" i="1" dirty="0">
                <a:solidFill>
                  <a:srgbClr val="3C78D8"/>
                </a:solidFill>
              </a:rPr>
              <a:t>Flexible</a:t>
            </a:r>
            <a:r>
              <a:rPr lang="en-US" sz="2400" i="1">
                <a:solidFill>
                  <a:srgbClr val="3C78D8"/>
                </a:solidFill>
              </a:rPr>
              <a:t>: si lo datos cambian, el programa se adapta. </a:t>
            </a:r>
            <a:endParaRPr lang="en-US" sz="2400" i="1" dirty="0">
              <a:solidFill>
                <a:srgbClr val="3C78D8"/>
              </a:solidFill>
            </a:endParaRPr>
          </a:p>
          <a:p>
            <a:pPr marL="1371600" indent="-476250">
              <a:lnSpc>
                <a:spcPct val="200000"/>
              </a:lnSpc>
              <a:buClr>
                <a:srgbClr val="3C78D8"/>
              </a:buClr>
              <a:buSzPts val="1400"/>
              <a:buChar char="➢"/>
            </a:pPr>
            <a:r>
              <a:rPr lang="en-US" sz="2400" i="1">
                <a:solidFill>
                  <a:srgbClr val="3C78D8"/>
                </a:solidFill>
              </a:rPr>
              <a:t>Resuelve problemas para los que no tenemos una solución paso a paso: por ejemplo, el reconocimiento de imágenes y sonidos</a:t>
            </a:r>
            <a:endParaRPr lang="en-US" sz="2400" i="1" dirty="0">
              <a:solidFill>
                <a:srgbClr val="3C78D8"/>
              </a:solidFill>
            </a:endParaRPr>
          </a:p>
          <a:p>
            <a:pPr marL="1371600" indent="-476250">
              <a:lnSpc>
                <a:spcPct val="200000"/>
              </a:lnSpc>
              <a:buClr>
                <a:srgbClr val="3C78D8"/>
              </a:buClr>
              <a:buSzPts val="1400"/>
              <a:buChar char="➢"/>
            </a:pPr>
            <a:r>
              <a:rPr lang="en-US" sz="2400" i="1">
                <a:solidFill>
                  <a:srgbClr val="3C78D8"/>
                </a:solidFill>
              </a:rPr>
              <a:t>Juega y nos ganas</a:t>
            </a:r>
            <a:endParaRPr lang="en-US" sz="2400" dirty="0">
              <a:solidFill>
                <a:srgbClr val="3C78D8"/>
              </a:solidFill>
            </a:endParaRPr>
          </a:p>
        </p:txBody>
      </p:sp>
    </p:spTree>
    <p:extLst>
      <p:ext uri="{BB962C8B-B14F-4D97-AF65-F5344CB8AC3E}">
        <p14:creationId xmlns:p14="http://schemas.microsoft.com/office/powerpoint/2010/main" val="146335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3417</Words>
  <Application>Microsoft Office PowerPoint</Application>
  <PresentationFormat>Personalizado</PresentationFormat>
  <Paragraphs>293</Paragraphs>
  <Slides>41</Slides>
  <Notes>11</Notes>
  <HiddenSlides>0</HiddenSlides>
  <MMClips>0</MMClips>
  <ScaleCrop>false</ScaleCrop>
  <HeadingPairs>
    <vt:vector size="8" baseType="variant">
      <vt:variant>
        <vt:lpstr>Fuentes usadas</vt:lpstr>
      </vt:variant>
      <vt:variant>
        <vt:i4>10</vt:i4>
      </vt:variant>
      <vt:variant>
        <vt:lpstr>Tema</vt:lpstr>
      </vt:variant>
      <vt:variant>
        <vt:i4>3</vt:i4>
      </vt:variant>
      <vt:variant>
        <vt:lpstr>Servidores OLE incrustados</vt:lpstr>
      </vt:variant>
      <vt:variant>
        <vt:i4>1</vt:i4>
      </vt:variant>
      <vt:variant>
        <vt:lpstr>Títulos de diapositiva</vt:lpstr>
      </vt:variant>
      <vt:variant>
        <vt:i4>41</vt:i4>
      </vt:variant>
    </vt:vector>
  </HeadingPairs>
  <TitlesOfParts>
    <vt:vector size="55" baseType="lpstr">
      <vt:lpstr>Arial</vt:lpstr>
      <vt:lpstr>Calibri</vt:lpstr>
      <vt:lpstr>Calibri Light</vt:lpstr>
      <vt:lpstr>Courier New</vt:lpstr>
      <vt:lpstr>Merriweather Sans</vt:lpstr>
      <vt:lpstr>Microsoft Sans Serif</vt:lpstr>
      <vt:lpstr>Noto Sans Symbols</vt:lpstr>
      <vt:lpstr>Oxygen</vt:lpstr>
      <vt:lpstr>Times New Roman</vt:lpstr>
      <vt:lpstr>Wingdings</vt:lpstr>
      <vt:lpstr>Office Theme</vt:lpstr>
      <vt:lpstr>Diseño personalizado</vt:lpstr>
      <vt:lpstr>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Muchos sistemas de IA se utilizan para la clasificación.  Aquí, por ejemplo, para la clasificación de imágenes.  Después de muchos ejemplos, el algoritmo ha "aprendido"...</vt:lpstr>
      <vt:lpstr>Después de muchos ejemplos, el algoritmo ha aprendido...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María del  Mar Castillo</cp:lastModifiedBy>
  <cp:revision>189</cp:revision>
  <dcterms:created xsi:type="dcterms:W3CDTF">2022-05-03T15:33:59Z</dcterms:created>
  <dcterms:modified xsi:type="dcterms:W3CDTF">2023-04-20T09:00:09Z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