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9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</p:sldMasterIdLst>
  <p:notesMasterIdLst>
    <p:notesMasterId r:id="rId45"/>
  </p:notesMasterIdLst>
  <p:sldIdLst>
    <p:sldId id="258" r:id="rId4"/>
    <p:sldId id="316" r:id="rId5"/>
    <p:sldId id="317" r:id="rId6"/>
    <p:sldId id="259" r:id="rId7"/>
    <p:sldId id="265" r:id="rId8"/>
    <p:sldId id="277" r:id="rId9"/>
    <p:sldId id="282" r:id="rId10"/>
    <p:sldId id="278" r:id="rId11"/>
    <p:sldId id="283" r:id="rId12"/>
    <p:sldId id="290" r:id="rId13"/>
    <p:sldId id="284" r:id="rId14"/>
    <p:sldId id="286" r:id="rId15"/>
    <p:sldId id="287" r:id="rId16"/>
    <p:sldId id="288" r:id="rId17"/>
    <p:sldId id="289" r:id="rId18"/>
    <p:sldId id="315" r:id="rId19"/>
    <p:sldId id="293" r:id="rId20"/>
    <p:sldId id="308" r:id="rId21"/>
    <p:sldId id="294" r:id="rId22"/>
    <p:sldId id="295" r:id="rId23"/>
    <p:sldId id="297" r:id="rId24"/>
    <p:sldId id="312" r:id="rId25"/>
    <p:sldId id="298" r:id="rId26"/>
    <p:sldId id="313" r:id="rId27"/>
    <p:sldId id="268" r:id="rId28"/>
    <p:sldId id="314" r:id="rId29"/>
    <p:sldId id="309" r:id="rId30"/>
    <p:sldId id="310" r:id="rId31"/>
    <p:sldId id="311" r:id="rId32"/>
    <p:sldId id="291" r:id="rId33"/>
    <p:sldId id="300" r:id="rId34"/>
    <p:sldId id="306" r:id="rId35"/>
    <p:sldId id="307" r:id="rId36"/>
    <p:sldId id="301" r:id="rId37"/>
    <p:sldId id="302" r:id="rId38"/>
    <p:sldId id="303" r:id="rId39"/>
    <p:sldId id="304" r:id="rId40"/>
    <p:sldId id="305" r:id="rId41"/>
    <p:sldId id="275" r:id="rId42"/>
    <p:sldId id="273" r:id="rId43"/>
    <p:sldId id="262" r:id="rId44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37C"/>
    <a:srgbClr val="FDBD40"/>
    <a:srgbClr val="238791"/>
    <a:srgbClr val="E8676A"/>
    <a:srgbClr val="E7686A"/>
    <a:srgbClr val="697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434" autoAdjust="0"/>
  </p:normalViewPr>
  <p:slideViewPr>
    <p:cSldViewPr>
      <p:cViewPr varScale="1">
        <p:scale>
          <a:sx n="45" d="100"/>
          <a:sy n="45" d="100"/>
        </p:scale>
        <p:origin x="452" y="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6B2F072B-4E87-460B-895B-650AE48D8584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Fare clic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DD01DA14-BF8C-4059-8C2C-6E1D1463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42e8526e5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42e8526e54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42e8526e54_0_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67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B628-36FE-4E47-A791-13CBDC72C1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B628-36FE-4E47-A791-13CBDC72C1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5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42e8526e5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42e8526e54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42e8526e54_0_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7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42e8526e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42e8526e54_0_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g42e8526e54_0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12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A5B8111-A0EE-46D4-93DF-8AB96CCFBC0E}" type="slidenum">
              <a:rPr lang="en-US" sz="1400" b="0" strike="noStrike" spc="-1" smtClean="0">
                <a:latin typeface="Times New Roman"/>
              </a:rPr>
              <a:t>27</a:t>
            </a:fld>
            <a:endParaRPr sz="1400" b="0" strike="noStrike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66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A5B8111-A0EE-46D4-93DF-8AB96CCFBC0E}" type="slidenum">
              <a:rPr lang="en-US" sz="1400" b="0" strike="noStrike" spc="-1" smtClean="0">
                <a:latin typeface="Times New Roman"/>
              </a:rPr>
              <a:t>28</a:t>
            </a:fld>
            <a:endParaRPr sz="1400" b="0" strike="noStrike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97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A5B8111-A0EE-46D4-93DF-8AB96CCFBC0E}" type="slidenum">
              <a:rPr lang="en-US" sz="1400" b="0" strike="noStrike" spc="-1" smtClean="0">
                <a:latin typeface="Times New Roman"/>
              </a:rPr>
              <a:t>29</a:t>
            </a:fld>
            <a:endParaRPr sz="1400" b="0" strike="noStrike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796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A5B8111-A0EE-46D4-93DF-8AB96CCFBC0E}" type="slidenum">
              <a:rPr lang="en-US" sz="1400" b="0" strike="noStrike" spc="-1" smtClean="0">
                <a:latin typeface="Times New Roman"/>
              </a:rPr>
              <a:t>30</a:t>
            </a:fld>
            <a:endParaRPr sz="1400" b="0" strike="noStrike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44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B628-36FE-4E47-A791-13CBDC72C1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B628-36FE-4E47-A791-13CBDC72C1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0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E277B-3B42-E4D1-B6A8-D724EB41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2ECCD-C0CA-93DB-151D-9581D1F5D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6486E2-D614-591E-B732-55E098029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0958C8-5AD5-7968-F14A-57C823D36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6875A1-4E83-D05B-BD13-B52DD04DB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75999A-F334-86AE-8EDD-EBC8A9A2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E8ACF4-12E9-F6E7-34B8-95778505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EE5675-1314-BF12-FD7D-55D17789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7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E8C4E-13E0-55E6-0EBA-C4246DC4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B973EB-B3BF-842B-EB0E-C1A8E529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6AFE9B-4108-5EBE-F167-5CE993EC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F1E4D6-ABD8-8A8B-631F-5B127928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20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64C83C-4D93-15FB-524E-D13FECDD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63E5DC-7CCB-206F-C702-B3AF9875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954E89-459B-7734-DD24-1DC7BCE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17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3E929-57BE-3B1B-0D0D-772F684C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326571-F15E-0E7E-091F-AE85410B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B602F4-5B77-6701-7AE4-44F61BC31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31B4A-CD75-3FA1-AE0E-AC69CFBD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6BC9A-DA43-654D-00CA-E0DCB883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DA356-0527-E3EF-20E8-77F2EE42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1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BB2A0-1F99-4774-130B-DE435622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66F0D2-122F-2C80-3361-36097EED2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97EF99-F8FC-1686-50A7-FC93F299B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C49A95-6AE0-BE64-BAEB-437CE623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06811-1782-0544-6A71-815DAF92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35AC3D-2FC2-28BC-E6C9-F2E49B7B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22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92E2F-5791-BBDA-5B71-30E2CEB5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CF477-1A8A-EC9D-2CD9-CCB8974FE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911FE-1B5C-9C27-00BE-7F2861BF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12B8E4-BA5C-4E23-039A-E664908E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BABD4-9480-4A03-1684-C22CF30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22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A2ECEE-B169-17F0-F43C-842F42441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14F84-C46C-1D79-415C-C0784E2E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0ED9D-41A2-AA0F-D943-39A44D49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69718-7114-6B06-E813-5A238201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64EEF-0569-7BCD-A4B1-DDE8123A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9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folie">
  <p:cSld name="Textfoli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8000" y="2305050"/>
            <a:ext cx="17221200" cy="734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858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600" marR="0" lvl="1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57400" marR="0" lvl="2" indent="-4953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3200" marR="0" lvl="3" indent="-4953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9000" marR="0" lvl="4" indent="-4953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14800" marR="0" lvl="5" indent="-533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800600" marR="0" lvl="6" indent="-533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486400" marR="0" lvl="7" indent="-533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172200" marR="0" lvl="8" indent="-533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8000" y="623888"/>
            <a:ext cx="17221200" cy="13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960851" y="9682163"/>
            <a:ext cx="768350" cy="3000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Calibri"/>
              <a:buNone/>
            </a:pPr>
            <a:fld id="{00000000-1234-1234-1234-123412341234}" type="slidenum">
              <a:rPr lang="de-DE" sz="18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9A9A9A"/>
                </a:buClr>
                <a:buSzPts val="1200"/>
                <a:buFont typeface="Calibri"/>
                <a:buNone/>
              </a:pPr>
              <a:t>‹#›</a:t>
            </a:fld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11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7841-21F2-40B8-A212-EE49E8EBE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21727F-9D76-4C74-A602-B92558F1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BADDB8-CB50-4EE1-8FC5-CE1AA962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55759-6F3B-4716-B640-47299AA8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FFCB8-B20B-4E92-BA3E-4C8A8203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17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F76BC-533B-4E87-8FB1-80EB2A25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B2EF6-C5C4-4865-B32C-FED8B947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Mastertextformat bearbeiten</a:t>
            </a:r>
          </a:p>
          <a:p>
            <a:pPr lvl="1"/>
            <a:r>
              <a:t>Foto di Zweite Ebene</a:t>
            </a:r>
          </a:p>
          <a:p>
            <a:pPr lvl="2"/>
            <a:r>
              <a:t>Dritte Ebene</a:t>
            </a:r>
          </a:p>
          <a:p>
            <a:pPr lvl="3"/>
            <a:r>
              <a:t>Ebene di Vierte</a:t>
            </a:r>
          </a:p>
          <a:p>
            <a:pPr lvl="4"/>
            <a:r>
              <a:t>Informazioni su 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3682CB-681F-4577-9C5D-CA650CF7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4842F-081E-4F2A-976F-898989D2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9E8FBF-6A9B-45DD-9459-FE4C2258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38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C11CB-9B1F-4901-A938-EF68AD76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1A75CD-88E5-41B4-8368-BA96488A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71F1D-A30F-4676-A8FA-4BBE349B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7EFD7D-9941-414C-BDEB-85AA805B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8C0B75-3A42-4BAC-A107-BBBEA058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3120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F2328-C35B-411E-885D-4D4CFE34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038166-0F3F-4329-8F11-2DE2A82C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A2FCF0-DABC-4E55-B94A-AD59A7228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59358C-5392-49FA-895A-EF972CBA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EC5FB1-80F4-42D6-ADE5-A6866B7C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4FA1B3-3261-4D7C-A49F-079992F3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944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0D7EB-5C89-4837-A04E-6C11DDF7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F79E5-765B-4204-A825-D2C26F16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840FB8-524E-4CF9-9358-11076B152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4B6589-1517-4446-8BFC-4CED82454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FB3BE6-4402-4E3C-A1B2-0C8779C7B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072476-EC1C-4FA7-90E6-1F868B0A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47719D-D132-4E41-B12B-4157AE53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4D5299-7266-4637-86F0-A353B25A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15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05AC9-6878-4E13-AB76-3C430DF9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BAD089-FDB5-4BDF-9874-BBA43619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53AAE5-68EE-4B77-9B8A-C3696854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FA83DF-E737-4389-AF4C-67F669F0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3229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326A42-0AAB-4D7D-B1C6-78B93D1A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47BB11-D2DD-4AED-B149-9D1AB0C9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772235-8140-4EA6-AD7B-D8E6DD4C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6493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9B0AE-D5DA-493E-B8FE-AC94C0C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0509E-F414-41EA-8176-E646BDDA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DD700C-0456-459A-936C-D38ACBDB2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7088DE-0513-4008-AF9D-9BF24729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0DB565-D1FA-42F8-BA9B-E52445B6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132448-8073-4526-87B6-819AF88D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93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1C735-187F-4D6B-8BDF-124BE9C6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6E2477-8618-4CC9-A971-F4E2F0513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76152E-73A7-4FC3-93DC-0FDAFC8A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1B9C5A-56ED-431B-91BE-4FD9943E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313F1A-556F-4DB0-9BE0-9F365A84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529FEC-5EAC-40CF-AEE6-AC5ABA1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7141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32096-4E72-44C3-9A1C-8128572B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78268B-F11F-4749-9C8C-E008068F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646169-7A48-4D77-B03F-08714F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7A6423-48F0-4E2A-A150-85962021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CE0C35-C82E-45E4-A242-BB0BB228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6007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6C3DCE-D9A2-4842-8555-059062A83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ABC2B2-0961-4727-97E9-76647F3C3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E54EB5-E1B9-437E-B35B-57ADE58A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8E1A2-F8F0-4DB7-9CBD-6516FFB3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FDF2CA-99B4-4C2B-88F3-21DAB3B5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680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9072C-7E47-B70E-B79E-10E0F2EA6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434A50-EB7E-272A-7A77-276077D9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EBBF7-0D82-F25A-82B9-EE7FFE2D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BF46F-BB9A-D741-571A-4CC74EE9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EB782-AE44-A5D9-FDF4-9E510D87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97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043A1-E8C1-010B-5D09-581CE51E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E1B9B1-F63C-4DF2-3D12-A83AC454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Nivel di Tercer</a:t>
            </a:r>
          </a:p>
          <a:p>
            <a:pPr lvl="3"/>
            <a:r>
              <a:t>Nivel di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3D775-921A-50C6-8661-8D81AE2A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3E7B2-15B0-09E0-C6FC-15F08AEB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349D4-0FFD-62D9-4865-6D7908E5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9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7E738-47FE-95EE-70B2-4463D108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EC36A-F222-EC6F-9B4D-7271CF57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C40F4-E00B-4D7E-6D84-858834C9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5D561B-6E85-340F-4100-0E9C69E8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B0910-8394-57CF-84B2-EEC8A0C0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30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6F903-EF2D-E7C5-47C0-6F46DA77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51A5A-85BC-410F-42C5-7BF6AA5BC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0FA94C-9271-126F-650E-261B491CA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9EBFF4-D20E-792C-9CFC-B0C408AF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9D12F-3E17-2406-5A3F-9F2870F0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89552A-DD63-D594-ABDB-AEBE8FA5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06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DA802E67-0748-2D2E-3F14-D254668597AB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447800" y="9243313"/>
            <a:ext cx="3200399" cy="676274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5755C00D-77FE-8975-9CB6-FD3EDDCC4CA5}"/>
              </a:ext>
            </a:extLst>
          </p:cNvPr>
          <p:cNvSpPr/>
          <p:nvPr userDrawn="1"/>
        </p:nvSpPr>
        <p:spPr>
          <a:xfrm>
            <a:off x="177057" y="9825694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BE1FC0C-33F3-5F92-1FEB-C1B4B5FFD70F}"/>
              </a:ext>
            </a:extLst>
          </p:cNvPr>
          <p:cNvSpPr/>
          <p:nvPr userDrawn="1"/>
        </p:nvSpPr>
        <p:spPr>
          <a:xfrm>
            <a:off x="177057" y="8825453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B192276-58A7-C71B-1D87-8FB1F92F3D4C}"/>
              </a:ext>
            </a:extLst>
          </p:cNvPr>
          <p:cNvSpPr/>
          <p:nvPr userDrawn="1"/>
        </p:nvSpPr>
        <p:spPr>
          <a:xfrm>
            <a:off x="187762" y="7574414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AEB0637-26CA-5155-2AD9-42AF2609ACA7}"/>
              </a:ext>
            </a:extLst>
          </p:cNvPr>
          <p:cNvSpPr/>
          <p:nvPr userDrawn="1"/>
        </p:nvSpPr>
        <p:spPr>
          <a:xfrm>
            <a:off x="177057" y="6897618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F78179B-2511-C03D-E662-07AEAA86E42E}"/>
              </a:ext>
            </a:extLst>
          </p:cNvPr>
          <p:cNvSpPr/>
          <p:nvPr userDrawn="1"/>
        </p:nvSpPr>
        <p:spPr>
          <a:xfrm>
            <a:off x="177057" y="5897377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C585EAD-8078-9E92-9493-90F92CCB61BA}"/>
              </a:ext>
            </a:extLst>
          </p:cNvPr>
          <p:cNvSpPr/>
          <p:nvPr userDrawn="1"/>
        </p:nvSpPr>
        <p:spPr>
          <a:xfrm>
            <a:off x="187762" y="4646339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CE332CB-41FC-4074-C19E-3BDEBC4E8238}"/>
              </a:ext>
            </a:extLst>
          </p:cNvPr>
          <p:cNvSpPr/>
          <p:nvPr userDrawn="1"/>
        </p:nvSpPr>
        <p:spPr>
          <a:xfrm>
            <a:off x="177057" y="3969542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D63B0BA-2CA7-5508-D507-274C4C17A6DE}"/>
              </a:ext>
            </a:extLst>
          </p:cNvPr>
          <p:cNvSpPr/>
          <p:nvPr userDrawn="1"/>
        </p:nvSpPr>
        <p:spPr>
          <a:xfrm>
            <a:off x="177057" y="2969301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52C5D37E-F8EC-5272-D7A3-E0C30F6F0EB8}"/>
              </a:ext>
            </a:extLst>
          </p:cNvPr>
          <p:cNvSpPr/>
          <p:nvPr userDrawn="1"/>
        </p:nvSpPr>
        <p:spPr>
          <a:xfrm>
            <a:off x="187762" y="1718263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9E76F77F-6692-1CA4-98F5-4693E6F4FC13}"/>
              </a:ext>
            </a:extLst>
          </p:cNvPr>
          <p:cNvSpPr/>
          <p:nvPr userDrawn="1"/>
        </p:nvSpPr>
        <p:spPr>
          <a:xfrm>
            <a:off x="177057" y="1041466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3BE22DC0-2D1B-079D-F944-4A177816C953}"/>
              </a:ext>
            </a:extLst>
          </p:cNvPr>
          <p:cNvSpPr/>
          <p:nvPr userDrawn="1"/>
        </p:nvSpPr>
        <p:spPr>
          <a:xfrm>
            <a:off x="177057" y="41226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EA425F25-F69F-8F5B-D60F-974156588B30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797230" y="2851504"/>
            <a:ext cx="6741318" cy="2179240"/>
          </a:xfrm>
          <a:prstGeom prst="rect">
            <a:avLst/>
          </a:prstGeom>
        </p:spPr>
      </p:pic>
      <p:sp>
        <p:nvSpPr>
          <p:cNvPr id="20" name="object 15">
            <a:extLst>
              <a:ext uri="{FF2B5EF4-FFF2-40B4-BE49-F238E27FC236}">
                <a16:creationId xmlns:a16="http://schemas.microsoft.com/office/drawing/2014/main" id="{1A6B726B-5748-34C8-5362-2B72670AA269}"/>
              </a:ext>
            </a:extLst>
          </p:cNvPr>
          <p:cNvSpPr txBox="1"/>
          <p:nvPr userDrawn="1"/>
        </p:nvSpPr>
        <p:spPr>
          <a:xfrm>
            <a:off x="7539626" y="5470518"/>
            <a:ext cx="3209290" cy="37782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 sz="2300">
                <a:solidFill>
                  <a:srgbClr val="6B7C86"/>
                </a:solidFill>
                <a:latin typeface="Microsoft Sans Serif"/>
                <a:cs typeface="Microsoft Sans Serif"/>
              </a:defRPr>
            </a:pPr>
            <a:r>
              <a:t>dataScience-project.eu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8736A787-F2E2-0249-2B92-70DCD11FEB45}"/>
              </a:ext>
            </a:extLst>
          </p:cNvPr>
          <p:cNvSpPr/>
          <p:nvPr userDrawn="1"/>
        </p:nvSpPr>
        <p:spPr>
          <a:xfrm>
            <a:off x="17798045" y="9825694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3BECE133-F238-3E75-6586-6852EBBD7035}"/>
              </a:ext>
            </a:extLst>
          </p:cNvPr>
          <p:cNvSpPr/>
          <p:nvPr userDrawn="1"/>
        </p:nvSpPr>
        <p:spPr>
          <a:xfrm>
            <a:off x="17798045" y="8825453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EE7DBF95-E8F0-4EC7-A357-B813D6F3C116}"/>
              </a:ext>
            </a:extLst>
          </p:cNvPr>
          <p:cNvSpPr/>
          <p:nvPr userDrawn="1"/>
        </p:nvSpPr>
        <p:spPr>
          <a:xfrm>
            <a:off x="17808748" y="7574414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E7440B94-250D-7087-FA48-06DA05C26E53}"/>
              </a:ext>
            </a:extLst>
          </p:cNvPr>
          <p:cNvSpPr/>
          <p:nvPr userDrawn="1"/>
        </p:nvSpPr>
        <p:spPr>
          <a:xfrm>
            <a:off x="17798045" y="6897618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20FD4E03-045B-FC83-C335-A346D34EFA0F}"/>
              </a:ext>
            </a:extLst>
          </p:cNvPr>
          <p:cNvSpPr/>
          <p:nvPr userDrawn="1"/>
        </p:nvSpPr>
        <p:spPr>
          <a:xfrm>
            <a:off x="17798045" y="5897377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1F30AA6A-BFF5-5D93-DEDE-1DBB94413FCB}"/>
              </a:ext>
            </a:extLst>
          </p:cNvPr>
          <p:cNvSpPr/>
          <p:nvPr userDrawn="1"/>
        </p:nvSpPr>
        <p:spPr>
          <a:xfrm>
            <a:off x="17808748" y="4646339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8FDD1866-CD25-5BF8-347D-1393AB11A60D}"/>
              </a:ext>
            </a:extLst>
          </p:cNvPr>
          <p:cNvSpPr/>
          <p:nvPr userDrawn="1"/>
        </p:nvSpPr>
        <p:spPr>
          <a:xfrm>
            <a:off x="17798045" y="3969542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005E8A9B-D108-6CE4-D957-81B06AFEF150}"/>
              </a:ext>
            </a:extLst>
          </p:cNvPr>
          <p:cNvSpPr/>
          <p:nvPr userDrawn="1"/>
        </p:nvSpPr>
        <p:spPr>
          <a:xfrm>
            <a:off x="17798045" y="2969301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89CDC558-A324-5641-734B-5642CF178DE7}"/>
              </a:ext>
            </a:extLst>
          </p:cNvPr>
          <p:cNvSpPr/>
          <p:nvPr userDrawn="1"/>
        </p:nvSpPr>
        <p:spPr>
          <a:xfrm>
            <a:off x="17808748" y="1718263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8D9E1383-427A-61BD-B71A-8E2CB4E63645}"/>
              </a:ext>
            </a:extLst>
          </p:cNvPr>
          <p:cNvSpPr/>
          <p:nvPr userDrawn="1"/>
        </p:nvSpPr>
        <p:spPr>
          <a:xfrm>
            <a:off x="17798045" y="1041466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76CF06EF-2545-5250-3E4D-538961D386AA}"/>
              </a:ext>
            </a:extLst>
          </p:cNvPr>
          <p:cNvSpPr/>
          <p:nvPr userDrawn="1"/>
        </p:nvSpPr>
        <p:spPr>
          <a:xfrm>
            <a:off x="17798045" y="41226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FA4E65-FCA8-8E2F-B048-324F8F6C7CF4}"/>
              </a:ext>
            </a:extLst>
          </p:cNvPr>
          <p:cNvSpPr txBox="1"/>
          <p:nvPr userDrawn="1"/>
        </p:nvSpPr>
        <p:spPr>
          <a:xfrm>
            <a:off x="4876800" y="9180923"/>
            <a:ext cx="11049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"Il sostegno della Commissione europea per la produzione di questa pubblicazione non costituisce l'approvazione dei contenuti che riflettono solo le opinioni degli autori e la Commissione non può essere ritenuta responsabile per qualsiasi uso che possa essere fatto delle informazioni ivi contenute."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145D299E-C2A7-E77F-BA72-256A7D6F00CA}"/>
              </a:ext>
            </a:extLst>
          </p:cNvPr>
          <p:cNvSpPr/>
          <p:nvPr userDrawn="1"/>
        </p:nvSpPr>
        <p:spPr>
          <a:xfrm>
            <a:off x="177057" y="9847729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CFB7F2E-F53E-AF00-C8C3-80160DE71268}"/>
              </a:ext>
            </a:extLst>
          </p:cNvPr>
          <p:cNvSpPr/>
          <p:nvPr userDrawn="1"/>
        </p:nvSpPr>
        <p:spPr>
          <a:xfrm>
            <a:off x="177057" y="8847488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2CBDF82-C7B5-0A47-2560-A379483FE578}"/>
              </a:ext>
            </a:extLst>
          </p:cNvPr>
          <p:cNvSpPr/>
          <p:nvPr userDrawn="1"/>
        </p:nvSpPr>
        <p:spPr>
          <a:xfrm>
            <a:off x="187762" y="7596451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42BE1D7-E3DE-C108-4982-24B42CC0AA72}"/>
              </a:ext>
            </a:extLst>
          </p:cNvPr>
          <p:cNvSpPr/>
          <p:nvPr userDrawn="1"/>
        </p:nvSpPr>
        <p:spPr>
          <a:xfrm>
            <a:off x="177057" y="6919654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C813F35-825C-1848-A863-909B5F67695E}"/>
              </a:ext>
            </a:extLst>
          </p:cNvPr>
          <p:cNvSpPr/>
          <p:nvPr userDrawn="1"/>
        </p:nvSpPr>
        <p:spPr>
          <a:xfrm>
            <a:off x="177057" y="5919413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B73987F-E123-E0AE-C30F-371187A1FAED}"/>
              </a:ext>
            </a:extLst>
          </p:cNvPr>
          <p:cNvSpPr/>
          <p:nvPr userDrawn="1"/>
        </p:nvSpPr>
        <p:spPr>
          <a:xfrm>
            <a:off x="187762" y="4668374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3061DD6-597E-619A-36CD-4FF266D92162}"/>
              </a:ext>
            </a:extLst>
          </p:cNvPr>
          <p:cNvSpPr/>
          <p:nvPr userDrawn="1"/>
        </p:nvSpPr>
        <p:spPr>
          <a:xfrm>
            <a:off x="177057" y="3991576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8F7BE249-6208-51C4-635A-8D78696B18FD}"/>
              </a:ext>
            </a:extLst>
          </p:cNvPr>
          <p:cNvSpPr/>
          <p:nvPr userDrawn="1"/>
        </p:nvSpPr>
        <p:spPr>
          <a:xfrm>
            <a:off x="177057" y="2991337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5319B48-C21F-A8FD-67E3-54791D42BE86}"/>
              </a:ext>
            </a:extLst>
          </p:cNvPr>
          <p:cNvSpPr/>
          <p:nvPr userDrawn="1"/>
        </p:nvSpPr>
        <p:spPr>
          <a:xfrm>
            <a:off x="187762" y="1740299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357373C2-E0E3-30A7-BE50-012578B465F6}"/>
              </a:ext>
            </a:extLst>
          </p:cNvPr>
          <p:cNvSpPr/>
          <p:nvPr userDrawn="1"/>
        </p:nvSpPr>
        <p:spPr>
          <a:xfrm>
            <a:off x="177057" y="1063501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0DD394F5-C0D3-3C38-7058-99BEC22A8532}"/>
              </a:ext>
            </a:extLst>
          </p:cNvPr>
          <p:cNvSpPr/>
          <p:nvPr userDrawn="1"/>
        </p:nvSpPr>
        <p:spPr>
          <a:xfrm>
            <a:off x="177057" y="63261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0504D18A-FD5D-32CE-C2CD-F46C2DCC578F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011400" y="419100"/>
            <a:ext cx="2891670" cy="93213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B0702A4-442D-D72A-E87B-19EDD47A47ED}"/>
              </a:ext>
            </a:extLst>
          </p:cNvPr>
          <p:cNvSpPr txBox="1"/>
          <p:nvPr userDrawn="1"/>
        </p:nvSpPr>
        <p:spPr>
          <a:xfrm>
            <a:off x="4876800" y="9180923"/>
            <a:ext cx="11049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"Il sostegno della Commissione europea per la produzione di questa pubblicazione non costituisce l'approvazione dei contenuti che riflettono solo le opinioni degli autori e la Commissione non può essere ritenuta responsabile per qualsiasi uso che possa essere fatto delle informazioni ivi contenute."</a:t>
            </a:r>
          </a:p>
        </p:txBody>
      </p:sp>
      <p:pic>
        <p:nvPicPr>
          <p:cNvPr id="24" name="object 2">
            <a:extLst>
              <a:ext uri="{FF2B5EF4-FFF2-40B4-BE49-F238E27FC236}">
                <a16:creationId xmlns:a16="http://schemas.microsoft.com/office/drawing/2014/main" id="{00B21A7A-BB50-16CD-B1C1-7D57EEA53685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447800" y="9243313"/>
            <a:ext cx="3200399" cy="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AAE318B-B7B2-498A-8B7A-6A4F287E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4C32A1-0DDC-4BC9-A5EC-E15792EA9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Mastertextformat bearbeiten</a:t>
            </a:r>
          </a:p>
          <a:p>
            <a:pPr lvl="1"/>
            <a:r>
              <a:t>Foto di Zweite Ebene</a:t>
            </a:r>
          </a:p>
          <a:p>
            <a:pPr lvl="2"/>
            <a:r>
              <a:t>Dritte Ebene</a:t>
            </a:r>
          </a:p>
          <a:p>
            <a:pPr lvl="3"/>
            <a:r>
              <a:t>Ebene di Vierte</a:t>
            </a:r>
          </a:p>
          <a:p>
            <a:pPr lvl="4"/>
            <a:r>
              <a:t>Informazioni su 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8FC1E9-18F5-4BA2-802D-ED5AD989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8604-920D-4E7F-9CF6-47047A40EB63}" type="datetimeFigureOut">
              <a:rPr lang="de-AT" smtClean="0"/>
              <a:t>17.06.2023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23D2F-1868-4B9E-B1C2-7C6200AF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79AD9A-D2C3-4312-89EE-4A883C0B4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2937-92D0-4F25-AEBA-5A9243F653D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62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44E27C2-649F-F2B8-B7E1-2956CAAC7E77}"/>
              </a:ext>
            </a:extLst>
          </p:cNvPr>
          <p:cNvSpPr txBox="1"/>
          <p:nvPr/>
        </p:nvSpPr>
        <p:spPr>
          <a:xfrm>
            <a:off x="1733550" y="6591300"/>
            <a:ext cx="14820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48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Introduzione</a:t>
            </a:r>
            <a:r>
              <a:rPr dirty="0"/>
              <a:t> al</a:t>
            </a:r>
            <a:r>
              <a:rPr lang="it-IT" dirty="0"/>
              <a:t>l’Apprendimento Automatico</a:t>
            </a:r>
            <a:endParaRPr dirty="0"/>
          </a:p>
          <a:p>
            <a:pPr lvl="0"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36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Women in AI (</a:t>
            </a:r>
            <a:r>
              <a:rPr dirty="0"/>
              <a:t>Austria</a:t>
            </a:r>
            <a:r>
              <a:rPr lang="it-IT" dirty="0"/>
              <a:t>)</a:t>
            </a:r>
            <a:endParaRPr sz="32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3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1: Ai, ML, DL e </a:t>
            </a:r>
            <a:r>
              <a:rPr lang="it-IT" dirty="0"/>
              <a:t>SCIENZA DEI DATI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90600" y="3848101"/>
            <a:ext cx="15544800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rgbClr val="3C78D8"/>
                </a:solidFill>
              </a:defRPr>
            </a:pPr>
            <a:r>
              <a:rPr dirty="0"/>
              <a:t>AI: </a:t>
            </a:r>
            <a:r>
              <a:rPr dirty="0" err="1"/>
              <a:t>Intelligenza</a:t>
            </a:r>
            <a:r>
              <a:rPr dirty="0"/>
              <a:t> </a:t>
            </a:r>
            <a:r>
              <a:rPr dirty="0" err="1"/>
              <a:t>artificiale</a:t>
            </a:r>
            <a:r>
              <a:rPr dirty="0"/>
              <a:t> </a:t>
            </a:r>
          </a:p>
          <a:p>
            <a:pPr marL="1352550" lvl="1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rgbClr val="3C78D8"/>
                </a:solidFill>
              </a:defRPr>
            </a:pPr>
            <a:r>
              <a:rPr dirty="0"/>
              <a:t>Un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informatico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normalmente</a:t>
            </a:r>
            <a:r>
              <a:rPr dirty="0"/>
              <a:t> </a:t>
            </a:r>
            <a:r>
              <a:rPr dirty="0" err="1"/>
              <a:t>necessari</a:t>
            </a:r>
            <a:r>
              <a:rPr dirty="0"/>
              <a:t> </a:t>
            </a:r>
            <a:r>
              <a:rPr dirty="0" err="1"/>
              <a:t>all'intelligenza</a:t>
            </a:r>
            <a:r>
              <a:rPr dirty="0"/>
              <a:t> </a:t>
            </a:r>
            <a:r>
              <a:rPr dirty="0" err="1"/>
              <a:t>umana</a:t>
            </a:r>
            <a:endParaRPr dirty="0"/>
          </a:p>
          <a:p>
            <a:pPr marL="2286000" lvl="2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rgbClr val="3C78D8"/>
                </a:solidFill>
              </a:defRPr>
            </a:pPr>
            <a:r>
              <a:rPr dirty="0"/>
              <a:t>ML: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automatico</a:t>
            </a:r>
            <a:endParaRPr dirty="0"/>
          </a:p>
          <a:p>
            <a:pPr marL="2266950" lvl="3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rgbClr val="3C78D8"/>
                </a:solidFill>
              </a:defRPr>
            </a:pPr>
            <a:r>
              <a:rPr dirty="0" err="1"/>
              <a:t>Invece</a:t>
            </a:r>
            <a:r>
              <a:rPr dirty="0"/>
              <a:t> di </a:t>
            </a:r>
            <a:r>
              <a:rPr dirty="0" err="1"/>
              <a:t>programmare</a:t>
            </a:r>
            <a:r>
              <a:rPr dirty="0"/>
              <a:t>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è </a:t>
            </a:r>
            <a:r>
              <a:rPr dirty="0" err="1"/>
              <a:t>programmata</a:t>
            </a:r>
            <a:r>
              <a:rPr dirty="0"/>
              <a:t> per </a:t>
            </a:r>
            <a:r>
              <a:rPr dirty="0" err="1"/>
              <a:t>trovare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e "</a:t>
            </a:r>
            <a:r>
              <a:rPr dirty="0" err="1"/>
              <a:t>impara</a:t>
            </a:r>
            <a:r>
              <a:rPr dirty="0"/>
              <a:t>" </a:t>
            </a:r>
            <a:r>
              <a:rPr dirty="0" err="1"/>
              <a:t>sulla</a:t>
            </a:r>
            <a:r>
              <a:rPr dirty="0"/>
              <a:t> base di </a:t>
            </a:r>
            <a:r>
              <a:rPr dirty="0" err="1"/>
              <a:t>esempi</a:t>
            </a:r>
            <a:r>
              <a:rPr dirty="0"/>
              <a:t>.  </a:t>
            </a:r>
            <a:r>
              <a:rPr dirty="0" err="1"/>
              <a:t>C'è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vasta</a:t>
            </a:r>
            <a:r>
              <a:rPr dirty="0"/>
              <a:t> area di </a:t>
            </a:r>
            <a:r>
              <a:rPr dirty="0" err="1"/>
              <a:t>sovrapposizione</a:t>
            </a:r>
            <a:r>
              <a:rPr dirty="0"/>
              <a:t> con le </a:t>
            </a:r>
            <a:r>
              <a:rPr dirty="0" err="1"/>
              <a:t>statistiche</a:t>
            </a:r>
            <a:r>
              <a:rPr dirty="0"/>
              <a:t>.</a:t>
            </a:r>
          </a:p>
          <a:p>
            <a:pPr marL="3200400" lvl="4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rgbClr val="3C78D8"/>
                </a:solidFill>
              </a:defRPr>
            </a:pPr>
            <a:r>
              <a:rPr dirty="0"/>
              <a:t>DL: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profondo</a:t>
            </a:r>
            <a:r>
              <a:rPr dirty="0"/>
              <a:t> </a:t>
            </a:r>
          </a:p>
          <a:p>
            <a:pPr marL="3181350" lvl="5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rgbClr val="3C78D8"/>
                </a:solidFill>
              </a:defRPr>
            </a:pPr>
            <a:r>
              <a:rPr dirty="0" err="1"/>
              <a:t>Attualmente</a:t>
            </a:r>
            <a:r>
              <a:rPr dirty="0"/>
              <a:t> </a:t>
            </a:r>
            <a:r>
              <a:rPr dirty="0" err="1"/>
              <a:t>uno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popolari</a:t>
            </a:r>
            <a:r>
              <a:rPr dirty="0"/>
              <a:t> e di </a:t>
            </a:r>
            <a:r>
              <a:rPr dirty="0" err="1"/>
              <a:t>successo</a:t>
            </a:r>
            <a:r>
              <a:rPr dirty="0"/>
              <a:t> di </a:t>
            </a:r>
            <a:r>
              <a:rPr lang="it-IT" dirty="0"/>
              <a:t>Apprendimento Automatico</a:t>
            </a:r>
            <a:r>
              <a:rPr dirty="0"/>
              <a:t>.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 di </a:t>
            </a:r>
            <a:r>
              <a:rPr dirty="0" err="1"/>
              <a:t>reti</a:t>
            </a:r>
            <a:r>
              <a:rPr dirty="0"/>
              <a:t> </a:t>
            </a:r>
            <a:r>
              <a:rPr dirty="0" err="1"/>
              <a:t>neurali</a:t>
            </a:r>
            <a:r>
              <a:rPr dirty="0"/>
              <a:t> con </a:t>
            </a:r>
            <a:r>
              <a:rPr dirty="0" err="1"/>
              <a:t>molti</a:t>
            </a:r>
            <a:r>
              <a:rPr dirty="0"/>
              <a:t> </a:t>
            </a:r>
            <a:r>
              <a:rPr dirty="0" err="1"/>
              <a:t>livelli</a:t>
            </a:r>
            <a:r>
              <a:rPr dirty="0"/>
              <a:t> (</a:t>
            </a:r>
            <a:r>
              <a:rPr dirty="0" err="1"/>
              <a:t>vedi</a:t>
            </a:r>
            <a:r>
              <a:rPr dirty="0"/>
              <a:t> </a:t>
            </a:r>
            <a:r>
              <a:rPr dirty="0" err="1"/>
              <a:t>Unità</a:t>
            </a:r>
            <a:r>
              <a:rPr dirty="0"/>
              <a:t> 2, </a:t>
            </a:r>
            <a:r>
              <a:rPr dirty="0" err="1"/>
              <a:t>Sezione</a:t>
            </a:r>
            <a:r>
              <a:rPr dirty="0"/>
              <a:t> 5).</a:t>
            </a:r>
          </a:p>
        </p:txBody>
      </p:sp>
    </p:spTree>
    <p:extLst>
      <p:ext uri="{BB962C8B-B14F-4D97-AF65-F5344CB8AC3E}">
        <p14:creationId xmlns:p14="http://schemas.microsoft.com/office/powerpoint/2010/main" val="66943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1: Ai, ML, DL e Data Science</a:t>
            </a:r>
            <a:endParaRPr sz="4400" b="1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90600" y="3848101"/>
            <a:ext cx="15544800" cy="496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dirty="0"/>
              <a:t>AI: </a:t>
            </a:r>
            <a:r>
              <a:rPr dirty="0" err="1"/>
              <a:t>Intelligenza</a:t>
            </a:r>
            <a:r>
              <a:rPr dirty="0"/>
              <a:t> </a:t>
            </a:r>
            <a:r>
              <a:rPr dirty="0" err="1"/>
              <a:t>artificiale</a:t>
            </a:r>
            <a:r>
              <a:rPr dirty="0"/>
              <a:t> </a:t>
            </a:r>
          </a:p>
          <a:p>
            <a:pPr marL="1352550" lvl="1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dirty="0"/>
              <a:t>Un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informatico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normalmente</a:t>
            </a:r>
            <a:r>
              <a:rPr dirty="0"/>
              <a:t> </a:t>
            </a:r>
            <a:r>
              <a:rPr dirty="0" err="1"/>
              <a:t>necessari</a:t>
            </a:r>
            <a:r>
              <a:rPr dirty="0"/>
              <a:t> </a:t>
            </a:r>
            <a:r>
              <a:rPr dirty="0" err="1"/>
              <a:t>all'intelligenza</a:t>
            </a:r>
            <a:r>
              <a:rPr dirty="0"/>
              <a:t> </a:t>
            </a:r>
            <a:r>
              <a:rPr dirty="0" err="1"/>
              <a:t>umana</a:t>
            </a:r>
            <a:endParaRPr dirty="0"/>
          </a:p>
          <a:p>
            <a:pPr marL="2286000" lvl="2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dirty="0"/>
              <a:t>ML: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automatico</a:t>
            </a:r>
            <a:endParaRPr dirty="0"/>
          </a:p>
          <a:p>
            <a:pPr marL="2266950" lvl="3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dirty="0" err="1"/>
              <a:t>Invece</a:t>
            </a:r>
            <a:r>
              <a:rPr dirty="0"/>
              <a:t> di </a:t>
            </a:r>
            <a:r>
              <a:rPr dirty="0" err="1"/>
              <a:t>programmare</a:t>
            </a:r>
            <a:r>
              <a:rPr dirty="0"/>
              <a:t>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è </a:t>
            </a:r>
            <a:r>
              <a:rPr dirty="0" err="1"/>
              <a:t>programmata</a:t>
            </a:r>
            <a:r>
              <a:rPr dirty="0"/>
              <a:t> per </a:t>
            </a:r>
            <a:r>
              <a:rPr dirty="0" err="1"/>
              <a:t>trovare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e "</a:t>
            </a:r>
            <a:r>
              <a:rPr dirty="0" err="1"/>
              <a:t>impara</a:t>
            </a:r>
            <a:r>
              <a:rPr dirty="0"/>
              <a:t>" </a:t>
            </a:r>
            <a:r>
              <a:rPr dirty="0" err="1"/>
              <a:t>sulla</a:t>
            </a:r>
            <a:r>
              <a:rPr dirty="0"/>
              <a:t> base di </a:t>
            </a:r>
            <a:r>
              <a:rPr dirty="0" err="1"/>
              <a:t>esempi</a:t>
            </a:r>
            <a:r>
              <a:rPr dirty="0"/>
              <a:t>.  </a:t>
            </a:r>
            <a:r>
              <a:rPr dirty="0" err="1"/>
              <a:t>C'è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vasta</a:t>
            </a:r>
            <a:r>
              <a:rPr dirty="0"/>
              <a:t> area di </a:t>
            </a:r>
            <a:r>
              <a:rPr dirty="0" err="1"/>
              <a:t>sovrapposizione</a:t>
            </a:r>
            <a:r>
              <a:rPr dirty="0"/>
              <a:t> con le </a:t>
            </a:r>
            <a:r>
              <a:rPr dirty="0" err="1"/>
              <a:t>statistiche</a:t>
            </a:r>
            <a:r>
              <a:rPr dirty="0"/>
              <a:t>.</a:t>
            </a:r>
          </a:p>
          <a:p>
            <a:pPr marL="3200400" lvl="4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dirty="0"/>
              <a:t>DL: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profondo</a:t>
            </a:r>
            <a:r>
              <a:rPr dirty="0"/>
              <a:t> </a:t>
            </a:r>
          </a:p>
          <a:p>
            <a:pPr marL="3181350" lvl="5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dirty="0" err="1"/>
              <a:t>Attualmente</a:t>
            </a:r>
            <a:r>
              <a:rPr dirty="0"/>
              <a:t> </a:t>
            </a:r>
            <a:r>
              <a:rPr dirty="0" err="1"/>
              <a:t>uno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popolari</a:t>
            </a:r>
            <a:r>
              <a:rPr dirty="0"/>
              <a:t> e di </a:t>
            </a:r>
            <a:r>
              <a:rPr dirty="0" err="1"/>
              <a:t>successo</a:t>
            </a:r>
            <a:r>
              <a:rPr dirty="0"/>
              <a:t> di </a:t>
            </a:r>
            <a:r>
              <a:rPr lang="it-IT" dirty="0"/>
              <a:t>Apprendimento Automatico</a:t>
            </a:r>
            <a:r>
              <a:rPr dirty="0"/>
              <a:t>. 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 di </a:t>
            </a:r>
            <a:r>
              <a:rPr dirty="0" err="1"/>
              <a:t>reti</a:t>
            </a:r>
            <a:r>
              <a:rPr dirty="0"/>
              <a:t> </a:t>
            </a:r>
            <a:r>
              <a:rPr dirty="0" err="1"/>
              <a:t>neurali</a:t>
            </a:r>
            <a:r>
              <a:rPr dirty="0"/>
              <a:t>.</a:t>
            </a:r>
          </a:p>
          <a:p>
            <a:pPr marL="1371600" indent="-476250"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b="1" i="1">
                <a:solidFill>
                  <a:srgbClr val="3C78D8"/>
                </a:solidFill>
              </a:defRPr>
            </a:pPr>
            <a:r>
              <a:rPr dirty="0"/>
              <a:t>DS: </a:t>
            </a:r>
            <a:r>
              <a:rPr dirty="0" err="1"/>
              <a:t>Scienza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dati</a:t>
            </a:r>
            <a:endParaRPr dirty="0"/>
          </a:p>
          <a:p>
            <a:pPr marL="1352550" lvl="1">
              <a:spcBef>
                <a:spcPts val="900"/>
              </a:spcBef>
              <a:buClr>
                <a:srgbClr val="3C78D8"/>
              </a:buClr>
              <a:buSzPts val="1400"/>
              <a:defRPr sz="2400" i="1">
                <a:solidFill>
                  <a:srgbClr val="3C78D8"/>
                </a:solidFill>
              </a:defRPr>
            </a:pPr>
            <a:r>
              <a:rPr dirty="0" err="1"/>
              <a:t>Utilizza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di </a:t>
            </a:r>
            <a:r>
              <a:rPr lang="it-IT" dirty="0" err="1"/>
              <a:t>Appendimento</a:t>
            </a:r>
            <a:r>
              <a:rPr lang="it-IT" dirty="0"/>
              <a:t> Automatico</a:t>
            </a:r>
            <a:r>
              <a:rPr dirty="0"/>
              <a:t> e </a:t>
            </a:r>
            <a:r>
              <a:rPr dirty="0" err="1"/>
              <a:t>Statistica</a:t>
            </a:r>
            <a:r>
              <a:rPr dirty="0"/>
              <a:t> per </a:t>
            </a:r>
            <a:r>
              <a:rPr dirty="0" err="1"/>
              <a:t>risolvere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problemi</a:t>
            </a:r>
            <a:r>
              <a:rPr dirty="0"/>
              <a:t> e </a:t>
            </a:r>
            <a:r>
              <a:rPr dirty="0" err="1"/>
              <a:t>prendere</a:t>
            </a:r>
            <a:r>
              <a:rPr dirty="0"/>
              <a:t> </a:t>
            </a:r>
            <a:r>
              <a:rPr dirty="0" err="1"/>
              <a:t>decisioni</a:t>
            </a:r>
            <a:r>
              <a:rPr dirty="0"/>
              <a:t> </a:t>
            </a:r>
            <a:r>
              <a:rPr dirty="0" err="1"/>
              <a:t>basate</a:t>
            </a:r>
            <a:r>
              <a:rPr dirty="0"/>
              <a:t> sui </a:t>
            </a:r>
            <a:r>
              <a:rPr dirty="0" err="1"/>
              <a:t>dati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36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0200" y="4076700"/>
            <a:ext cx="7848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t> Apprendimento supervisionato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t> Apprendimento non supervisionato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t> Apprendimento di rinforzo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8702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sz="4400" dirty="0" err="1"/>
              <a:t>Unità</a:t>
            </a:r>
            <a:r>
              <a:rPr sz="4400" dirty="0"/>
              <a:t> 1</a:t>
            </a:r>
            <a:r>
              <a:rPr sz="4000" dirty="0"/>
              <a:t>: Ai, ML, DL e </a:t>
            </a:r>
            <a:r>
              <a:rPr lang="it-IT" sz="4000" dirty="0"/>
              <a:t>SCIENZA DEI DATI</a:t>
            </a:r>
            <a:endParaRPr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2: Tipi di ML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1"/>
          <p:cNvSpPr txBox="1"/>
          <p:nvPr/>
        </p:nvSpPr>
        <p:spPr>
          <a:xfrm>
            <a:off x="1447800" y="3361372"/>
            <a:ext cx="1082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Gli algoritmi di apprendimento automatico possono essere suddivisi in tre diversi tipi.</a:t>
            </a:r>
          </a:p>
        </p:txBody>
      </p:sp>
    </p:spTree>
    <p:extLst>
      <p:ext uri="{BB962C8B-B14F-4D97-AF65-F5344CB8AC3E}">
        <p14:creationId xmlns:p14="http://schemas.microsoft.com/office/powerpoint/2010/main" val="347360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8200" y="3362960"/>
            <a:ext cx="17297400" cy="576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b="1" dirty="0" err="1"/>
              <a:t>Apprendimento</a:t>
            </a:r>
            <a:r>
              <a:rPr b="1" dirty="0"/>
              <a:t> </a:t>
            </a:r>
            <a:r>
              <a:rPr b="1" dirty="0" err="1"/>
              <a:t>supervisionato</a:t>
            </a:r>
            <a:endParaRPr b="1" dirty="0"/>
          </a:p>
          <a:p>
            <a:pPr lvl="1">
              <a:lnSpc>
                <a:spcPct val="150000"/>
              </a:lnSpc>
              <a:defRPr sz="2400"/>
            </a:pPr>
            <a:r>
              <a:rPr dirty="0" err="1"/>
              <a:t>Nell'apprendimento</a:t>
            </a:r>
            <a:r>
              <a:rPr dirty="0"/>
              <a:t> </a:t>
            </a:r>
            <a:r>
              <a:rPr dirty="0" err="1"/>
              <a:t>supervisionato</a:t>
            </a:r>
            <a:r>
              <a:rPr dirty="0"/>
              <a:t>, un </a:t>
            </a:r>
            <a:r>
              <a:rPr dirty="0" err="1"/>
              <a:t>algoritmo</a:t>
            </a:r>
            <a:r>
              <a:rPr dirty="0"/>
              <a:t> </a:t>
            </a:r>
            <a:r>
              <a:rPr dirty="0" err="1"/>
              <a:t>riceve</a:t>
            </a:r>
            <a:r>
              <a:rPr dirty="0"/>
              <a:t> "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etichettati</a:t>
            </a:r>
            <a:r>
              <a:rPr dirty="0"/>
              <a:t>" come input di "</a:t>
            </a:r>
            <a:r>
              <a:rPr dirty="0" err="1"/>
              <a:t>formazione</a:t>
            </a:r>
            <a:r>
              <a:rPr dirty="0"/>
              <a:t>": 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etichettati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set di </a:t>
            </a:r>
            <a:r>
              <a:rPr dirty="0" err="1"/>
              <a:t>dati</a:t>
            </a:r>
            <a:r>
              <a:rPr dirty="0"/>
              <a:t> in cui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istanza</a:t>
            </a:r>
            <a:r>
              <a:rPr dirty="0"/>
              <a:t> (</a:t>
            </a:r>
            <a:r>
              <a:rPr dirty="0" err="1"/>
              <a:t>esempio</a:t>
            </a:r>
            <a:r>
              <a:rPr dirty="0"/>
              <a:t>) è </a:t>
            </a:r>
            <a:r>
              <a:rPr dirty="0" err="1"/>
              <a:t>costituita</a:t>
            </a:r>
            <a:r>
              <a:rPr dirty="0"/>
              <a:t> da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indipendenti</a:t>
            </a:r>
            <a:r>
              <a:rPr dirty="0"/>
              <a:t> 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variabile</a:t>
            </a:r>
            <a:r>
              <a:rPr dirty="0"/>
              <a:t> target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dovrebbe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output in base a </a:t>
            </a:r>
            <a:r>
              <a:rPr dirty="0" err="1"/>
              <a:t>tali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indipendenti</a:t>
            </a:r>
            <a:r>
              <a:rPr dirty="0"/>
              <a:t>.  In </a:t>
            </a:r>
            <a:r>
              <a:rPr dirty="0" err="1"/>
              <a:t>altre</a:t>
            </a:r>
            <a:r>
              <a:rPr dirty="0"/>
              <a:t> parole, </a:t>
            </a:r>
            <a:r>
              <a:rPr dirty="0" err="1"/>
              <a:t>questo</a:t>
            </a:r>
            <a:r>
              <a:rPr dirty="0"/>
              <a:t> è </a:t>
            </a:r>
            <a:r>
              <a:rPr dirty="0" err="1"/>
              <a:t>semplicemente</a:t>
            </a:r>
            <a:r>
              <a:rPr dirty="0"/>
              <a:t> </a:t>
            </a:r>
            <a:r>
              <a:rPr dirty="0" err="1"/>
              <a:t>imparare</a:t>
            </a:r>
            <a:r>
              <a:rPr dirty="0"/>
              <a:t> con </a:t>
            </a:r>
            <a:r>
              <a:rPr dirty="0" err="1"/>
              <a:t>l'esempio</a:t>
            </a:r>
            <a:r>
              <a:rPr dirty="0"/>
              <a:t>. </a:t>
            </a:r>
            <a:r>
              <a:rPr dirty="0" err="1"/>
              <a:t>L'obiettivo</a:t>
            </a:r>
            <a:r>
              <a:rPr dirty="0"/>
              <a:t> </a:t>
            </a:r>
            <a:r>
              <a:rPr dirty="0" err="1"/>
              <a:t>dell'algoritmo</a:t>
            </a:r>
            <a:r>
              <a:rPr dirty="0"/>
              <a:t> è </a:t>
            </a:r>
            <a:r>
              <a:rPr dirty="0" err="1"/>
              <a:t>quello</a:t>
            </a:r>
            <a:r>
              <a:rPr dirty="0"/>
              <a:t> di </a:t>
            </a:r>
            <a:r>
              <a:rPr dirty="0" err="1"/>
              <a:t>rilevare</a:t>
            </a:r>
            <a:r>
              <a:rPr dirty="0"/>
              <a:t> un pattern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permetterà</a:t>
            </a:r>
            <a:r>
              <a:rPr dirty="0"/>
              <a:t> di </a:t>
            </a:r>
            <a:r>
              <a:rPr dirty="0" err="1"/>
              <a:t>determinare</a:t>
            </a:r>
            <a:r>
              <a:rPr dirty="0"/>
              <a:t> </a:t>
            </a:r>
            <a:r>
              <a:rPr dirty="0" err="1"/>
              <a:t>correttamente</a:t>
            </a:r>
            <a:r>
              <a:rPr dirty="0"/>
              <a:t> la </a:t>
            </a:r>
            <a:r>
              <a:rPr dirty="0" err="1"/>
              <a:t>variabile</a:t>
            </a:r>
            <a:r>
              <a:rPr dirty="0"/>
              <a:t> target, </a:t>
            </a:r>
            <a:r>
              <a:rPr dirty="0" err="1"/>
              <a:t>quando</a:t>
            </a:r>
            <a:r>
              <a:rPr dirty="0"/>
              <a:t> le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indipendenti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note.</a:t>
            </a:r>
          </a:p>
          <a:p>
            <a:pPr lvl="1">
              <a:lnSpc>
                <a:spcPct val="150000"/>
              </a:lnSpc>
              <a:defRPr sz="2400"/>
            </a:pP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supervisionato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chiama</a:t>
            </a:r>
            <a:r>
              <a:rPr dirty="0"/>
              <a:t> </a:t>
            </a:r>
            <a:r>
              <a:rPr b="1" i="1" dirty="0" err="1"/>
              <a:t>Classificazione</a:t>
            </a:r>
            <a:r>
              <a:rPr dirty="0"/>
              <a:t>, </a:t>
            </a:r>
            <a:r>
              <a:rPr dirty="0" err="1"/>
              <a:t>quando</a:t>
            </a:r>
            <a:r>
              <a:rPr dirty="0"/>
              <a:t> la </a:t>
            </a:r>
            <a:r>
              <a:rPr dirty="0" err="1"/>
              <a:t>variabile</a:t>
            </a:r>
            <a:r>
              <a:rPr dirty="0"/>
              <a:t> target è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categoria</a:t>
            </a:r>
            <a:r>
              <a:rPr dirty="0"/>
              <a:t> — 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determinare</a:t>
            </a:r>
            <a:r>
              <a:rPr dirty="0"/>
              <a:t> se un </a:t>
            </a:r>
            <a:r>
              <a:rPr dirty="0" err="1"/>
              <a:t>richiedente</a:t>
            </a:r>
            <a:r>
              <a:rPr dirty="0"/>
              <a:t> è ad alto </a:t>
            </a:r>
            <a:r>
              <a:rPr dirty="0" err="1"/>
              <a:t>rischio</a:t>
            </a:r>
            <a:r>
              <a:rPr dirty="0"/>
              <a:t> o </a:t>
            </a:r>
            <a:r>
              <a:rPr dirty="0" err="1"/>
              <a:t>meno</a:t>
            </a:r>
            <a:r>
              <a:rPr dirty="0"/>
              <a:t> in base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storia</a:t>
            </a:r>
            <a:r>
              <a:rPr dirty="0"/>
              <a:t> </a:t>
            </a:r>
            <a:r>
              <a:rPr dirty="0" err="1"/>
              <a:t>demografica</a:t>
            </a:r>
            <a:r>
              <a:rPr dirty="0"/>
              <a:t> e </a:t>
            </a:r>
            <a:r>
              <a:rPr dirty="0" err="1"/>
              <a:t>precedente</a:t>
            </a:r>
            <a:r>
              <a:rPr dirty="0"/>
              <a:t> di </a:t>
            </a:r>
            <a:r>
              <a:rPr dirty="0" err="1"/>
              <a:t>prestito</a:t>
            </a:r>
            <a:r>
              <a:rPr dirty="0"/>
              <a:t>.  Si </a:t>
            </a:r>
            <a:r>
              <a:rPr dirty="0" err="1"/>
              <a:t>chiama</a:t>
            </a:r>
            <a:r>
              <a:rPr dirty="0"/>
              <a:t> </a:t>
            </a:r>
            <a:r>
              <a:rPr b="1" i="1" dirty="0" err="1"/>
              <a:t>Regressione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la </a:t>
            </a:r>
            <a:r>
              <a:rPr dirty="0" err="1"/>
              <a:t>variabile</a:t>
            </a:r>
            <a:r>
              <a:rPr dirty="0"/>
              <a:t> target è </a:t>
            </a:r>
            <a:r>
              <a:rPr dirty="0" err="1"/>
              <a:t>quantitativa</a:t>
            </a:r>
            <a:r>
              <a:rPr dirty="0"/>
              <a:t> — 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predire</a:t>
            </a:r>
            <a:r>
              <a:rPr dirty="0"/>
              <a:t> la </a:t>
            </a:r>
            <a:r>
              <a:rPr dirty="0" err="1"/>
              <a:t>crescita</a:t>
            </a:r>
            <a:r>
              <a:rPr dirty="0"/>
              <a:t> del PIL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nazione</a:t>
            </a:r>
            <a:r>
              <a:rPr dirty="0"/>
              <a:t> in base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fattori</a:t>
            </a:r>
            <a:r>
              <a:rPr dirty="0"/>
              <a:t> </a:t>
            </a:r>
            <a:r>
              <a:rPr dirty="0" err="1"/>
              <a:t>economici</a:t>
            </a:r>
            <a:r>
              <a:rPr dirty="0"/>
              <a:t> </a:t>
            </a:r>
            <a:r>
              <a:rPr dirty="0" err="1"/>
              <a:t>attuali</a:t>
            </a:r>
            <a:r>
              <a:rPr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Apprendimento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non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supervisionato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bg1">
                    <a:lumMod val="65000"/>
                  </a:schemeClr>
                </a:solidFill>
              </a:defRPr>
            </a:pPr>
            <a:r>
              <a:rPr dirty="0"/>
              <a:t> </a:t>
            </a:r>
            <a:r>
              <a:rPr dirty="0" err="1"/>
              <a:t>Apprendimento</a:t>
            </a:r>
            <a:r>
              <a:rPr dirty="0"/>
              <a:t> di </a:t>
            </a:r>
            <a:r>
              <a:rPr dirty="0" err="1"/>
              <a:t>rinforzo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8702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sz="4400" dirty="0" err="1"/>
              <a:t>Unità</a:t>
            </a:r>
            <a:r>
              <a:rPr sz="4400" dirty="0"/>
              <a:t> 1</a:t>
            </a:r>
            <a:r>
              <a:rPr sz="4000" dirty="0"/>
              <a:t>: Ai, ML, DL</a:t>
            </a:r>
            <a:r>
              <a:rPr lang="it-IT" sz="4000" dirty="0"/>
              <a:t>, e SCIENZA DEI DATI</a:t>
            </a:r>
            <a:endParaRPr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2: Tipi di ML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0200" y="4076700"/>
            <a:ext cx="1432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Apprendimento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supervisionato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b="1" dirty="0" err="1"/>
              <a:t>Apprendimento</a:t>
            </a:r>
            <a:r>
              <a:rPr b="1" dirty="0"/>
              <a:t> non </a:t>
            </a:r>
            <a:r>
              <a:rPr b="1" dirty="0" err="1"/>
              <a:t>supervisionato</a:t>
            </a:r>
            <a:endParaRPr b="1" dirty="0"/>
          </a:p>
          <a:p>
            <a:pPr lvl="1">
              <a:lnSpc>
                <a:spcPct val="150000"/>
              </a:lnSpc>
              <a:defRPr sz="2400"/>
            </a:pPr>
            <a:r>
              <a:rPr dirty="0" err="1"/>
              <a:t>L'apprendimento</a:t>
            </a:r>
            <a:r>
              <a:rPr dirty="0"/>
              <a:t> non </a:t>
            </a:r>
            <a:r>
              <a:rPr dirty="0" err="1"/>
              <a:t>supervisionato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utilizzato</a:t>
            </a:r>
            <a:r>
              <a:rPr dirty="0"/>
              <a:t> per </a:t>
            </a:r>
            <a:r>
              <a:rPr dirty="0" err="1"/>
              <a:t>rilevare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in </a:t>
            </a:r>
            <a:r>
              <a:rPr dirty="0" err="1"/>
              <a:t>dati</a:t>
            </a:r>
            <a:r>
              <a:rPr dirty="0"/>
              <a:t> non </a:t>
            </a:r>
            <a:r>
              <a:rPr dirty="0" err="1"/>
              <a:t>etichettati</a:t>
            </a:r>
            <a:r>
              <a:rPr dirty="0"/>
              <a:t>. </a:t>
            </a:r>
            <a:r>
              <a:rPr lang="it-IT" dirty="0"/>
              <a:t>Raggruppamento</a:t>
            </a:r>
            <a:r>
              <a:rPr dirty="0"/>
              <a:t> (</a:t>
            </a:r>
            <a:r>
              <a:rPr dirty="0" err="1"/>
              <a:t>cercando</a:t>
            </a:r>
            <a:r>
              <a:rPr dirty="0"/>
              <a:t> di </a:t>
            </a:r>
            <a:r>
              <a:rPr dirty="0" err="1"/>
              <a:t>determinare</a:t>
            </a:r>
            <a:r>
              <a:rPr dirty="0"/>
              <a:t> </a:t>
            </a:r>
            <a:r>
              <a:rPr dirty="0" err="1"/>
              <a:t>gruppi</a:t>
            </a:r>
            <a:r>
              <a:rPr dirty="0"/>
              <a:t> </a:t>
            </a:r>
            <a:r>
              <a:rPr dirty="0" err="1"/>
              <a:t>simili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, </a:t>
            </a:r>
            <a:r>
              <a:rPr dirty="0" err="1"/>
              <a:t>senza</a:t>
            </a:r>
            <a:r>
              <a:rPr dirty="0"/>
              <a:t> </a:t>
            </a:r>
            <a:r>
              <a:rPr dirty="0" err="1"/>
              <a:t>sapere</a:t>
            </a:r>
            <a:r>
              <a:rPr dirty="0"/>
              <a:t> a</a:t>
            </a:r>
            <a:r>
              <a:rPr lang="it-IT" dirty="0"/>
              <a:t> </a:t>
            </a:r>
            <a:r>
              <a:rPr dirty="0"/>
              <a:t>priori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gruppi</a:t>
            </a:r>
            <a:r>
              <a:rPr dirty="0"/>
              <a:t> </a:t>
            </a:r>
            <a:r>
              <a:rPr dirty="0" err="1"/>
              <a:t>cercare</a:t>
            </a:r>
            <a:r>
              <a:rPr dirty="0"/>
              <a:t>), o </a:t>
            </a:r>
            <a:r>
              <a:rPr dirty="0" err="1"/>
              <a:t>metodi</a:t>
            </a:r>
            <a:r>
              <a:rPr dirty="0"/>
              <a:t> di </a:t>
            </a: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dimensioni</a:t>
            </a:r>
            <a:r>
              <a:rPr dirty="0"/>
              <a:t> (come </a:t>
            </a:r>
            <a:r>
              <a:rPr dirty="0" err="1"/>
              <a:t>l'analisi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componenti</a:t>
            </a:r>
            <a:r>
              <a:rPr dirty="0"/>
              <a:t> </a:t>
            </a:r>
            <a:r>
              <a:rPr dirty="0" err="1"/>
              <a:t>principali</a:t>
            </a:r>
            <a:r>
              <a:rPr dirty="0"/>
              <a:t>, o LDA)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tipi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popolari</a:t>
            </a:r>
            <a:r>
              <a:rPr dirty="0"/>
              <a:t> di </a:t>
            </a:r>
            <a:r>
              <a:rPr dirty="0" err="1"/>
              <a:t>apprendimento</a:t>
            </a:r>
            <a:r>
              <a:rPr dirty="0"/>
              <a:t> non </a:t>
            </a:r>
            <a:r>
              <a:rPr dirty="0" err="1"/>
              <a:t>supervisionato</a:t>
            </a:r>
            <a:r>
              <a:rPr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Apprendimento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rinforzo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8702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sz="4400" dirty="0" err="1"/>
              <a:t>Unità</a:t>
            </a:r>
            <a:r>
              <a:rPr sz="4400" dirty="0"/>
              <a:t> 1</a:t>
            </a:r>
            <a:r>
              <a:rPr sz="4000" dirty="0"/>
              <a:t>: Ai, ML, DL e </a:t>
            </a:r>
            <a:r>
              <a:rPr lang="it-IT" sz="4000" dirty="0"/>
              <a:t>SCIENZA DEI DATI</a:t>
            </a:r>
            <a:endParaRPr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2: Tipi di ML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1"/>
          <p:cNvSpPr txBox="1"/>
          <p:nvPr/>
        </p:nvSpPr>
        <p:spPr>
          <a:xfrm>
            <a:off x="1447800" y="3361372"/>
            <a:ext cx="1082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Gli algoritmi di apprendimento automatico possono essere suddivisi in tre diversi tipi.</a:t>
            </a:r>
          </a:p>
        </p:txBody>
      </p:sp>
    </p:spTree>
    <p:extLst>
      <p:ext uri="{BB962C8B-B14F-4D97-AF65-F5344CB8AC3E}">
        <p14:creationId xmlns:p14="http://schemas.microsoft.com/office/powerpoint/2010/main" val="259088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0200" y="4076700"/>
            <a:ext cx="14173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Apprendimento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supervisionato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bg1">
                    <a:lumMod val="65000"/>
                  </a:schemeClr>
                </a:solidFill>
              </a:defRPr>
            </a:pPr>
            <a:r>
              <a:rPr dirty="0"/>
              <a:t> </a:t>
            </a:r>
            <a:r>
              <a:rPr dirty="0" err="1"/>
              <a:t>Apprendimento</a:t>
            </a:r>
            <a:r>
              <a:rPr dirty="0"/>
              <a:t> non </a:t>
            </a:r>
            <a:r>
              <a:rPr dirty="0" err="1"/>
              <a:t>supervisionato</a:t>
            </a:r>
            <a:endParaRPr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b="1" dirty="0" err="1"/>
              <a:t>Apprendimento</a:t>
            </a:r>
            <a:r>
              <a:rPr b="1" dirty="0"/>
              <a:t> di </a:t>
            </a:r>
            <a:r>
              <a:rPr b="1" dirty="0" err="1"/>
              <a:t>rinforzo</a:t>
            </a:r>
            <a:r>
              <a:rPr b="1" dirty="0"/>
              <a:t> (RL)</a:t>
            </a:r>
          </a:p>
          <a:p>
            <a:pPr lvl="1">
              <a:lnSpc>
                <a:spcPct val="150000"/>
              </a:lnSpc>
              <a:defRPr sz="2400"/>
            </a:pPr>
            <a:r>
              <a:rPr dirty="0" err="1"/>
              <a:t>L'apprendimento</a:t>
            </a:r>
            <a:r>
              <a:rPr dirty="0"/>
              <a:t> del </a:t>
            </a:r>
            <a:r>
              <a:rPr dirty="0" err="1"/>
              <a:t>rinforzo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utilizzato</a:t>
            </a:r>
            <a:r>
              <a:rPr dirty="0"/>
              <a:t> per </a:t>
            </a:r>
            <a:r>
              <a:rPr dirty="0" err="1"/>
              <a:t>ricavare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strategia</a:t>
            </a:r>
            <a:r>
              <a:rPr dirty="0"/>
              <a:t> </a:t>
            </a:r>
            <a:r>
              <a:rPr dirty="0" err="1"/>
              <a:t>ottimale</a:t>
            </a:r>
            <a:r>
              <a:rPr dirty="0"/>
              <a:t> in </a:t>
            </a:r>
            <a:r>
              <a:rPr dirty="0" err="1"/>
              <a:t>situazioni</a:t>
            </a:r>
            <a:r>
              <a:rPr dirty="0"/>
              <a:t> in cui </a:t>
            </a:r>
            <a:r>
              <a:rPr dirty="0" err="1"/>
              <a:t>l'agente</a:t>
            </a:r>
            <a:r>
              <a:rPr dirty="0"/>
              <a:t> </a:t>
            </a:r>
            <a:r>
              <a:rPr dirty="0" err="1"/>
              <a:t>algoritmico</a:t>
            </a:r>
            <a:r>
              <a:rPr dirty="0"/>
              <a:t> è </a:t>
            </a:r>
            <a:r>
              <a:rPr dirty="0" err="1"/>
              <a:t>necessario</a:t>
            </a:r>
            <a:r>
              <a:rPr dirty="0"/>
              <a:t> per </a:t>
            </a:r>
            <a:r>
              <a:rPr dirty="0" err="1"/>
              <a:t>interagire</a:t>
            </a:r>
            <a:r>
              <a:rPr dirty="0"/>
              <a:t> con un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ambiente</a:t>
            </a:r>
            <a:r>
              <a:rPr dirty="0"/>
              <a:t> e </a:t>
            </a:r>
            <a:r>
              <a:rPr dirty="0" err="1"/>
              <a:t>prendere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sequenza</a:t>
            </a:r>
            <a:r>
              <a:rPr dirty="0"/>
              <a:t> di </a:t>
            </a:r>
            <a:r>
              <a:rPr dirty="0" err="1"/>
              <a:t>decisioni</a:t>
            </a:r>
            <a:r>
              <a:rPr dirty="0"/>
              <a:t>, prima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risultato</a:t>
            </a:r>
            <a:r>
              <a:rPr dirty="0"/>
              <a:t> finale </a:t>
            </a:r>
            <a:r>
              <a:rPr dirty="0" err="1"/>
              <a:t>sia</a:t>
            </a:r>
            <a:r>
              <a:rPr dirty="0"/>
              <a:t> </a:t>
            </a:r>
            <a:r>
              <a:rPr dirty="0" err="1"/>
              <a:t>noto</a:t>
            </a:r>
            <a:r>
              <a:rPr dirty="0"/>
              <a:t> (</a:t>
            </a:r>
            <a:r>
              <a:rPr dirty="0" err="1"/>
              <a:t>cioè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feedback non è </a:t>
            </a:r>
            <a:r>
              <a:rPr dirty="0" err="1"/>
              <a:t>immediato</a:t>
            </a:r>
            <a:r>
              <a:rPr dirty="0"/>
              <a:t>: </a:t>
            </a:r>
            <a:r>
              <a:rPr dirty="0" err="1"/>
              <a:t>successo</a:t>
            </a:r>
            <a:r>
              <a:rPr dirty="0"/>
              <a:t> vs </a:t>
            </a:r>
            <a:r>
              <a:rPr dirty="0" err="1"/>
              <a:t>fallimento</a:t>
            </a:r>
            <a:r>
              <a:rPr dirty="0"/>
              <a:t>, </a:t>
            </a:r>
            <a:r>
              <a:rPr dirty="0" err="1"/>
              <a:t>vittoria</a:t>
            </a:r>
            <a:r>
              <a:rPr dirty="0"/>
              <a:t> </a:t>
            </a:r>
            <a:r>
              <a:rPr dirty="0" err="1"/>
              <a:t>contro</a:t>
            </a:r>
            <a:r>
              <a:rPr dirty="0"/>
              <a:t> </a:t>
            </a:r>
            <a:r>
              <a:rPr dirty="0" err="1"/>
              <a:t>perdita</a:t>
            </a:r>
            <a:r>
              <a:rPr dirty="0"/>
              <a:t>).  I </a:t>
            </a:r>
            <a:r>
              <a:rPr dirty="0" err="1"/>
              <a:t>metodi</a:t>
            </a:r>
            <a:r>
              <a:rPr dirty="0"/>
              <a:t> RL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comunemente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gioco</a:t>
            </a:r>
            <a:r>
              <a:rPr dirty="0"/>
              <a:t>, o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guida</a:t>
            </a:r>
            <a:r>
              <a:rPr dirty="0"/>
              <a:t> </a:t>
            </a:r>
            <a:r>
              <a:rPr dirty="0" err="1"/>
              <a:t>autonoma</a:t>
            </a:r>
            <a:r>
              <a:rPr dirty="0"/>
              <a:t>, e </a:t>
            </a:r>
            <a:r>
              <a:rPr dirty="0" err="1"/>
              <a:t>fanno</a:t>
            </a:r>
            <a:r>
              <a:rPr dirty="0"/>
              <a:t> </a:t>
            </a:r>
            <a:r>
              <a:rPr dirty="0" err="1"/>
              <a:t>muovere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robot.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8702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sz="4400" dirty="0" err="1"/>
              <a:t>Unità</a:t>
            </a:r>
            <a:r>
              <a:rPr sz="4400" dirty="0"/>
              <a:t> 1</a:t>
            </a:r>
            <a:r>
              <a:rPr sz="4000" dirty="0"/>
              <a:t>: Ai, ML, DL e </a:t>
            </a:r>
            <a:r>
              <a:rPr lang="it-IT" sz="4000" dirty="0"/>
              <a:t>SCIENZA DEI DATI</a:t>
            </a:r>
            <a:endParaRPr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2: Tipi di ML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1"/>
          <p:cNvSpPr txBox="1"/>
          <p:nvPr/>
        </p:nvSpPr>
        <p:spPr>
          <a:xfrm>
            <a:off x="1447800" y="3361372"/>
            <a:ext cx="1082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Gli algoritmi di apprendimento automatico possono essere suddivisi in tre diversi tipi.</a:t>
            </a:r>
          </a:p>
        </p:txBody>
      </p:sp>
    </p:spTree>
    <p:extLst>
      <p:ext uri="{BB962C8B-B14F-4D97-AF65-F5344CB8AC3E}">
        <p14:creationId xmlns:p14="http://schemas.microsoft.com/office/powerpoint/2010/main" val="305438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47800" y="4323724"/>
            <a:ext cx="14706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automatico</a:t>
            </a:r>
            <a:r>
              <a:rPr dirty="0"/>
              <a:t> è un </a:t>
            </a:r>
            <a:r>
              <a:rPr dirty="0" err="1"/>
              <a:t>argomento</a:t>
            </a:r>
            <a:r>
              <a:rPr dirty="0"/>
              <a:t> </a:t>
            </a:r>
            <a:r>
              <a:rPr dirty="0" err="1"/>
              <a:t>empirico</a:t>
            </a:r>
            <a:endParaRPr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a priori, di </a:t>
            </a:r>
            <a:r>
              <a:rPr dirty="0" err="1"/>
              <a:t>solito</a:t>
            </a:r>
            <a:r>
              <a:rPr dirty="0"/>
              <a:t> non </a:t>
            </a:r>
            <a:r>
              <a:rPr dirty="0" err="1"/>
              <a:t>esiste</a:t>
            </a:r>
            <a:r>
              <a:rPr dirty="0"/>
              <a:t> "un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corretto</a:t>
            </a:r>
            <a:r>
              <a:rPr dirty="0"/>
              <a:t> da </a:t>
            </a:r>
            <a:r>
              <a:rPr dirty="0" err="1"/>
              <a:t>applicare</a:t>
            </a:r>
            <a:r>
              <a:rPr dirty="0"/>
              <a:t>"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 err="1"/>
              <a:t>avrete</a:t>
            </a:r>
            <a:r>
              <a:rPr dirty="0"/>
              <a:t> </a:t>
            </a:r>
            <a:r>
              <a:rPr dirty="0" err="1"/>
              <a:t>bisogno</a:t>
            </a:r>
            <a:r>
              <a:rPr dirty="0"/>
              <a:t> di: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 err="1"/>
              <a:t>raccogliere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requisiti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vostro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d'uso</a:t>
            </a:r>
            <a:r>
              <a:rPr dirty="0"/>
              <a:t> </a:t>
            </a:r>
            <a:r>
              <a:rPr dirty="0" err="1"/>
              <a:t>particolare</a:t>
            </a:r>
            <a:r>
              <a:rPr dirty="0"/>
              <a:t>,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 err="1"/>
              <a:t>prova</a:t>
            </a:r>
            <a:r>
              <a:rPr lang="it-IT" dirty="0"/>
              <a:t>re</a:t>
            </a:r>
            <a:r>
              <a:rPr dirty="0"/>
              <a:t>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diversi</a:t>
            </a:r>
            <a:r>
              <a:rPr dirty="0"/>
              <a:t> (</a:t>
            </a:r>
            <a:r>
              <a:rPr dirty="0" err="1"/>
              <a:t>unità</a:t>
            </a:r>
            <a:r>
              <a:rPr dirty="0"/>
              <a:t> 2),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e poi </a:t>
            </a:r>
            <a:r>
              <a:rPr dirty="0" err="1"/>
              <a:t>valutarli</a:t>
            </a:r>
            <a:r>
              <a:rPr dirty="0"/>
              <a:t> in base alle </a:t>
            </a:r>
            <a:r>
              <a:rPr dirty="0" err="1"/>
              <a:t>metriche</a:t>
            </a:r>
            <a:r>
              <a:rPr dirty="0"/>
              <a:t> </a:t>
            </a:r>
            <a:r>
              <a:rPr dirty="0" err="1"/>
              <a:t>scelte</a:t>
            </a:r>
            <a:r>
              <a:rPr dirty="0"/>
              <a:t> (</a:t>
            </a:r>
            <a:r>
              <a:rPr dirty="0" err="1"/>
              <a:t>unità</a:t>
            </a:r>
            <a:r>
              <a:rPr dirty="0"/>
              <a:t> 3) e ai </a:t>
            </a:r>
            <a:r>
              <a:rPr dirty="0" err="1"/>
              <a:t>requisiti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forse</a:t>
            </a:r>
            <a:r>
              <a:rPr dirty="0"/>
              <a:t> </a:t>
            </a:r>
            <a:r>
              <a:rPr dirty="0" err="1"/>
              <a:t>l'accuratezza</a:t>
            </a:r>
            <a:r>
              <a:rPr dirty="0"/>
              <a:t> non è </a:t>
            </a:r>
            <a:r>
              <a:rPr dirty="0" err="1"/>
              <a:t>l'unico</a:t>
            </a:r>
            <a:r>
              <a:rPr dirty="0"/>
              <a:t> </a:t>
            </a:r>
            <a:r>
              <a:rPr dirty="0" err="1"/>
              <a:t>fattore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, ma </a:t>
            </a:r>
            <a:r>
              <a:rPr dirty="0" err="1"/>
              <a:t>anche</a:t>
            </a:r>
            <a:r>
              <a:rPr dirty="0"/>
              <a:t> la </a:t>
            </a:r>
            <a:r>
              <a:rPr lang="it-IT" dirty="0"/>
              <a:t>interpretabilità</a:t>
            </a:r>
            <a:r>
              <a:rPr dirty="0"/>
              <a:t>),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 </a:t>
            </a:r>
            <a:r>
              <a:rPr dirty="0" err="1"/>
              <a:t>determinare</a:t>
            </a:r>
            <a:r>
              <a:rPr dirty="0"/>
              <a:t> quale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funziona</a:t>
            </a:r>
            <a:r>
              <a:rPr dirty="0"/>
              <a:t> "m</a:t>
            </a:r>
            <a:r>
              <a:rPr lang="it-IT" dirty="0" err="1"/>
              <a:t>eglio</a:t>
            </a:r>
            <a:r>
              <a:rPr dirty="0"/>
              <a:t>"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8702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sz="4400" dirty="0" err="1"/>
              <a:t>Unità</a:t>
            </a:r>
            <a:r>
              <a:rPr sz="4400" dirty="0"/>
              <a:t> 1</a:t>
            </a:r>
            <a:r>
              <a:rPr sz="4000" dirty="0"/>
              <a:t>: Ai, ML, DL e </a:t>
            </a:r>
            <a:r>
              <a:rPr lang="it-IT" sz="4000" dirty="0"/>
              <a:t>SCIENZA DEI DATI</a:t>
            </a:r>
            <a:endParaRPr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2: Tipi di ML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1"/>
          <p:cNvSpPr txBox="1"/>
          <p:nvPr/>
        </p:nvSpPr>
        <p:spPr>
          <a:xfrm>
            <a:off x="1447800" y="3361372"/>
            <a:ext cx="1082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Prima di procedere ad esaminare diversi tipi di algoritmi di apprendimento automatico nell'unità successiva, una parola al saggio:</a:t>
            </a:r>
          </a:p>
        </p:txBody>
      </p:sp>
    </p:spTree>
    <p:extLst>
      <p:ext uri="{BB962C8B-B14F-4D97-AF65-F5344CB8AC3E}">
        <p14:creationId xmlns:p14="http://schemas.microsoft.com/office/powerpoint/2010/main" val="254416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143000" y="1335755"/>
            <a:ext cx="8763000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 baseline="-2500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2: Ml Algoritmi</a:t>
            </a:r>
            <a:endParaRPr sz="4400" b="1" baseline="-2500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1: </a:t>
            </a: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endParaRPr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Il </a:t>
            </a: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r>
              <a:rPr lang="it-IT" dirty="0"/>
              <a:t> </a:t>
            </a:r>
            <a:r>
              <a:rPr dirty="0"/>
              <a:t>è un semplice </a:t>
            </a:r>
            <a:r>
              <a:rPr dirty="0" err="1"/>
              <a:t>algoritmo</a:t>
            </a:r>
            <a:r>
              <a:rPr dirty="0"/>
              <a:t> di </a:t>
            </a:r>
            <a:r>
              <a:rPr dirty="0" err="1"/>
              <a:t>classificazione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spesso</a:t>
            </a:r>
            <a:r>
              <a:rPr dirty="0"/>
              <a:t> </a:t>
            </a:r>
            <a:r>
              <a:rPr dirty="0" err="1"/>
              <a:t>utilizzato</a:t>
            </a:r>
            <a:r>
              <a:rPr dirty="0"/>
              <a:t> come </a:t>
            </a:r>
            <a:r>
              <a:rPr dirty="0" err="1"/>
              <a:t>linea</a:t>
            </a:r>
            <a:r>
              <a:rPr dirty="0"/>
              <a:t> di base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problemi</a:t>
            </a:r>
            <a:r>
              <a:rPr dirty="0"/>
              <a:t> di </a:t>
            </a:r>
            <a:r>
              <a:rPr dirty="0" err="1"/>
              <a:t>elaborazione</a:t>
            </a:r>
            <a:r>
              <a:rPr dirty="0"/>
              <a:t> del </a:t>
            </a:r>
            <a:r>
              <a:rPr dirty="0" err="1"/>
              <a:t>linguaggio</a:t>
            </a:r>
            <a:r>
              <a:rPr dirty="0"/>
              <a:t> </a:t>
            </a:r>
            <a:r>
              <a:rPr dirty="0" err="1"/>
              <a:t>naturale</a:t>
            </a:r>
            <a:r>
              <a:rPr dirty="0"/>
              <a:t>.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Il </a:t>
            </a: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r>
              <a:rPr lang="it-IT" dirty="0"/>
              <a:t> </a:t>
            </a:r>
            <a:r>
              <a:rPr dirty="0" err="1"/>
              <a:t>usa</a:t>
            </a:r>
            <a:r>
              <a:rPr dirty="0"/>
              <a:t> il </a:t>
            </a:r>
            <a:r>
              <a:rPr dirty="0" err="1"/>
              <a:t>Teorema</a:t>
            </a:r>
            <a:r>
              <a:rPr dirty="0"/>
              <a:t> di Bayes per </a:t>
            </a:r>
            <a:r>
              <a:rPr dirty="0" err="1"/>
              <a:t>trasformare</a:t>
            </a:r>
            <a:r>
              <a:rPr dirty="0"/>
              <a:t> il </a:t>
            </a:r>
            <a:r>
              <a:rPr dirty="0" err="1"/>
              <a:t>problema</a:t>
            </a:r>
            <a:r>
              <a:rPr dirty="0"/>
              <a:t> di </a:t>
            </a:r>
            <a:r>
              <a:rPr dirty="0" err="1"/>
              <a:t>determinare</a:t>
            </a:r>
            <a:r>
              <a:rPr dirty="0"/>
              <a:t> la </a:t>
            </a:r>
            <a:r>
              <a:rPr dirty="0" err="1"/>
              <a:t>probabilità</a:t>
            </a:r>
            <a:r>
              <a:rPr dirty="0"/>
              <a:t> di </a:t>
            </a:r>
            <a:r>
              <a:rPr dirty="0" err="1"/>
              <a:t>un'istanza</a:t>
            </a:r>
            <a:r>
              <a:rPr dirty="0"/>
              <a:t> </a:t>
            </a:r>
            <a:r>
              <a:rPr dirty="0" err="1"/>
              <a:t>appartenente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classe</a:t>
            </a:r>
            <a:r>
              <a:rPr dirty="0"/>
              <a:t> Y,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attributi</a:t>
            </a:r>
            <a:r>
              <a:rPr dirty="0"/>
              <a:t> x</a:t>
            </a:r>
            <a:r>
              <a:rPr baseline="-25000" dirty="0"/>
              <a:t>i</a:t>
            </a:r>
            <a:r>
              <a:rPr dirty="0"/>
              <a:t>,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problema</a:t>
            </a:r>
            <a:r>
              <a:rPr dirty="0"/>
              <a:t> di </a:t>
            </a:r>
            <a:r>
              <a:rPr dirty="0" err="1"/>
              <a:t>valutare</a:t>
            </a:r>
            <a:r>
              <a:rPr dirty="0"/>
              <a:t> la </a:t>
            </a:r>
            <a:r>
              <a:rPr dirty="0" err="1"/>
              <a:t>frequenza</a:t>
            </a:r>
            <a:r>
              <a:rPr dirty="0"/>
              <a:t> </a:t>
            </a:r>
            <a:r>
              <a:rPr dirty="0" err="1"/>
              <a:t>dell'attributo</a:t>
            </a:r>
            <a:r>
              <a:rPr dirty="0"/>
              <a:t> x</a:t>
            </a:r>
            <a:r>
              <a:rPr baseline="-25000" dirty="0"/>
              <a:t>i</a:t>
            </a:r>
            <a:r>
              <a:rPr dirty="0"/>
              <a:t>, </a:t>
            </a:r>
            <a:r>
              <a:rPr dirty="0" err="1"/>
              <a:t>dato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l'istanza</a:t>
            </a:r>
            <a:r>
              <a:rPr dirty="0"/>
              <a:t> </a:t>
            </a:r>
            <a:r>
              <a:rPr dirty="0" err="1"/>
              <a:t>appartiene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classe</a:t>
            </a:r>
            <a:r>
              <a:rPr dirty="0"/>
              <a:t> Y.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fornire</a:t>
            </a:r>
            <a:r>
              <a:rPr dirty="0"/>
              <a:t> </a:t>
            </a:r>
            <a:r>
              <a:rPr dirty="0" err="1"/>
              <a:t>buoni</a:t>
            </a:r>
            <a:r>
              <a:rPr dirty="0"/>
              <a:t>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attributi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o </a:t>
            </a:r>
            <a:r>
              <a:rPr dirty="0" err="1"/>
              <a:t>meno</a:t>
            </a:r>
            <a:r>
              <a:rPr dirty="0"/>
              <a:t> </a:t>
            </a:r>
            <a:r>
              <a:rPr dirty="0" err="1"/>
              <a:t>ugualmente</a:t>
            </a:r>
            <a:r>
              <a:rPr dirty="0"/>
              <a:t> </a:t>
            </a:r>
            <a:r>
              <a:rPr dirty="0" err="1"/>
              <a:t>importanti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determinare</a:t>
            </a:r>
            <a:r>
              <a:rPr dirty="0"/>
              <a:t> la </a:t>
            </a:r>
            <a:r>
              <a:rPr dirty="0" err="1"/>
              <a:t>classe</a:t>
            </a:r>
            <a:r>
              <a:rPr dirty="0"/>
              <a:t> target,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per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classe</a:t>
            </a:r>
            <a:r>
              <a:rPr dirty="0"/>
              <a:t> target </a:t>
            </a:r>
            <a:r>
              <a:rPr dirty="0" err="1"/>
              <a:t>fissa</a:t>
            </a:r>
            <a:r>
              <a:rPr dirty="0"/>
              <a:t>,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attributi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reciprocamente</a:t>
            </a:r>
            <a:r>
              <a:rPr dirty="0"/>
              <a:t> </a:t>
            </a:r>
            <a:r>
              <a:rPr dirty="0" err="1"/>
              <a:t>indipendenti</a:t>
            </a:r>
            <a:r>
              <a:rPr dirty="0"/>
              <a:t>.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2: Ml Algoritmi</a:t>
            </a:r>
            <a:endParaRPr sz="4400" b="1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1: </a:t>
            </a: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endParaRPr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Il </a:t>
            </a: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r>
              <a:rPr lang="it-IT" dirty="0"/>
              <a:t> </a:t>
            </a:r>
            <a:r>
              <a:rPr dirty="0"/>
              <a:t>è </a:t>
            </a:r>
            <a:r>
              <a:rPr dirty="0" err="1"/>
              <a:t>disponibile</a:t>
            </a:r>
            <a:r>
              <a:rPr dirty="0"/>
              <a:t> in diverse </a:t>
            </a:r>
            <a:r>
              <a:rPr dirty="0" err="1"/>
              <a:t>varianti</a:t>
            </a:r>
            <a:r>
              <a:rPr dirty="0"/>
              <a:t>: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NB di Gaussian: </a:t>
            </a:r>
            <a:r>
              <a:rPr dirty="0" err="1"/>
              <a:t>usato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le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attributi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numeriche</a:t>
            </a:r>
            <a:r>
              <a:rPr dirty="0"/>
              <a:t>,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presumere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seguano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gaussiana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Semplice</a:t>
            </a:r>
            <a:r>
              <a:rPr dirty="0"/>
              <a:t> NB: </a:t>
            </a:r>
            <a:r>
              <a:rPr dirty="0" err="1"/>
              <a:t>usato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le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dell'attributo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categoriche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NB multi-</a:t>
            </a:r>
            <a:r>
              <a:rPr dirty="0" err="1"/>
              <a:t>nomiale</a:t>
            </a:r>
            <a:r>
              <a:rPr dirty="0"/>
              <a:t>: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spesso</a:t>
            </a:r>
            <a:r>
              <a:rPr dirty="0"/>
              <a:t> </a:t>
            </a:r>
            <a:r>
              <a:rPr dirty="0" err="1"/>
              <a:t>utilizzato</a:t>
            </a:r>
            <a:r>
              <a:rPr dirty="0"/>
              <a:t> in </a:t>
            </a:r>
            <a:r>
              <a:rPr dirty="0" err="1"/>
              <a:t>contesti</a:t>
            </a:r>
            <a:r>
              <a:rPr dirty="0"/>
              <a:t> di </a:t>
            </a:r>
            <a:r>
              <a:rPr dirty="0" err="1"/>
              <a:t>elaborazione</a:t>
            </a:r>
            <a:r>
              <a:rPr dirty="0"/>
              <a:t> del </a:t>
            </a:r>
            <a:r>
              <a:rPr dirty="0" err="1"/>
              <a:t>linguaggio</a:t>
            </a:r>
            <a:r>
              <a:rPr dirty="0"/>
              <a:t> </a:t>
            </a:r>
            <a:r>
              <a:rPr dirty="0" err="1"/>
              <a:t>naturale</a:t>
            </a:r>
            <a:r>
              <a:rPr dirty="0"/>
              <a:t>, dove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attributi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parole in un </a:t>
            </a:r>
            <a:r>
              <a:rPr dirty="0" err="1"/>
              <a:t>documento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17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2: Ml Algoritmi</a:t>
            </a:r>
            <a:endParaRPr sz="4400" b="1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2: Alberi di decisione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Gli alberi decisionali sono sia un modo per rappresentare le informazioni, sia un algoritmo per rilevare i modelli nei dati.  </a:t>
            </a: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Qui ci concentriamo sull'algoritmo per rilevare i modelli, ma rappresentiamo anche le informazioni acquisite nel processo utilizzando un albero decisionale.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76102" y="4615560"/>
            <a:ext cx="14830697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t>Gli alberi decisionali sono costituiti da nodi e rami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t>Ogni nodo è un attributo e ha rami in base ai suoi valori.  Ad esempio, se un attributo è "anno in college" e i possibili valori di attributo sono (Freshman, Sophomore, Junior, Senior), allora il nodo corrispondente a "anno in college" avrebbe 4 rami.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t>Gli alberi di decisione sono attraversati dal nodo superiore verso il basso: ad ogni nodo, deve essere presa una decisione su quale ramo deve essere seguito, in base al valore o ai valori di alcuni attributi particolari.</a:t>
            </a:r>
          </a:p>
        </p:txBody>
      </p:sp>
    </p:spTree>
    <p:extLst>
      <p:ext uri="{BB962C8B-B14F-4D97-AF65-F5344CB8AC3E}">
        <p14:creationId xmlns:p14="http://schemas.microsoft.com/office/powerpoint/2010/main" val="40239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4"/>
            <a:ext cx="1554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Introduzione</a:t>
            </a:r>
            <a:r>
              <a:rPr dirty="0"/>
              <a:t> al</a:t>
            </a:r>
            <a:r>
              <a:rPr lang="it-IT" dirty="0"/>
              <a:t>l’Apprendimento automatico (Machine learning)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Cosa puoi trovare in questo corso: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47800" y="3695700"/>
            <a:ext cx="160020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dirty="0" err="1"/>
              <a:t>Definizioni</a:t>
            </a:r>
            <a:r>
              <a:rPr dirty="0"/>
              <a:t> di</a:t>
            </a:r>
            <a:r>
              <a:rPr lang="it-IT" dirty="0"/>
              <a:t> AI, machine learning, deep learning e come si relazionano alla data science</a:t>
            </a:r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dirty="0" err="1"/>
              <a:t>Introduzione</a:t>
            </a:r>
            <a:r>
              <a:rPr dirty="0"/>
              <a:t> ad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</a:t>
            </a:r>
            <a:r>
              <a:rPr dirty="0" err="1"/>
              <a:t>nell'apprendimento</a:t>
            </a:r>
            <a:r>
              <a:rPr dirty="0"/>
              <a:t> </a:t>
            </a:r>
            <a:r>
              <a:rPr dirty="0" err="1"/>
              <a:t>automati</a:t>
            </a:r>
            <a:r>
              <a:rPr lang="it-IT" dirty="0"/>
              <a:t>co, tra cui:</a:t>
            </a:r>
            <a:endParaRPr dirty="0"/>
          </a:p>
          <a:p>
            <a:pPr marL="1371600" lvl="2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r>
              <a:rPr dirty="0"/>
              <a:t>[BASIC]</a:t>
            </a:r>
          </a:p>
          <a:p>
            <a:pPr marL="1371600" lvl="2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dirty="0" err="1"/>
              <a:t>Alberi</a:t>
            </a:r>
            <a:r>
              <a:rPr dirty="0"/>
              <a:t> di </a:t>
            </a:r>
            <a:r>
              <a:rPr dirty="0" err="1"/>
              <a:t>decisione</a:t>
            </a:r>
            <a:r>
              <a:rPr dirty="0"/>
              <a:t> [BASIC]</a:t>
            </a:r>
          </a:p>
          <a:p>
            <a:pPr marL="1371600" lvl="2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dirty="0" err="1"/>
              <a:t>Foreste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[INTERMED</a:t>
            </a:r>
            <a:r>
              <a:rPr lang="it-IT" dirty="0"/>
              <a:t>IO</a:t>
            </a:r>
            <a:r>
              <a:rPr dirty="0"/>
              <a:t>]</a:t>
            </a:r>
          </a:p>
          <a:p>
            <a:pPr marL="1371600" lvl="2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dirty="0" err="1"/>
              <a:t>Reti</a:t>
            </a:r>
            <a:r>
              <a:rPr dirty="0"/>
              <a:t> </a:t>
            </a:r>
            <a:r>
              <a:rPr dirty="0" err="1"/>
              <a:t>neurali</a:t>
            </a:r>
            <a:r>
              <a:rPr dirty="0"/>
              <a:t> [INTERMED</a:t>
            </a:r>
            <a:r>
              <a:rPr lang="it-IT" dirty="0"/>
              <a:t>IO</a:t>
            </a:r>
            <a:r>
              <a:rPr dirty="0"/>
              <a:t>]</a:t>
            </a:r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rPr dirty="0" err="1"/>
              <a:t>Panoramica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come </a:t>
            </a:r>
            <a:r>
              <a:rPr dirty="0" err="1"/>
              <a:t>valutare</a:t>
            </a:r>
            <a:r>
              <a:rPr dirty="0"/>
              <a:t> le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 di </a:t>
            </a:r>
            <a:r>
              <a:rPr lang="it-IT" dirty="0"/>
              <a:t>machine learning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69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2: Ml Algoritmi</a:t>
            </a:r>
            <a:endParaRPr sz="4400" b="1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3: Foreste casuali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Le </a:t>
            </a:r>
            <a:r>
              <a:rPr dirty="0" err="1"/>
              <a:t>foreste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un </a:t>
            </a:r>
            <a:r>
              <a:rPr dirty="0" err="1"/>
              <a:t>tipo</a:t>
            </a:r>
            <a:r>
              <a:rPr dirty="0"/>
              <a:t> </a:t>
            </a:r>
            <a:r>
              <a:rPr dirty="0" err="1"/>
              <a:t>speciale</a:t>
            </a:r>
            <a:r>
              <a:rPr dirty="0"/>
              <a:t> di "</a:t>
            </a:r>
            <a:r>
              <a:rPr dirty="0" err="1"/>
              <a:t>apprendimento</a:t>
            </a:r>
            <a:r>
              <a:rPr dirty="0"/>
              <a:t> </a:t>
            </a:r>
            <a:r>
              <a:rPr dirty="0" err="1"/>
              <a:t>sensoriale</a:t>
            </a:r>
            <a:r>
              <a:rPr dirty="0"/>
              <a:t>" </a:t>
            </a:r>
            <a:r>
              <a:rPr lang="it-IT" dirty="0"/>
              <a:t>-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classe</a:t>
            </a:r>
            <a:r>
              <a:rPr dirty="0"/>
              <a:t> di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combinano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per </a:t>
            </a:r>
            <a:r>
              <a:rPr dirty="0" err="1"/>
              <a:t>migliorare</a:t>
            </a:r>
            <a:r>
              <a:rPr dirty="0"/>
              <a:t> </a:t>
            </a:r>
            <a:r>
              <a:rPr dirty="0" err="1"/>
              <a:t>l'accuratezza</a:t>
            </a:r>
            <a:r>
              <a:rPr dirty="0"/>
              <a:t> </a:t>
            </a:r>
            <a:r>
              <a:rPr dirty="0" err="1"/>
              <a:t>predittiva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la </a:t>
            </a:r>
            <a:r>
              <a:rPr dirty="0" err="1"/>
              <a:t>diversità</a:t>
            </a:r>
            <a:r>
              <a:rPr dirty="0"/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00200" y="4457700"/>
            <a:ext cx="13639800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Le </a:t>
            </a:r>
            <a:r>
              <a:rPr dirty="0" err="1"/>
              <a:t>foreste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costituite</a:t>
            </a:r>
            <a:r>
              <a:rPr dirty="0"/>
              <a:t> da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alberi</a:t>
            </a:r>
            <a:r>
              <a:rPr dirty="0"/>
              <a:t> </a:t>
            </a:r>
            <a:r>
              <a:rPr dirty="0" err="1"/>
              <a:t>decisionali</a:t>
            </a:r>
            <a:r>
              <a:rPr dirty="0"/>
              <a:t> </a:t>
            </a:r>
            <a:r>
              <a:rPr dirty="0" err="1"/>
              <a:t>scelti</a:t>
            </a:r>
            <a:r>
              <a:rPr dirty="0"/>
              <a:t> </a:t>
            </a:r>
            <a:r>
              <a:rPr dirty="0" err="1"/>
              <a:t>casualmente</a:t>
            </a:r>
            <a:endParaRPr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C</a:t>
            </a:r>
            <a:r>
              <a:rPr dirty="0" err="1"/>
              <a:t>ombina</a:t>
            </a:r>
            <a:r>
              <a:rPr dirty="0"/>
              <a:t> le loro </a:t>
            </a:r>
            <a:r>
              <a:rPr dirty="0" err="1"/>
              <a:t>previsioni</a:t>
            </a:r>
            <a:endParaRPr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Le </a:t>
            </a:r>
            <a:r>
              <a:rPr dirty="0" err="1"/>
              <a:t>foreste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</a:t>
            </a:r>
            <a:r>
              <a:rPr dirty="0" err="1"/>
              <a:t>variano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alberi</a:t>
            </a:r>
            <a:r>
              <a:rPr dirty="0"/>
              <a:t> e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profondità</a:t>
            </a:r>
            <a:r>
              <a:rPr dirty="0"/>
              <a:t> di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albero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186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2: Ml Algoritmi</a:t>
            </a:r>
            <a:endParaRPr sz="4400" b="1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5: Reti neurali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4381242"/>
            <a:ext cx="5791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Una rete neurale è costituita da una serie di unità interconnesse (i cosiddetti "neuroni"), come quella raffigurata nella figura a destra.</a:t>
            </a:r>
          </a:p>
          <a:p>
            <a:endParaRPr sz="240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Ogni neurone prende più input, assegna ad ogni input un peso, quindi li combina e li esegue attraverso una funzione di attivazione, per produrre un output.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D73E6-6D7B-9024-C1B3-22786C89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53" y="3075920"/>
            <a:ext cx="94826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0B1749-BEE1-EFCB-6C5D-60F0B1FF6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14310"/>
            <a:ext cx="10372249" cy="58343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2: Ml Algoritmi</a:t>
            </a:r>
            <a:endParaRPr sz="4400" b="1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5: Reti neurali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4520597"/>
            <a:ext cx="5715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Una rete neurale si forma organizzando questi cosiddetti neuroni in strati. </a:t>
            </a:r>
          </a:p>
          <a:p>
            <a:endParaRPr sz="240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Allenare una rete neurale significa cercare di stabilire i valori per i pesi della rete che minimizzano l'errore di previsione sui dati di allenamento (come misurato da una data funzione di perdita).</a:t>
            </a:r>
          </a:p>
        </p:txBody>
      </p:sp>
    </p:spTree>
    <p:extLst>
      <p:ext uri="{BB962C8B-B14F-4D97-AF65-F5344CB8AC3E}">
        <p14:creationId xmlns:p14="http://schemas.microsoft.com/office/powerpoint/2010/main" val="123633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Precisione e Co.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Esistono molte metriche che possono essere utilizzate per misurare le prestazioni di un modello addestrato. Quale utilizzare dipende dal tipo di modello (supervisionato, non supervisionato o apprendimento per rinforzo; classificazione rispetto a regressione) e dal contesto di utilizzo. Ci concentreremo sull'apprendimento supervisionato.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00200" y="4762500"/>
            <a:ext cx="11887200" cy="175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La </a:t>
            </a:r>
            <a:r>
              <a:rPr dirty="0" err="1"/>
              <a:t>metrica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comunemente</a:t>
            </a:r>
            <a:r>
              <a:rPr dirty="0"/>
              <a:t> </a:t>
            </a:r>
            <a:r>
              <a:rPr dirty="0" err="1"/>
              <a:t>utilizzata</a:t>
            </a:r>
            <a:r>
              <a:rPr dirty="0"/>
              <a:t> per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di </a:t>
            </a:r>
            <a:r>
              <a:rPr dirty="0" err="1"/>
              <a:t>regressione</a:t>
            </a:r>
            <a:r>
              <a:rPr dirty="0"/>
              <a:t> è MSE.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La </a:t>
            </a:r>
            <a:r>
              <a:rPr dirty="0" err="1"/>
              <a:t>metrica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comunemente</a:t>
            </a:r>
            <a:r>
              <a:rPr dirty="0"/>
              <a:t> </a:t>
            </a:r>
            <a:r>
              <a:rPr dirty="0" err="1"/>
              <a:t>utilizzata</a:t>
            </a:r>
            <a:r>
              <a:rPr dirty="0"/>
              <a:t> per la </a:t>
            </a:r>
            <a:r>
              <a:rPr dirty="0" err="1"/>
              <a:t>classificazione</a:t>
            </a:r>
            <a:r>
              <a:rPr dirty="0"/>
              <a:t> è </a:t>
            </a:r>
            <a:r>
              <a:rPr dirty="0" err="1"/>
              <a:t>l'accuratezza</a:t>
            </a:r>
            <a:r>
              <a:rPr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 err="1"/>
              <a:t>Tuttavia</a:t>
            </a:r>
            <a:r>
              <a:rPr dirty="0"/>
              <a:t>, </a:t>
            </a:r>
            <a:r>
              <a:rPr dirty="0" err="1"/>
              <a:t>queste</a:t>
            </a:r>
            <a:r>
              <a:rPr dirty="0"/>
              <a:t> non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le </a:t>
            </a:r>
            <a:r>
              <a:rPr dirty="0" err="1"/>
              <a:t>metriche</a:t>
            </a:r>
            <a:r>
              <a:rPr dirty="0"/>
              <a:t> "</a:t>
            </a:r>
            <a:r>
              <a:rPr dirty="0" err="1"/>
              <a:t>migliori</a:t>
            </a:r>
            <a:r>
              <a:rPr dirty="0"/>
              <a:t>" da </a:t>
            </a:r>
            <a:r>
              <a:rPr dirty="0" err="1"/>
              <a:t>utilizzare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77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Precisione e Co.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I </a:t>
            </a:r>
            <a:r>
              <a:rPr dirty="0" err="1"/>
              <a:t>classificatori</a:t>
            </a:r>
            <a:r>
              <a:rPr dirty="0"/>
              <a:t> </a:t>
            </a:r>
            <a:r>
              <a:rPr dirty="0" err="1"/>
              <a:t>binari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sistemi</a:t>
            </a:r>
            <a:r>
              <a:rPr dirty="0"/>
              <a:t> di </a:t>
            </a:r>
            <a:r>
              <a:rPr dirty="0" err="1"/>
              <a:t>classificazione</a:t>
            </a:r>
            <a:r>
              <a:rPr dirty="0"/>
              <a:t> in cui </a:t>
            </a:r>
            <a:r>
              <a:rPr dirty="0" err="1"/>
              <a:t>esistono</a:t>
            </a:r>
            <a:r>
              <a:rPr dirty="0"/>
              <a:t> solo due </a:t>
            </a:r>
            <a:r>
              <a:rPr dirty="0" err="1"/>
              <a:t>possibili</a:t>
            </a:r>
            <a:r>
              <a:rPr dirty="0"/>
              <a:t> </a:t>
            </a:r>
            <a:r>
              <a:rPr dirty="0" err="1"/>
              <a:t>classi</a:t>
            </a:r>
            <a:r>
              <a:rPr dirty="0"/>
              <a:t> target: </a:t>
            </a: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li </a:t>
            </a:r>
            <a:r>
              <a:rPr dirty="0" err="1"/>
              <a:t>chiamiamo</a:t>
            </a:r>
            <a:r>
              <a:rPr dirty="0"/>
              <a:t> POSITIV</a:t>
            </a:r>
            <a:r>
              <a:rPr lang="it-IT" dirty="0"/>
              <a:t>I</a:t>
            </a:r>
            <a:r>
              <a:rPr dirty="0"/>
              <a:t> e NEGATIV</a:t>
            </a:r>
            <a:r>
              <a:rPr lang="it-IT" dirty="0"/>
              <a:t>I</a:t>
            </a:r>
            <a:r>
              <a:rPr dirty="0"/>
              <a:t>.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/>
            </a:pPr>
            <a:r>
              <a:rPr dirty="0" err="1"/>
              <a:t>Esamineremo</a:t>
            </a:r>
            <a:r>
              <a:rPr dirty="0"/>
              <a:t> diverse </a:t>
            </a:r>
            <a:r>
              <a:rPr dirty="0" err="1"/>
              <a:t>metriche</a:t>
            </a:r>
            <a:r>
              <a:rPr dirty="0"/>
              <a:t> di </a:t>
            </a:r>
            <a:r>
              <a:rPr dirty="0" err="1"/>
              <a:t>prestazioni</a:t>
            </a:r>
            <a:r>
              <a:rPr dirty="0"/>
              <a:t> per </a:t>
            </a:r>
            <a:r>
              <a:rPr dirty="0" err="1"/>
              <a:t>questi</a:t>
            </a:r>
            <a:r>
              <a:rPr dirty="0"/>
              <a:t>, e </a:t>
            </a:r>
            <a:r>
              <a:rPr dirty="0" err="1"/>
              <a:t>perché</a:t>
            </a:r>
            <a:r>
              <a:rPr dirty="0"/>
              <a:t> in determinate </a:t>
            </a:r>
            <a:r>
              <a:rPr dirty="0" err="1"/>
              <a:t>circostanze</a:t>
            </a:r>
            <a:r>
              <a:rPr dirty="0"/>
              <a:t>,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preferibili</a:t>
            </a:r>
            <a:r>
              <a:rPr dirty="0"/>
              <a:t> </a:t>
            </a:r>
            <a:r>
              <a:rPr dirty="0" err="1"/>
              <a:t>all'accuratezza</a:t>
            </a:r>
            <a:r>
              <a:rPr dirty="0"/>
              <a:t>.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Iniziamo</a:t>
            </a:r>
            <a:r>
              <a:rPr dirty="0"/>
              <a:t> con </a:t>
            </a:r>
            <a:r>
              <a:rPr dirty="0" err="1"/>
              <a:t>uno</a:t>
            </a:r>
            <a:r>
              <a:rPr dirty="0"/>
              <a:t> </a:t>
            </a:r>
            <a:r>
              <a:rPr dirty="0" err="1"/>
              <a:t>strumento</a:t>
            </a:r>
            <a:r>
              <a:rPr dirty="0"/>
              <a:t> </a:t>
            </a:r>
            <a:r>
              <a:rPr dirty="0" err="1"/>
              <a:t>comunemente</a:t>
            </a:r>
            <a:r>
              <a:rPr dirty="0"/>
              <a:t> </a:t>
            </a:r>
            <a:r>
              <a:rPr dirty="0" err="1"/>
              <a:t>usato</a:t>
            </a:r>
            <a:r>
              <a:rPr dirty="0"/>
              <a:t> per </a:t>
            </a:r>
            <a:r>
              <a:rPr dirty="0" err="1"/>
              <a:t>aiutare</a:t>
            </a:r>
            <a:r>
              <a:rPr dirty="0"/>
              <a:t> a </a:t>
            </a:r>
            <a:r>
              <a:rPr dirty="0" err="1"/>
              <a:t>capire</a:t>
            </a:r>
            <a:r>
              <a:rPr dirty="0"/>
              <a:t> le </a:t>
            </a:r>
            <a:r>
              <a:rPr dirty="0" err="1"/>
              <a:t>prestazioni</a:t>
            </a:r>
            <a:r>
              <a:rPr dirty="0"/>
              <a:t> di un </a:t>
            </a:r>
            <a:r>
              <a:rPr dirty="0" err="1"/>
              <a:t>classificatore</a:t>
            </a:r>
            <a:r>
              <a:rPr dirty="0"/>
              <a:t> </a:t>
            </a:r>
            <a:r>
              <a:rPr dirty="0" err="1"/>
              <a:t>binario</a:t>
            </a:r>
            <a:r>
              <a:rPr dirty="0"/>
              <a:t>: la </a:t>
            </a:r>
            <a:r>
              <a:rPr dirty="0" err="1"/>
              <a:t>matrice</a:t>
            </a:r>
            <a:r>
              <a:rPr dirty="0"/>
              <a:t> di </a:t>
            </a:r>
            <a:r>
              <a:rPr dirty="0" err="1"/>
              <a:t>confusione</a:t>
            </a:r>
            <a:r>
              <a:rPr dirty="0"/>
              <a:t> (</a:t>
            </a:r>
            <a:r>
              <a:rPr dirty="0" err="1"/>
              <a:t>vedi</a:t>
            </a:r>
            <a:r>
              <a:rPr dirty="0"/>
              <a:t> </a:t>
            </a:r>
            <a:r>
              <a:rPr dirty="0" err="1"/>
              <a:t>diapositiva</a:t>
            </a:r>
            <a:r>
              <a:rPr dirty="0"/>
              <a:t> </a:t>
            </a:r>
            <a:r>
              <a:rPr dirty="0" err="1"/>
              <a:t>successiva</a:t>
            </a:r>
            <a:r>
              <a:rPr dirty="0"/>
              <a:t>)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617ED-9852-39D1-8D3E-A049066F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8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6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Precisione e Co.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Quando si desidera utilizzare una metrica diversa dalla precisione?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4E2A54-5278-226B-EF5E-2D4521D4E12B}"/>
              </a:ext>
            </a:extLst>
          </p:cNvPr>
          <p:cNvSpPr txBox="1"/>
          <p:nvPr/>
        </p:nvSpPr>
        <p:spPr>
          <a:xfrm>
            <a:off x="1600200" y="4076700"/>
            <a:ext cx="145542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 err="1"/>
              <a:t>Quando</a:t>
            </a:r>
            <a:r>
              <a:rPr dirty="0"/>
              <a:t> le </a:t>
            </a:r>
            <a:r>
              <a:rPr dirty="0" err="1"/>
              <a:t>classi</a:t>
            </a:r>
            <a:r>
              <a:rPr dirty="0"/>
              <a:t> target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gravemente</a:t>
            </a:r>
            <a:r>
              <a:rPr dirty="0"/>
              <a:t> </a:t>
            </a:r>
            <a:r>
              <a:rPr dirty="0" err="1"/>
              <a:t>sbilanciate</a:t>
            </a:r>
            <a:r>
              <a:rPr dirty="0"/>
              <a:t>: ad </a:t>
            </a:r>
            <a:r>
              <a:rPr dirty="0" err="1"/>
              <a:t>esempio</a:t>
            </a:r>
            <a:r>
              <a:rPr dirty="0"/>
              <a:t>, se </a:t>
            </a:r>
            <a:r>
              <a:rPr dirty="0" err="1"/>
              <a:t>il</a:t>
            </a:r>
            <a:r>
              <a:rPr dirty="0"/>
              <a:t> 95 % </a:t>
            </a:r>
            <a:r>
              <a:rPr dirty="0" err="1"/>
              <a:t>sono</a:t>
            </a:r>
            <a:r>
              <a:rPr dirty="0"/>
              <a:t> POSITIVE, e solo </a:t>
            </a:r>
            <a:r>
              <a:rPr dirty="0" err="1"/>
              <a:t>il</a:t>
            </a:r>
            <a:r>
              <a:rPr dirty="0"/>
              <a:t> 5 % </a:t>
            </a:r>
            <a:r>
              <a:rPr dirty="0" err="1"/>
              <a:t>sono</a:t>
            </a:r>
            <a:r>
              <a:rPr dirty="0"/>
              <a:t> NEGATIVE, </a:t>
            </a:r>
            <a:r>
              <a:rPr dirty="0" err="1"/>
              <a:t>allora</a:t>
            </a:r>
            <a:r>
              <a:rPr dirty="0"/>
              <a:t> un </a:t>
            </a:r>
            <a:r>
              <a:rPr dirty="0" err="1"/>
              <a:t>classificatore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ha </a:t>
            </a:r>
            <a:r>
              <a:rPr dirty="0" err="1"/>
              <a:t>semplicemente</a:t>
            </a:r>
            <a:r>
              <a:rPr dirty="0"/>
              <a:t> </a:t>
            </a:r>
            <a:r>
              <a:rPr dirty="0" err="1"/>
              <a:t>classificato</a:t>
            </a:r>
            <a:r>
              <a:rPr dirty="0"/>
              <a:t> </a:t>
            </a:r>
            <a:r>
              <a:rPr dirty="0" err="1"/>
              <a:t>tutto</a:t>
            </a:r>
            <a:r>
              <a:rPr dirty="0"/>
              <a:t> come POSITIV</a:t>
            </a:r>
            <a:r>
              <a:rPr lang="it-IT" dirty="0"/>
              <a:t>O</a:t>
            </a:r>
            <a:r>
              <a:rPr dirty="0"/>
              <a:t> </a:t>
            </a:r>
            <a:r>
              <a:rPr dirty="0" err="1"/>
              <a:t>avrebbe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straordinaria</a:t>
            </a:r>
            <a:r>
              <a:rPr dirty="0"/>
              <a:t> </a:t>
            </a:r>
            <a:r>
              <a:rPr dirty="0" err="1"/>
              <a:t>precisione</a:t>
            </a:r>
            <a:r>
              <a:rPr dirty="0"/>
              <a:t> del 95 %.  Ma </a:t>
            </a:r>
            <a:r>
              <a:rPr dirty="0" err="1"/>
              <a:t>sarebbe</a:t>
            </a:r>
            <a:r>
              <a:rPr dirty="0"/>
              <a:t> utile?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 sz="2400"/>
            </a:pPr>
            <a:r>
              <a:rPr dirty="0"/>
              <a:t>È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identificare</a:t>
            </a:r>
            <a:r>
              <a:rPr dirty="0"/>
              <a:t> </a:t>
            </a:r>
            <a:r>
              <a:rPr dirty="0" err="1"/>
              <a:t>correttamente</a:t>
            </a:r>
            <a:r>
              <a:rPr dirty="0"/>
              <a:t>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elementi</a:t>
            </a:r>
            <a:r>
              <a:rPr dirty="0"/>
              <a:t> POSITIV</a:t>
            </a:r>
            <a:r>
              <a:rPr lang="it-IT" dirty="0"/>
              <a:t>I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,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diagnosi</a:t>
            </a:r>
            <a:r>
              <a:rPr dirty="0"/>
              <a:t> </a:t>
            </a:r>
            <a:r>
              <a:rPr dirty="0" err="1"/>
              <a:t>medica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vuole</a:t>
            </a:r>
            <a:r>
              <a:rPr dirty="0"/>
              <a:t> </a:t>
            </a:r>
            <a:r>
              <a:rPr dirty="0" err="1"/>
              <a:t>assicurarsi</a:t>
            </a:r>
            <a:r>
              <a:rPr dirty="0"/>
              <a:t> di </a:t>
            </a:r>
            <a:r>
              <a:rPr dirty="0" err="1"/>
              <a:t>catturare</a:t>
            </a:r>
            <a:r>
              <a:rPr dirty="0"/>
              <a:t> la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malattia</a:t>
            </a:r>
            <a:r>
              <a:rPr dirty="0"/>
              <a:t>, in </a:t>
            </a:r>
            <a:r>
              <a:rPr dirty="0" err="1"/>
              <a:t>modo</a:t>
            </a:r>
            <a:r>
              <a:rPr dirty="0"/>
              <a:t> da </a:t>
            </a:r>
            <a:r>
              <a:rPr dirty="0" err="1"/>
              <a:t>poter</a:t>
            </a:r>
            <a:r>
              <a:rPr dirty="0"/>
              <a:t> </a:t>
            </a:r>
            <a:r>
              <a:rPr dirty="0" err="1"/>
              <a:t>iniziare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trattamento</a:t>
            </a:r>
            <a:r>
              <a:rPr dirty="0"/>
              <a:t>)? O è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evitare</a:t>
            </a:r>
            <a:r>
              <a:rPr dirty="0"/>
              <a:t> </a:t>
            </a:r>
            <a:r>
              <a:rPr dirty="0" err="1"/>
              <a:t>fals</a:t>
            </a:r>
            <a:r>
              <a:rPr lang="it-IT" dirty="0"/>
              <a:t>i</a:t>
            </a:r>
            <a:r>
              <a:rPr dirty="0"/>
              <a:t> POSITIV</a:t>
            </a:r>
            <a:r>
              <a:rPr lang="it-IT" dirty="0"/>
              <a:t>I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233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2749575"/>
            <a:ext cx="15544800" cy="5975325"/>
          </a:xfrm>
        </p:spPr>
        <p:txBody>
          <a:bodyPr>
            <a:normAutofit fontScale="85000" lnSpcReduction="20000"/>
          </a:bodyPr>
          <a:lstStyle/>
          <a:p>
            <a:pPr marL="51435" indent="0">
              <a:lnSpc>
                <a:spcPct val="150000"/>
              </a:lnSpc>
              <a:buNone/>
              <a:defRPr sz="3500" b="1" i="1">
                <a:solidFill>
                  <a:srgbClr val="943C83"/>
                </a:solidFill>
              </a:defRPr>
            </a:pPr>
            <a:r>
              <a:rPr dirty="0" err="1"/>
              <a:t>Prendiamo</a:t>
            </a:r>
            <a:r>
              <a:rPr dirty="0"/>
              <a:t> in </a:t>
            </a:r>
            <a:r>
              <a:rPr dirty="0" err="1"/>
              <a:t>considerazione</a:t>
            </a:r>
            <a:r>
              <a:rPr dirty="0"/>
              <a:t> un </a:t>
            </a:r>
            <a:r>
              <a:rPr dirty="0" err="1"/>
              <a:t>esempio</a:t>
            </a:r>
            <a:r>
              <a:rPr dirty="0"/>
              <a:t> di "vita </a:t>
            </a:r>
            <a:r>
              <a:rPr dirty="0" err="1"/>
              <a:t>reale</a:t>
            </a:r>
            <a:r>
              <a:rPr dirty="0"/>
              <a:t>": </a:t>
            </a:r>
            <a:r>
              <a:rPr dirty="0" err="1"/>
              <a:t>rilevamento</a:t>
            </a:r>
            <a:r>
              <a:rPr dirty="0"/>
              <a:t> </a:t>
            </a:r>
            <a:r>
              <a:rPr dirty="0" err="1"/>
              <a:t>automatico</a:t>
            </a:r>
            <a:r>
              <a:rPr dirty="0"/>
              <a:t> </a:t>
            </a:r>
            <a:r>
              <a:rPr dirty="0" err="1"/>
              <a:t>dell'incitamento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 sui social media.</a:t>
            </a:r>
            <a:endParaRPr sz="2400" dirty="0">
              <a:solidFill>
                <a:schemeClr val="tx1"/>
              </a:solidFill>
            </a:endParaRPr>
          </a:p>
          <a:p>
            <a:pPr marL="51435" indent="0">
              <a:lnSpc>
                <a:spcPct val="150000"/>
              </a:lnSpc>
              <a:buNone/>
            </a:pPr>
            <a:endParaRPr sz="1100" b="1" dirty="0">
              <a:solidFill>
                <a:schemeClr val="tx1"/>
              </a:solidFill>
            </a:endParaRPr>
          </a:p>
          <a:p>
            <a:pPr marL="51435" indent="0">
              <a:lnSpc>
                <a:spcPct val="150000"/>
              </a:lnSpc>
              <a:buNone/>
              <a:defRPr sz="3500" i="1"/>
            </a:pPr>
            <a:r>
              <a:rPr dirty="0"/>
              <a:t>Secondo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ottenuti</a:t>
            </a:r>
            <a:r>
              <a:rPr dirty="0"/>
              <a:t> dal </a:t>
            </a:r>
            <a:r>
              <a:rPr dirty="0" err="1"/>
              <a:t>progetto</a:t>
            </a:r>
            <a:r>
              <a:rPr dirty="0"/>
              <a:t> "</a:t>
            </a:r>
            <a:r>
              <a:rPr dirty="0" err="1"/>
              <a:t>Barometro</a:t>
            </a:r>
            <a:r>
              <a:rPr dirty="0"/>
              <a:t> </a:t>
            </a:r>
            <a:r>
              <a:rPr dirty="0" err="1"/>
              <a:t>dell'Odio</a:t>
            </a:r>
            <a:r>
              <a:rPr dirty="0"/>
              <a:t>" di Amnesty International Italia (</a:t>
            </a:r>
            <a:r>
              <a:rPr dirty="0" err="1"/>
              <a:t>vedi</a:t>
            </a:r>
            <a:r>
              <a:rPr dirty="0"/>
              <a:t> le </a:t>
            </a:r>
            <a:r>
              <a:rPr dirty="0" err="1"/>
              <a:t>diapositive</a:t>
            </a:r>
            <a:r>
              <a:rPr dirty="0"/>
              <a:t> data4good), </a:t>
            </a:r>
            <a:r>
              <a:rPr dirty="0" err="1"/>
              <a:t>l'incitamento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 </a:t>
            </a:r>
            <a:r>
              <a:rPr dirty="0" err="1"/>
              <a:t>costituisce</a:t>
            </a:r>
            <a:r>
              <a:rPr dirty="0"/>
              <a:t> circa l'1 %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contenuti</a:t>
            </a:r>
            <a:r>
              <a:rPr dirty="0"/>
              <a:t> </a:t>
            </a:r>
            <a:r>
              <a:rPr dirty="0" err="1"/>
              <a:t>politici</a:t>
            </a:r>
            <a:r>
              <a:rPr dirty="0"/>
              <a:t> online.  In </a:t>
            </a:r>
            <a:r>
              <a:rPr dirty="0" err="1"/>
              <a:t>tal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, </a:t>
            </a:r>
            <a:r>
              <a:rPr dirty="0" err="1"/>
              <a:t>anche</a:t>
            </a:r>
            <a:r>
              <a:rPr dirty="0"/>
              <a:t> per un </a:t>
            </a:r>
            <a:r>
              <a:rPr dirty="0" err="1"/>
              <a:t>sistema</a:t>
            </a:r>
            <a:r>
              <a:rPr dirty="0"/>
              <a:t> di </a:t>
            </a:r>
            <a:r>
              <a:rPr dirty="0" err="1"/>
              <a:t>rilevamento</a:t>
            </a:r>
            <a:r>
              <a:rPr dirty="0"/>
              <a:t> </a:t>
            </a:r>
            <a:r>
              <a:rPr dirty="0" err="1"/>
              <a:t>dell'incitamento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 </a:t>
            </a:r>
            <a:r>
              <a:rPr dirty="0" err="1"/>
              <a:t>stellare</a:t>
            </a:r>
            <a:r>
              <a:rPr dirty="0"/>
              <a:t> con </a:t>
            </a:r>
            <a:r>
              <a:rPr dirty="0" err="1"/>
              <a:t>il</a:t>
            </a:r>
            <a:r>
              <a:rPr dirty="0"/>
              <a:t> 99 % di TPR e l'1 % di FPR: </a:t>
            </a:r>
          </a:p>
          <a:p>
            <a:pPr marL="51435" indent="0">
              <a:lnSpc>
                <a:spcPct val="150000"/>
              </a:lnSpc>
              <a:buNone/>
              <a:defRPr sz="3500" b="1" i="1"/>
            </a:pPr>
            <a:r>
              <a:rPr dirty="0"/>
              <a:t>Per </a:t>
            </a:r>
            <a:r>
              <a:rPr dirty="0" err="1"/>
              <a:t>ogni</a:t>
            </a:r>
            <a:r>
              <a:rPr dirty="0"/>
              <a:t> 100 </a:t>
            </a:r>
            <a:r>
              <a:rPr dirty="0" err="1"/>
              <a:t>commenti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etichetta</a:t>
            </a:r>
            <a:r>
              <a:rPr dirty="0"/>
              <a:t> come </a:t>
            </a:r>
            <a:r>
              <a:rPr dirty="0" err="1"/>
              <a:t>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, </a:t>
            </a:r>
            <a:r>
              <a:rPr dirty="0" err="1"/>
              <a:t>possiamo</a:t>
            </a:r>
            <a:r>
              <a:rPr dirty="0"/>
              <a:t> </a:t>
            </a:r>
            <a:r>
              <a:rPr dirty="0" err="1"/>
              <a:t>aspettarci</a:t>
            </a:r>
            <a:r>
              <a:rPr dirty="0"/>
              <a:t> </a:t>
            </a:r>
            <a:r>
              <a:rPr dirty="0" err="1">
                <a:solidFill>
                  <a:srgbClr val="C00000"/>
                </a:solidFill>
              </a:rPr>
              <a:t>che</a:t>
            </a:r>
            <a:r>
              <a:rPr dirty="0"/>
              <a:t> </a:t>
            </a:r>
            <a:r>
              <a:rPr lang="it-IT" dirty="0"/>
              <a:t>___</a:t>
            </a:r>
            <a:r>
              <a:rPr dirty="0"/>
              <a:t> di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siano</a:t>
            </a:r>
            <a:r>
              <a:rPr dirty="0"/>
              <a:t> </a:t>
            </a:r>
            <a:r>
              <a:rPr dirty="0" err="1"/>
              <a:t>effettivamente</a:t>
            </a:r>
            <a:r>
              <a:rPr dirty="0"/>
              <a:t> </a:t>
            </a:r>
            <a:r>
              <a:rPr dirty="0" err="1"/>
              <a:t>commenti</a:t>
            </a:r>
            <a:r>
              <a:rPr dirty="0"/>
              <a:t> </a:t>
            </a:r>
            <a:r>
              <a:rPr dirty="0" err="1"/>
              <a:t>neutrali</a:t>
            </a:r>
            <a:r>
              <a:rPr dirty="0"/>
              <a:t>.</a:t>
            </a:r>
          </a:p>
          <a:p>
            <a:pPr marL="51435" indent="0">
              <a:lnSpc>
                <a:spcPct val="150000"/>
              </a:lnSpc>
              <a:buNone/>
              <a:defRPr sz="2600" b="1" i="1">
                <a:solidFill>
                  <a:srgbClr val="FF0000"/>
                </a:solidFill>
              </a:defRPr>
            </a:pPr>
            <a:r>
              <a:rPr dirty="0"/>
              <a:t>(</a:t>
            </a:r>
            <a:r>
              <a:rPr dirty="0" err="1"/>
              <a:t>Cerca</a:t>
            </a:r>
            <a:r>
              <a:rPr dirty="0"/>
              <a:t> di </a:t>
            </a:r>
            <a:r>
              <a:rPr dirty="0" err="1"/>
              <a:t>capirlo</a:t>
            </a:r>
            <a:r>
              <a:rPr dirty="0"/>
              <a:t> da solo prima di </a:t>
            </a:r>
            <a:r>
              <a:rPr dirty="0" err="1"/>
              <a:t>procedere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diapositiva</a:t>
            </a:r>
            <a:r>
              <a:rPr dirty="0"/>
              <a:t> </a:t>
            </a:r>
            <a:r>
              <a:rPr dirty="0" err="1"/>
              <a:t>successiva</a:t>
            </a:r>
            <a:r>
              <a:rPr dirty="0"/>
              <a:t>)</a:t>
            </a:r>
            <a:endParaRPr sz="2600" b="1" i="1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73507" y="578222"/>
            <a:ext cx="12489965" cy="1742172"/>
          </a:xfrm>
          <a:prstGeom prst="rect">
            <a:avLst/>
          </a:prstGeom>
        </p:spPr>
        <p:txBody>
          <a:bodyPr vert="horz" lIns="137160" tIns="68580" rIns="137160" bIns="6858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sz="5400" b="1" i="1">
              <a:solidFill>
                <a:srgbClr val="943C8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007403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169862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Precisione e Co.</a:t>
            </a:r>
          </a:p>
        </p:txBody>
      </p:sp>
    </p:spTree>
    <p:extLst>
      <p:ext uri="{BB962C8B-B14F-4D97-AF65-F5344CB8AC3E}">
        <p14:creationId xmlns:p14="http://schemas.microsoft.com/office/powerpoint/2010/main" val="1076413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3447644"/>
            <a:ext cx="15316199" cy="5257800"/>
          </a:xfrm>
        </p:spPr>
        <p:txBody>
          <a:bodyPr>
            <a:normAutofit fontScale="77500" lnSpcReduction="20000"/>
          </a:bodyPr>
          <a:lstStyle/>
          <a:p>
            <a:pPr marL="51435" indent="0">
              <a:lnSpc>
                <a:spcPct val="150000"/>
              </a:lnSpc>
              <a:buNone/>
              <a:defRPr sz="3500" b="1" i="1">
                <a:solidFill>
                  <a:srgbClr val="943C83"/>
                </a:solidFill>
              </a:defRPr>
            </a:pPr>
            <a:r>
              <a:rPr dirty="0" err="1"/>
              <a:t>Prendiamo</a:t>
            </a:r>
            <a:r>
              <a:rPr dirty="0"/>
              <a:t> in </a:t>
            </a:r>
            <a:r>
              <a:rPr dirty="0" err="1"/>
              <a:t>considerazione</a:t>
            </a:r>
            <a:r>
              <a:rPr dirty="0"/>
              <a:t> un </a:t>
            </a:r>
            <a:r>
              <a:rPr dirty="0" err="1"/>
              <a:t>esempio</a:t>
            </a:r>
            <a:r>
              <a:rPr dirty="0"/>
              <a:t> di "vita </a:t>
            </a:r>
            <a:r>
              <a:rPr dirty="0" err="1"/>
              <a:t>reale</a:t>
            </a:r>
            <a:r>
              <a:rPr dirty="0"/>
              <a:t>": </a:t>
            </a:r>
            <a:r>
              <a:rPr dirty="0" err="1"/>
              <a:t>rilevamento</a:t>
            </a:r>
            <a:r>
              <a:rPr dirty="0"/>
              <a:t> </a:t>
            </a:r>
            <a:r>
              <a:rPr dirty="0" err="1"/>
              <a:t>automatico</a:t>
            </a:r>
            <a:r>
              <a:rPr dirty="0"/>
              <a:t> </a:t>
            </a:r>
            <a:r>
              <a:rPr dirty="0" err="1"/>
              <a:t>dell'incitamento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 sui social media.</a:t>
            </a:r>
            <a:endParaRPr sz="2400" dirty="0"/>
          </a:p>
          <a:p>
            <a:pPr marL="51435" indent="0">
              <a:lnSpc>
                <a:spcPct val="150000"/>
              </a:lnSpc>
              <a:buNone/>
            </a:pPr>
            <a:endParaRPr sz="1100" b="1" dirty="0"/>
          </a:p>
          <a:p>
            <a:pPr marL="51435" indent="0">
              <a:lnSpc>
                <a:spcPct val="150000"/>
              </a:lnSpc>
              <a:buNone/>
              <a:defRPr sz="3500" i="1"/>
            </a:pPr>
            <a:r>
              <a:rPr dirty="0"/>
              <a:t>Secondo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ottenuti</a:t>
            </a:r>
            <a:r>
              <a:rPr dirty="0"/>
              <a:t> dal </a:t>
            </a:r>
            <a:r>
              <a:rPr dirty="0" err="1"/>
              <a:t>progetto</a:t>
            </a:r>
            <a:r>
              <a:rPr dirty="0"/>
              <a:t> "</a:t>
            </a:r>
            <a:r>
              <a:rPr dirty="0" err="1"/>
              <a:t>Barometro</a:t>
            </a:r>
            <a:r>
              <a:rPr dirty="0"/>
              <a:t> </a:t>
            </a:r>
            <a:r>
              <a:rPr dirty="0" err="1"/>
              <a:t>dell'Odio</a:t>
            </a:r>
            <a:r>
              <a:rPr dirty="0"/>
              <a:t>" di Amnesty International Italia (</a:t>
            </a:r>
            <a:r>
              <a:rPr dirty="0" err="1"/>
              <a:t>vedi</a:t>
            </a:r>
            <a:r>
              <a:rPr dirty="0"/>
              <a:t> le diapositive data4good), </a:t>
            </a:r>
            <a:r>
              <a:rPr dirty="0" err="1"/>
              <a:t>l'incitamento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 </a:t>
            </a:r>
            <a:r>
              <a:rPr dirty="0" err="1"/>
              <a:t>costituisce</a:t>
            </a:r>
            <a:r>
              <a:rPr dirty="0"/>
              <a:t> circa l'1 %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contenuti</a:t>
            </a:r>
            <a:r>
              <a:rPr dirty="0"/>
              <a:t> </a:t>
            </a:r>
            <a:r>
              <a:rPr dirty="0" err="1"/>
              <a:t>politici</a:t>
            </a:r>
            <a:r>
              <a:rPr dirty="0"/>
              <a:t> online.  In </a:t>
            </a:r>
            <a:r>
              <a:rPr dirty="0" err="1"/>
              <a:t>tal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, </a:t>
            </a:r>
            <a:r>
              <a:rPr dirty="0" err="1"/>
              <a:t>anche</a:t>
            </a:r>
            <a:r>
              <a:rPr dirty="0"/>
              <a:t> per un </a:t>
            </a:r>
            <a:r>
              <a:rPr dirty="0" err="1"/>
              <a:t>sistema</a:t>
            </a:r>
            <a:r>
              <a:rPr dirty="0"/>
              <a:t> di </a:t>
            </a:r>
            <a:r>
              <a:rPr dirty="0" err="1"/>
              <a:t>rilevamento</a:t>
            </a:r>
            <a:r>
              <a:rPr dirty="0"/>
              <a:t> </a:t>
            </a:r>
            <a:r>
              <a:rPr dirty="0" err="1"/>
              <a:t>dell'incitamento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 </a:t>
            </a:r>
            <a:r>
              <a:rPr dirty="0" err="1"/>
              <a:t>stellare</a:t>
            </a:r>
            <a:r>
              <a:rPr dirty="0"/>
              <a:t> con il 99 % di TPR e l'1 % di FPR: </a:t>
            </a:r>
          </a:p>
          <a:p>
            <a:pPr marL="51435" indent="0">
              <a:lnSpc>
                <a:spcPct val="150000"/>
              </a:lnSpc>
              <a:buNone/>
              <a:defRPr sz="3500" b="1" i="1"/>
            </a:pPr>
            <a:r>
              <a:rPr dirty="0"/>
              <a:t>Per </a:t>
            </a:r>
            <a:r>
              <a:rPr dirty="0" err="1"/>
              <a:t>ogni</a:t>
            </a:r>
            <a:r>
              <a:rPr dirty="0"/>
              <a:t> 100 </a:t>
            </a:r>
            <a:r>
              <a:rPr dirty="0" err="1"/>
              <a:t>commenti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etichetta</a:t>
            </a:r>
            <a:r>
              <a:rPr dirty="0"/>
              <a:t> come </a:t>
            </a:r>
            <a:r>
              <a:rPr dirty="0" err="1"/>
              <a:t>incitamento</a:t>
            </a:r>
            <a:r>
              <a:rPr dirty="0"/>
              <a:t> </a:t>
            </a:r>
            <a:r>
              <a:rPr dirty="0" err="1"/>
              <a:t>all'odio</a:t>
            </a:r>
            <a:r>
              <a:rPr dirty="0"/>
              <a:t>, </a:t>
            </a:r>
            <a:r>
              <a:rPr dirty="0" err="1"/>
              <a:t>possiamo</a:t>
            </a:r>
            <a:r>
              <a:rPr dirty="0"/>
              <a:t> </a:t>
            </a:r>
            <a:r>
              <a:rPr dirty="0" err="1"/>
              <a:t>aspettarci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>
                <a:solidFill>
                  <a:srgbClr val="C00000"/>
                </a:solidFill>
              </a:rPr>
              <a:t>50</a:t>
            </a:r>
            <a:r>
              <a:rPr dirty="0"/>
              <a:t> di loro </a:t>
            </a:r>
            <a:r>
              <a:rPr dirty="0" err="1"/>
              <a:t>siano</a:t>
            </a:r>
            <a:r>
              <a:rPr dirty="0"/>
              <a:t> </a:t>
            </a:r>
            <a:r>
              <a:rPr dirty="0" err="1"/>
              <a:t>effettivamente</a:t>
            </a:r>
            <a:r>
              <a:rPr dirty="0"/>
              <a:t> </a:t>
            </a:r>
            <a:r>
              <a:rPr dirty="0" err="1"/>
              <a:t>commenti</a:t>
            </a:r>
            <a:r>
              <a:rPr dirty="0"/>
              <a:t> </a:t>
            </a:r>
            <a:r>
              <a:rPr dirty="0" err="1"/>
              <a:t>neutrali</a:t>
            </a:r>
            <a:r>
              <a:rPr dirty="0"/>
              <a:t>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73507" y="578222"/>
            <a:ext cx="12489965" cy="1742172"/>
          </a:xfrm>
          <a:prstGeom prst="rect">
            <a:avLst/>
          </a:prstGeom>
        </p:spPr>
        <p:txBody>
          <a:bodyPr vert="horz" lIns="137160" tIns="68580" rIns="137160" bIns="6858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sz="5400" b="1" i="1">
              <a:solidFill>
                <a:srgbClr val="943C8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Precisione e Co.</a:t>
            </a:r>
          </a:p>
        </p:txBody>
      </p:sp>
    </p:spTree>
    <p:extLst>
      <p:ext uri="{BB962C8B-B14F-4D97-AF65-F5344CB8AC3E}">
        <p14:creationId xmlns:p14="http://schemas.microsoft.com/office/powerpoint/2010/main" val="131552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8087" y="2320394"/>
            <a:ext cx="11231780" cy="6572852"/>
          </a:xfrm>
        </p:spPr>
        <p:txBody>
          <a:bodyPr>
            <a:normAutofit/>
          </a:bodyPr>
          <a:lstStyle/>
          <a:p>
            <a:pPr marL="51435" indent="0">
              <a:lnSpc>
                <a:spcPct val="150000"/>
              </a:lnSpc>
              <a:buNone/>
            </a:pPr>
            <a:endParaRPr b="1" i="1"/>
          </a:p>
          <a:p>
            <a:pPr marL="51435" indent="0">
              <a:buNone/>
            </a:pPr>
            <a:endParaRPr b="1" i="1"/>
          </a:p>
          <a:p>
            <a:pPr marL="51435" indent="0">
              <a:buNone/>
            </a:pPr>
            <a:endParaRPr b="1" i="1"/>
          </a:p>
        </p:txBody>
      </p:sp>
      <p:sp>
        <p:nvSpPr>
          <p:cNvPr id="4" name="TextBox 3"/>
          <p:cNvSpPr txBox="1"/>
          <p:nvPr/>
        </p:nvSpPr>
        <p:spPr>
          <a:xfrm>
            <a:off x="2438400" y="4152900"/>
            <a:ext cx="13430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i="1">
                <a:solidFill>
                  <a:srgbClr val="943C83"/>
                </a:solidFill>
              </a:defRPr>
            </a:pPr>
            <a:r>
              <a:rPr dirty="0"/>
              <a:t>Non </a:t>
            </a:r>
            <a:r>
              <a:rPr lang="it-IT" dirty="0"/>
              <a:t>credermi sulla parola</a:t>
            </a:r>
            <a:endParaRPr sz="3200" b="1" i="1" dirty="0">
              <a:solidFill>
                <a:srgbClr val="943C83"/>
              </a:solidFill>
            </a:endParaRPr>
          </a:p>
          <a:p>
            <a:endParaRPr sz="3200" dirty="0"/>
          </a:p>
          <a:p>
            <a:endParaRPr sz="3200" dirty="0"/>
          </a:p>
          <a:p>
            <a:pPr>
              <a:defRPr sz="3200"/>
            </a:pPr>
            <a:r>
              <a:rPr dirty="0"/>
              <a:t>La </a:t>
            </a:r>
            <a:r>
              <a:rPr dirty="0" err="1"/>
              <a:t>pagina</a:t>
            </a:r>
            <a:r>
              <a:rPr dirty="0"/>
              <a:t> </a:t>
            </a:r>
            <a:r>
              <a:rPr dirty="0" err="1"/>
              <a:t>successiva</a:t>
            </a:r>
            <a:r>
              <a:rPr dirty="0"/>
              <a:t> ha un </a:t>
            </a:r>
            <a:r>
              <a:rPr dirty="0" err="1"/>
              <a:t>foglio</a:t>
            </a:r>
            <a:r>
              <a:rPr dirty="0"/>
              <a:t> excel </a:t>
            </a:r>
            <a:r>
              <a:rPr dirty="0" err="1"/>
              <a:t>incorporato</a:t>
            </a:r>
            <a:r>
              <a:rPr dirty="0"/>
              <a:t> </a:t>
            </a:r>
            <a:r>
              <a:rPr lang="it-IT" dirty="0"/>
              <a:t>-</a:t>
            </a:r>
            <a:r>
              <a:rPr dirty="0"/>
              <a:t> </a:t>
            </a:r>
            <a:r>
              <a:rPr dirty="0" err="1"/>
              <a:t>puoi</a:t>
            </a:r>
            <a:r>
              <a:rPr dirty="0"/>
              <a:t> </a:t>
            </a:r>
            <a:r>
              <a:rPr dirty="0" err="1"/>
              <a:t>giocare</a:t>
            </a:r>
            <a:r>
              <a:rPr lang="it-IT" dirty="0"/>
              <a:t> tu stesso</a:t>
            </a:r>
            <a:r>
              <a:rPr dirty="0"/>
              <a:t> con </a:t>
            </a:r>
            <a:r>
              <a:rPr dirty="0" err="1"/>
              <a:t>i</a:t>
            </a:r>
            <a:r>
              <a:rPr dirty="0"/>
              <a:t> numeri.</a:t>
            </a:r>
            <a:endParaRPr sz="3200" dirty="0"/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Precisione e Co.</a:t>
            </a:r>
          </a:p>
        </p:txBody>
      </p:sp>
    </p:spTree>
    <p:extLst>
      <p:ext uri="{BB962C8B-B14F-4D97-AF65-F5344CB8AC3E}">
        <p14:creationId xmlns:p14="http://schemas.microsoft.com/office/powerpoint/2010/main" val="240404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4"/>
            <a:ext cx="1112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Introduzione</a:t>
            </a:r>
            <a:r>
              <a:rPr dirty="0"/>
              <a:t> al</a:t>
            </a:r>
            <a:r>
              <a:rPr lang="it-IT" dirty="0"/>
              <a:t>l’ Apprendimento Automatico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Perché dovresti imparare questo: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62087" y="4000500"/>
            <a:ext cx="1577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defRPr sz="2400"/>
            </a:pPr>
            <a:r>
              <a:rPr dirty="0"/>
              <a:t>Le </a:t>
            </a:r>
            <a:r>
              <a:rPr dirty="0" err="1"/>
              <a:t>statistiche</a:t>
            </a:r>
            <a:r>
              <a:rPr dirty="0"/>
              <a:t> e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automatico</a:t>
            </a:r>
            <a:r>
              <a:rPr dirty="0"/>
              <a:t> </a:t>
            </a:r>
            <a:r>
              <a:rPr dirty="0" err="1"/>
              <a:t>forniscono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principali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come </a:t>
            </a:r>
            <a:r>
              <a:rPr lang="it-IT" dirty="0"/>
              <a:t>scienziato dei dati</a:t>
            </a:r>
            <a:r>
              <a:rPr dirty="0"/>
              <a:t>. </a:t>
            </a:r>
            <a:r>
              <a:rPr dirty="0" err="1"/>
              <a:t>Comprendere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di </a:t>
            </a:r>
            <a:r>
              <a:rPr lang="it-IT" dirty="0"/>
              <a:t>apprendimento automatico</a:t>
            </a:r>
            <a:r>
              <a:rPr dirty="0"/>
              <a:t> </a:t>
            </a:r>
            <a:r>
              <a:rPr lang="it-IT" dirty="0"/>
              <a:t>-</a:t>
            </a:r>
            <a:r>
              <a:rPr dirty="0"/>
              <a:t> come </a:t>
            </a:r>
            <a:r>
              <a:rPr dirty="0" err="1"/>
              <a:t>funzionano</a:t>
            </a:r>
            <a:r>
              <a:rPr dirty="0"/>
              <a:t>,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principali</a:t>
            </a:r>
            <a:r>
              <a:rPr dirty="0"/>
              <a:t> </a:t>
            </a:r>
            <a:r>
              <a:rPr dirty="0" err="1"/>
              <a:t>vantaggi</a:t>
            </a:r>
            <a:r>
              <a:rPr dirty="0"/>
              <a:t> e come </a:t>
            </a:r>
            <a:r>
              <a:rPr dirty="0" err="1"/>
              <a:t>valutare</a:t>
            </a:r>
            <a:r>
              <a:rPr dirty="0"/>
              <a:t> le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un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compito</a:t>
            </a:r>
            <a:r>
              <a:rPr dirty="0"/>
              <a:t> </a:t>
            </a:r>
            <a:r>
              <a:rPr lang="it-IT" dirty="0"/>
              <a:t>-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aiutarti</a:t>
            </a:r>
            <a:r>
              <a:rPr dirty="0"/>
              <a:t> a </a:t>
            </a:r>
            <a:r>
              <a:rPr dirty="0" err="1"/>
              <a:t>prendere</a:t>
            </a:r>
            <a:r>
              <a:rPr dirty="0"/>
              <a:t> </a:t>
            </a:r>
            <a:r>
              <a:rPr dirty="0" err="1"/>
              <a:t>decisioni</a:t>
            </a:r>
            <a:r>
              <a:rPr dirty="0"/>
              <a:t> </a:t>
            </a:r>
            <a:r>
              <a:rPr dirty="0" err="1"/>
              <a:t>migliori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utilizzarli</a:t>
            </a:r>
            <a:r>
              <a:rPr dirty="0"/>
              <a:t> e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renderà</a:t>
            </a:r>
            <a:r>
              <a:rPr dirty="0"/>
              <a:t> un </a:t>
            </a:r>
            <a:r>
              <a:rPr dirty="0" err="1"/>
              <a:t>esperto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versatile.</a:t>
            </a:r>
          </a:p>
        </p:txBody>
      </p:sp>
    </p:spTree>
    <p:extLst>
      <p:ext uri="{BB962C8B-B14F-4D97-AF65-F5344CB8AC3E}">
        <p14:creationId xmlns:p14="http://schemas.microsoft.com/office/powerpoint/2010/main" val="2815420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8087" y="2320394"/>
            <a:ext cx="11231780" cy="6572852"/>
          </a:xfrm>
        </p:spPr>
        <p:txBody>
          <a:bodyPr>
            <a:normAutofit/>
          </a:bodyPr>
          <a:lstStyle/>
          <a:p>
            <a:pPr marL="51435" indent="0">
              <a:lnSpc>
                <a:spcPct val="150000"/>
              </a:lnSpc>
              <a:buNone/>
            </a:pPr>
            <a:endParaRPr b="1" i="1"/>
          </a:p>
          <a:p>
            <a:pPr marL="51435" indent="0">
              <a:buNone/>
            </a:pPr>
            <a:endParaRPr b="1" i="1"/>
          </a:p>
          <a:p>
            <a:pPr marL="51435" indent="0">
              <a:buNone/>
            </a:pPr>
            <a:endParaRPr b="1" i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96078"/>
              </p:ext>
            </p:extLst>
          </p:nvPr>
        </p:nvGraphicFramePr>
        <p:xfrm>
          <a:off x="2209801" y="495300"/>
          <a:ext cx="12192000" cy="839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6667639" progId="Excel.Sheet.12">
                  <p:embed/>
                </p:oleObj>
              </mc:Choice>
              <mc:Fallback>
                <p:oleObj name="Worksheet" r:id="rId3" imgW="6921656" imgH="6667639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495300"/>
                        <a:ext cx="12192000" cy="8397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25">
            <a:extLst>
              <a:ext uri="{FF2B5EF4-FFF2-40B4-BE49-F238E27FC236}">
                <a16:creationId xmlns:a16="http://schemas.microsoft.com/office/drawing/2014/main" id="{A78FBD52-E781-5CC2-7C02-573D46A37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19694" y="8746974"/>
            <a:ext cx="1834925" cy="15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57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333344"/>
            <a:ext cx="15163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b="1" dirty="0"/>
              <a:t>Bootstrapping:</a:t>
            </a:r>
            <a:r>
              <a:rPr dirty="0"/>
              <a:t> 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Bootstrapping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basa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fare un </a:t>
            </a:r>
            <a:r>
              <a:rPr dirty="0" err="1"/>
              <a:t>campionamento</a:t>
            </a:r>
            <a:r>
              <a:rPr dirty="0"/>
              <a:t> </a:t>
            </a:r>
            <a:r>
              <a:rPr dirty="0" err="1"/>
              <a:t>casuale</a:t>
            </a:r>
            <a:r>
              <a:rPr dirty="0"/>
              <a:t> con </a:t>
            </a:r>
            <a:r>
              <a:rPr dirty="0" err="1"/>
              <a:t>sostituzione</a:t>
            </a:r>
            <a:r>
              <a:rPr dirty="0"/>
              <a:t> (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prende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vaso</a:t>
            </a:r>
            <a:r>
              <a:rPr dirty="0"/>
              <a:t> con </a:t>
            </a:r>
            <a:r>
              <a:rPr lang="it-IT" dirty="0"/>
              <a:t>le palline</a:t>
            </a:r>
            <a:r>
              <a:rPr dirty="0"/>
              <a:t> </a:t>
            </a:r>
            <a:r>
              <a:rPr dirty="0" err="1"/>
              <a:t>colorate</a:t>
            </a:r>
            <a:r>
              <a:rPr dirty="0"/>
              <a:t>,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comun</a:t>
            </a:r>
            <a:r>
              <a:rPr lang="it-IT" dirty="0"/>
              <a:t>e nei</a:t>
            </a:r>
            <a:r>
              <a:rPr dirty="0"/>
              <a:t> </a:t>
            </a:r>
            <a:r>
              <a:rPr dirty="0" err="1"/>
              <a:t>testi</a:t>
            </a:r>
            <a:r>
              <a:rPr dirty="0"/>
              <a:t> di </a:t>
            </a:r>
            <a:r>
              <a:rPr dirty="0" err="1"/>
              <a:t>probabilità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uno</a:t>
            </a:r>
            <a:r>
              <a:rPr dirty="0"/>
              <a:t> </a:t>
            </a:r>
            <a:r>
              <a:rPr dirty="0" err="1"/>
              <a:t>estrae</a:t>
            </a:r>
            <a:r>
              <a:rPr dirty="0"/>
              <a:t> </a:t>
            </a:r>
            <a:r>
              <a:rPr dirty="0" err="1"/>
              <a:t>casualmente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pall</a:t>
            </a:r>
            <a:r>
              <a:rPr lang="it-IT" dirty="0"/>
              <a:t>ina</a:t>
            </a:r>
            <a:r>
              <a:rPr dirty="0"/>
              <a:t>, nota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colore</a:t>
            </a:r>
            <a:r>
              <a:rPr dirty="0"/>
              <a:t>, e </a:t>
            </a:r>
            <a:r>
              <a:rPr dirty="0" err="1"/>
              <a:t>getta</a:t>
            </a:r>
            <a:r>
              <a:rPr dirty="0"/>
              <a:t> la pall</a:t>
            </a:r>
            <a:r>
              <a:rPr lang="it-IT" dirty="0"/>
              <a:t>ina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vaso</a:t>
            </a:r>
            <a:r>
              <a:rPr dirty="0"/>
              <a:t>) sui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allenamento</a:t>
            </a:r>
            <a:r>
              <a:rPr dirty="0"/>
              <a:t>. </a:t>
            </a: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</a:t>
            </a:r>
            <a:r>
              <a:rPr dirty="0" err="1"/>
              <a:t>stessa</a:t>
            </a:r>
            <a:r>
              <a:rPr dirty="0"/>
              <a:t> </a:t>
            </a:r>
            <a:r>
              <a:rPr dirty="0" err="1"/>
              <a:t>osservazione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fatta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volte, </a:t>
            </a:r>
            <a:r>
              <a:rPr dirty="0" err="1"/>
              <a:t>mentre</a:t>
            </a:r>
            <a:r>
              <a:rPr dirty="0"/>
              <a:t>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osservazioni</a:t>
            </a:r>
            <a:r>
              <a:rPr dirty="0"/>
              <a:t> non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tratte</a:t>
            </a:r>
            <a:r>
              <a:rPr dirty="0"/>
              <a:t> </a:t>
            </a:r>
            <a:r>
              <a:rPr dirty="0" err="1"/>
              <a:t>affatto</a:t>
            </a:r>
            <a:r>
              <a:rPr dirty="0"/>
              <a:t>. 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dato</a:t>
            </a:r>
            <a:r>
              <a:rPr dirty="0"/>
              <a:t> </a:t>
            </a:r>
            <a:r>
              <a:rPr dirty="0" err="1"/>
              <a:t>statistico</a:t>
            </a:r>
            <a:r>
              <a:rPr dirty="0"/>
              <a:t> </a:t>
            </a:r>
            <a:r>
              <a:rPr lang="it-IT" dirty="0"/>
              <a:t>viene</a:t>
            </a:r>
            <a:r>
              <a:rPr dirty="0"/>
              <a:t> </a:t>
            </a:r>
            <a:r>
              <a:rPr dirty="0" err="1"/>
              <a:t>sfruttato</a:t>
            </a:r>
            <a:r>
              <a:rPr dirty="0"/>
              <a:t>: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campioni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prelevati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formazione</a:t>
            </a:r>
            <a:r>
              <a:rPr dirty="0"/>
              <a:t>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volta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è </a:t>
            </a:r>
            <a:r>
              <a:rPr dirty="0" err="1"/>
              <a:t>necessario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a </a:t>
            </a:r>
            <a:r>
              <a:rPr dirty="0" err="1"/>
              <a:t>quando</a:t>
            </a:r>
            <a:r>
              <a:rPr dirty="0"/>
              <a:t> non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ottenuto</a:t>
            </a:r>
            <a:r>
              <a:rPr dirty="0"/>
              <a:t> un </a:t>
            </a:r>
            <a:r>
              <a:rPr dirty="0" err="1"/>
              <a:t>nuovo</a:t>
            </a:r>
            <a:r>
              <a:rPr dirty="0"/>
              <a:t> set di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formazione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stessa</a:t>
            </a:r>
            <a:r>
              <a:rPr dirty="0"/>
              <a:t> </a:t>
            </a:r>
            <a:r>
              <a:rPr dirty="0" err="1"/>
              <a:t>dimensione</a:t>
            </a:r>
            <a:r>
              <a:rPr dirty="0"/>
              <a:t>. Le </a:t>
            </a:r>
            <a:r>
              <a:rPr dirty="0" err="1"/>
              <a:t>osservazioni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non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state </a:t>
            </a:r>
            <a:r>
              <a:rPr dirty="0" err="1"/>
              <a:t>tratte</a:t>
            </a:r>
            <a:r>
              <a:rPr dirty="0"/>
              <a:t> in </a:t>
            </a:r>
            <a:r>
              <a:rPr dirty="0" err="1"/>
              <a:t>questa</a:t>
            </a:r>
            <a:r>
              <a:rPr dirty="0"/>
              <a:t> </a:t>
            </a:r>
            <a:r>
              <a:rPr dirty="0" err="1"/>
              <a:t>procedura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inserite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set di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convalida</a:t>
            </a:r>
            <a:r>
              <a:rPr dirty="0"/>
              <a:t>. I </a:t>
            </a:r>
            <a:r>
              <a:rPr dirty="0" err="1"/>
              <a:t>risultati</a:t>
            </a:r>
            <a:r>
              <a:rPr dirty="0"/>
              <a:t> di </a:t>
            </a:r>
            <a:r>
              <a:rPr dirty="0" err="1"/>
              <a:t>convalida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per </a:t>
            </a:r>
            <a:r>
              <a:rPr dirty="0" err="1"/>
              <a:t>confrontare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diversi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.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2: Bootstrapping e C</a:t>
            </a:r>
            <a:r>
              <a:rPr lang="it-IT" dirty="0" err="1"/>
              <a:t>onvalida</a:t>
            </a:r>
            <a:r>
              <a:rPr lang="it-IT" dirty="0"/>
              <a:t> Incrociata</a:t>
            </a:r>
            <a:endParaRPr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58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3: </a:t>
            </a:r>
            <a:r>
              <a:rPr dirty="0" err="1"/>
              <a:t>Valutazione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prestazioni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2: Bootstrapping e C</a:t>
            </a:r>
            <a:r>
              <a:rPr lang="it-IT" dirty="0" err="1"/>
              <a:t>onvalida</a:t>
            </a:r>
            <a:r>
              <a:rPr lang="it-IT" dirty="0"/>
              <a:t> Incrociata</a:t>
            </a:r>
            <a:endParaRPr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31234" y="3695701"/>
            <a:ext cx="1647576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Convalida</a:t>
            </a:r>
            <a:r>
              <a:rPr dirty="0"/>
              <a:t> </a:t>
            </a:r>
            <a:r>
              <a:rPr dirty="0" err="1"/>
              <a:t>incrociata</a:t>
            </a:r>
            <a:r>
              <a:rPr dirty="0"/>
              <a:t>: </a:t>
            </a:r>
          </a:p>
          <a:p>
            <a:endParaRPr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Ci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diversi</a:t>
            </a:r>
            <a:r>
              <a:rPr dirty="0"/>
              <a:t> </a:t>
            </a:r>
            <a:r>
              <a:rPr dirty="0" err="1"/>
              <a:t>modi</a:t>
            </a:r>
            <a:r>
              <a:rPr dirty="0"/>
              <a:t> per </a:t>
            </a:r>
            <a:r>
              <a:rPr dirty="0" err="1"/>
              <a:t>eseguire</a:t>
            </a:r>
            <a:r>
              <a:rPr dirty="0"/>
              <a:t> la c</a:t>
            </a:r>
            <a:r>
              <a:rPr lang="it-IT" dirty="0" err="1"/>
              <a:t>onvalida</a:t>
            </a:r>
            <a:r>
              <a:rPr lang="it-IT" dirty="0"/>
              <a:t> incrociata</a:t>
            </a:r>
            <a:r>
              <a:rPr dirty="0"/>
              <a:t>, ma ci </a:t>
            </a:r>
            <a:r>
              <a:rPr dirty="0" err="1"/>
              <a:t>concentriamo</a:t>
            </a:r>
            <a:r>
              <a:rPr dirty="0"/>
              <a:t> </a:t>
            </a:r>
            <a:r>
              <a:rPr dirty="0" err="1"/>
              <a:t>su</a:t>
            </a:r>
            <a:r>
              <a:rPr lang="it-IT" dirty="0" err="1"/>
              <a:t>lla</a:t>
            </a:r>
            <a:r>
              <a:rPr lang="it-IT" dirty="0"/>
              <a:t> convalida incrociata n volte</a:t>
            </a:r>
            <a:r>
              <a:rPr dirty="0"/>
              <a:t> e </a:t>
            </a:r>
            <a:r>
              <a:rPr lang="it-IT" dirty="0"/>
              <a:t>impostiamo</a:t>
            </a:r>
            <a:r>
              <a:rPr dirty="0"/>
              <a:t> n = 5 per </a:t>
            </a:r>
            <a:r>
              <a:rPr dirty="0" err="1"/>
              <a:t>semplicità</a:t>
            </a:r>
            <a:r>
              <a:rPr dirty="0"/>
              <a:t>. </a:t>
            </a: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Il set di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formazione</a:t>
            </a:r>
            <a:r>
              <a:rPr dirty="0"/>
              <a:t> è </a:t>
            </a:r>
            <a:r>
              <a:rPr dirty="0" err="1"/>
              <a:t>diviso</a:t>
            </a:r>
            <a:r>
              <a:rPr dirty="0"/>
              <a:t>, per </a:t>
            </a:r>
            <a:r>
              <a:rPr dirty="0" err="1"/>
              <a:t>campionamento</a:t>
            </a:r>
            <a:r>
              <a:rPr dirty="0"/>
              <a:t> </a:t>
            </a:r>
            <a:r>
              <a:rPr dirty="0" err="1"/>
              <a:t>casuale</a:t>
            </a:r>
            <a:r>
              <a:rPr dirty="0"/>
              <a:t>, in 5, </a:t>
            </a:r>
            <a:r>
              <a:rPr dirty="0" err="1"/>
              <a:t>sottogruppi</a:t>
            </a:r>
            <a:r>
              <a:rPr dirty="0"/>
              <a:t> </a:t>
            </a:r>
            <a:r>
              <a:rPr lang="it-IT" dirty="0"/>
              <a:t>approssimativamente uguali </a:t>
            </a:r>
            <a:r>
              <a:rPr dirty="0"/>
              <a:t>di </a:t>
            </a:r>
            <a:r>
              <a:rPr dirty="0" err="1"/>
              <a:t>dimensioni</a:t>
            </a:r>
            <a:r>
              <a:rPr dirty="0"/>
              <a:t>. 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Nel</a:t>
            </a:r>
            <a:r>
              <a:rPr dirty="0"/>
              <a:t> primo </a:t>
            </a:r>
            <a:r>
              <a:rPr dirty="0" err="1"/>
              <a:t>passaggio</a:t>
            </a:r>
            <a:r>
              <a:rPr dirty="0"/>
              <a:t>, </a:t>
            </a:r>
            <a:r>
              <a:rPr dirty="0" err="1"/>
              <a:t>prendere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gruppo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 1 come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convalida</a:t>
            </a:r>
            <a:r>
              <a:rPr dirty="0"/>
              <a:t> e </a:t>
            </a:r>
            <a:r>
              <a:rPr dirty="0" err="1"/>
              <a:t>formare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rimanenti</a:t>
            </a:r>
            <a:r>
              <a:rPr dirty="0"/>
              <a:t> (</a:t>
            </a:r>
            <a:r>
              <a:rPr dirty="0" err="1"/>
              <a:t>gruppi</a:t>
            </a:r>
            <a:r>
              <a:rPr dirty="0"/>
              <a:t> 2,3,4,5).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Nel</a:t>
            </a:r>
            <a:r>
              <a:rPr dirty="0"/>
              <a:t> secondo </a:t>
            </a:r>
            <a:r>
              <a:rPr dirty="0" err="1"/>
              <a:t>passaggio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secondo </a:t>
            </a:r>
            <a:r>
              <a:rPr dirty="0" err="1"/>
              <a:t>gruppo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messo</a:t>
            </a:r>
            <a:r>
              <a:rPr dirty="0"/>
              <a:t> da parte per la </a:t>
            </a:r>
            <a:r>
              <a:rPr dirty="0" err="1"/>
              <a:t>convalida</a:t>
            </a:r>
            <a:r>
              <a:rPr dirty="0"/>
              <a:t> e </a:t>
            </a:r>
            <a:r>
              <a:rPr dirty="0" err="1"/>
              <a:t>l'algoritmo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allena</a:t>
            </a:r>
            <a:r>
              <a:rPr dirty="0"/>
              <a:t> </a:t>
            </a:r>
            <a:r>
              <a:rPr dirty="0" err="1"/>
              <a:t>sugli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gruppi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 (1,3,4,5).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Continuare</a:t>
            </a:r>
            <a:r>
              <a:rPr dirty="0"/>
              <a:t> in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a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tutti</a:t>
            </a:r>
            <a:r>
              <a:rPr dirty="0"/>
              <a:t> e 5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gruppi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serviti</a:t>
            </a:r>
            <a:r>
              <a:rPr dirty="0"/>
              <a:t> come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convalida</a:t>
            </a:r>
            <a:r>
              <a:rPr dirty="0"/>
              <a:t> </a:t>
            </a:r>
            <a:r>
              <a:rPr dirty="0" err="1"/>
              <a:t>esattamente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volta</a:t>
            </a:r>
            <a:r>
              <a:rPr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Si dispone </a:t>
            </a:r>
            <a:r>
              <a:rPr dirty="0" err="1"/>
              <a:t>quindi</a:t>
            </a:r>
            <a:r>
              <a:rPr dirty="0"/>
              <a:t> di 5 </a:t>
            </a:r>
            <a:r>
              <a:rPr dirty="0" err="1"/>
              <a:t>risultati</a:t>
            </a:r>
            <a:r>
              <a:rPr dirty="0"/>
              <a:t> di </a:t>
            </a:r>
            <a:r>
              <a:rPr dirty="0" err="1"/>
              <a:t>convalida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tasso</a:t>
            </a:r>
            <a:r>
              <a:rPr dirty="0"/>
              <a:t> di </a:t>
            </a:r>
            <a:r>
              <a:rPr dirty="0" err="1"/>
              <a:t>errore</a:t>
            </a:r>
            <a:r>
              <a:rPr dirty="0"/>
              <a:t> per la </a:t>
            </a:r>
            <a:r>
              <a:rPr dirty="0" err="1"/>
              <a:t>classificazione</a:t>
            </a:r>
            <a:r>
              <a:rPr dirty="0"/>
              <a:t>, MSE per la </a:t>
            </a:r>
            <a:r>
              <a:rPr dirty="0" err="1"/>
              <a:t>regressione</a:t>
            </a:r>
            <a:r>
              <a:rPr dirty="0"/>
              <a:t>)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per </a:t>
            </a:r>
            <a:r>
              <a:rPr dirty="0" err="1"/>
              <a:t>confrontare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diversi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volta</a:t>
            </a:r>
            <a:r>
              <a:rPr dirty="0"/>
              <a:t> </a:t>
            </a:r>
            <a:r>
              <a:rPr dirty="0" err="1"/>
              <a:t>completata</a:t>
            </a:r>
            <a:r>
              <a:rPr dirty="0"/>
              <a:t> la </a:t>
            </a:r>
            <a:r>
              <a:rPr dirty="0" err="1"/>
              <a:t>validazione</a:t>
            </a:r>
            <a:r>
              <a:rPr dirty="0"/>
              <a:t> e </a:t>
            </a:r>
            <a:r>
              <a:rPr dirty="0" err="1"/>
              <a:t>selezionato</a:t>
            </a:r>
            <a:r>
              <a:rPr dirty="0"/>
              <a:t> un </a:t>
            </a:r>
            <a:r>
              <a:rPr dirty="0" err="1"/>
              <a:t>modello</a:t>
            </a:r>
            <a:r>
              <a:rPr dirty="0"/>
              <a:t> "</a:t>
            </a:r>
            <a:r>
              <a:rPr dirty="0" err="1"/>
              <a:t>migliore</a:t>
            </a:r>
            <a:r>
              <a:rPr dirty="0"/>
              <a:t>",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riqualificato</a:t>
            </a:r>
            <a:r>
              <a:rPr dirty="0"/>
              <a:t> </a:t>
            </a:r>
            <a:r>
              <a:rPr dirty="0" err="1"/>
              <a:t>sull'intero</a:t>
            </a:r>
            <a:r>
              <a:rPr dirty="0"/>
              <a:t> set di </a:t>
            </a:r>
            <a:r>
              <a:rPr dirty="0" err="1"/>
              <a:t>dati</a:t>
            </a:r>
            <a:r>
              <a:rPr dirty="0"/>
              <a:t>.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7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3: Ulteriori considerazioni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Guardare l'accuratezza del modello a volte non è sufficiente.</a:t>
            </a:r>
          </a:p>
          <a:p>
            <a:endParaRPr sz="240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Si consideri il seguente esempio.</a:t>
            </a:r>
          </a:p>
        </p:txBody>
      </p:sp>
    </p:spTree>
    <p:extLst>
      <p:ext uri="{BB962C8B-B14F-4D97-AF65-F5344CB8AC3E}">
        <p14:creationId xmlns:p14="http://schemas.microsoft.com/office/powerpoint/2010/main" val="379061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27" y="200925"/>
            <a:ext cx="13285694" cy="2315207"/>
          </a:xfrm>
        </p:spPr>
        <p:txBody>
          <a:bodyPr>
            <a:noAutofit/>
          </a:bodyPr>
          <a:lstStyle/>
          <a:p>
            <a:pPr algn="ctr">
              <a:defRPr sz="3200" b="1"/>
            </a:pPr>
            <a:r>
              <a:rPr dirty="0" err="1"/>
              <a:t>Molti</a:t>
            </a:r>
            <a:r>
              <a:rPr dirty="0"/>
              <a:t> </a:t>
            </a:r>
            <a:r>
              <a:rPr dirty="0" err="1"/>
              <a:t>sistemi</a:t>
            </a:r>
            <a:r>
              <a:rPr dirty="0"/>
              <a:t> di IA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per la </a:t>
            </a:r>
            <a:r>
              <a:rPr dirty="0" err="1"/>
              <a:t>classificazione</a:t>
            </a:r>
            <a:r>
              <a:rPr dirty="0"/>
              <a:t>.  Qui, ad </a:t>
            </a:r>
            <a:r>
              <a:rPr dirty="0" err="1"/>
              <a:t>esempio</a:t>
            </a:r>
            <a:r>
              <a:rPr dirty="0"/>
              <a:t>, per la </a:t>
            </a:r>
            <a:r>
              <a:rPr dirty="0" err="1"/>
              <a:t>classificazione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immagini</a:t>
            </a:r>
            <a:r>
              <a:rPr dirty="0"/>
              <a:t>.</a:t>
            </a:r>
            <a:endParaRPr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79571" y="4851807"/>
            <a:ext cx="232409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925" b="1">
                <a:solidFill>
                  <a:srgbClr val="002060"/>
                </a:solidFill>
              </a:defRPr>
            </a:pPr>
            <a:r>
              <a:t>Categoria A</a:t>
            </a:r>
            <a:endParaRPr sz="2925" b="1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4" t="11709" r="9963"/>
          <a:stretch/>
        </p:blipFill>
        <p:spPr>
          <a:xfrm>
            <a:off x="10662206" y="5518821"/>
            <a:ext cx="3043826" cy="30469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20400" y="4866716"/>
            <a:ext cx="232409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925" b="1">
                <a:solidFill>
                  <a:srgbClr val="002060"/>
                </a:solidFill>
              </a:defRPr>
            </a:pPr>
            <a:r>
              <a:t>Categoria B</a:t>
            </a:r>
            <a:endParaRPr sz="2925" b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11536" y="5504222"/>
            <a:ext cx="2503663" cy="307614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31" y="5504222"/>
            <a:ext cx="2466607" cy="30617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2432" r="18461" b="2465"/>
          <a:stretch/>
        </p:blipFill>
        <p:spPr>
          <a:xfrm>
            <a:off x="2340836" y="2711281"/>
            <a:ext cx="2841822" cy="2792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r="17584"/>
          <a:stretch/>
        </p:blipFill>
        <p:spPr>
          <a:xfrm>
            <a:off x="12953787" y="2506154"/>
            <a:ext cx="3187674" cy="2990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13706032" y="5509447"/>
            <a:ext cx="2455307" cy="30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1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/>
          <a:stretch/>
        </p:blipFill>
        <p:spPr>
          <a:xfrm>
            <a:off x="2211149" y="4524250"/>
            <a:ext cx="4578831" cy="43016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3979" y="1897133"/>
            <a:ext cx="12629730" cy="895629"/>
          </a:xfrm>
        </p:spPr>
        <p:txBody>
          <a:bodyPr>
            <a:noAutofit/>
          </a:bodyPr>
          <a:lstStyle/>
          <a:p>
            <a:pPr algn="ctr">
              <a:defRPr sz="4388" b="1"/>
            </a:pPr>
            <a:r>
              <a:t>Dopo molti esempi, l'algoritmo ha imparato...</a:t>
            </a:r>
            <a:endParaRPr sz="4388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-223" r="19062" b="223"/>
          <a:stretch/>
        </p:blipFill>
        <p:spPr>
          <a:xfrm>
            <a:off x="11658600" y="4522593"/>
            <a:ext cx="4541384" cy="43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1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/>
          <a:stretch/>
        </p:blipFill>
        <p:spPr>
          <a:xfrm>
            <a:off x="2211149" y="4524250"/>
            <a:ext cx="4578831" cy="4301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3721" y="3680380"/>
            <a:ext cx="232409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925" b="1">
                <a:solidFill>
                  <a:srgbClr val="002060"/>
                </a:solidFill>
              </a:defRPr>
            </a:pPr>
            <a:r>
              <a:t>Categoria A</a:t>
            </a:r>
            <a:endParaRPr sz="2925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1199" y="3680378"/>
            <a:ext cx="232409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925" b="1">
                <a:solidFill>
                  <a:srgbClr val="002060"/>
                </a:solidFill>
              </a:defRPr>
            </a:pPr>
            <a:r>
              <a:t>Categoria B</a:t>
            </a:r>
            <a:endParaRPr sz="2925" b="1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3979" y="1897133"/>
            <a:ext cx="12629730" cy="8956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388" b="1"/>
            </a:pPr>
            <a:r>
              <a:t>Dopo molti esempi, l'algoritmo ha imparato...</a:t>
            </a:r>
            <a:endParaRPr sz="4388" b="1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-223" r="19062" b="223"/>
          <a:stretch/>
        </p:blipFill>
        <p:spPr>
          <a:xfrm>
            <a:off x="11658600" y="4524250"/>
            <a:ext cx="4541384" cy="4301699"/>
          </a:xfrm>
        </p:spPr>
      </p:pic>
    </p:spTree>
    <p:extLst>
      <p:ext uri="{BB962C8B-B14F-4D97-AF65-F5344CB8AC3E}">
        <p14:creationId xmlns:p14="http://schemas.microsoft.com/office/powerpoint/2010/main" val="27125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/>
          <a:stretch/>
        </p:blipFill>
        <p:spPr>
          <a:xfrm>
            <a:off x="2211149" y="4524250"/>
            <a:ext cx="4578831" cy="4301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3721" y="3680380"/>
            <a:ext cx="232409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925" b="1">
                <a:solidFill>
                  <a:srgbClr val="002060"/>
                </a:solidFill>
              </a:defRPr>
            </a:pPr>
            <a:r>
              <a:t>Categoria A</a:t>
            </a:r>
            <a:endParaRPr sz="2925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1199" y="3680378"/>
            <a:ext cx="232409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925" b="1">
                <a:solidFill>
                  <a:srgbClr val="002060"/>
                </a:solidFill>
              </a:defRPr>
            </a:pPr>
            <a:r>
              <a:t>Categoria B</a:t>
            </a:r>
            <a:endParaRPr sz="2925" b="1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57300" y="847794"/>
            <a:ext cx="14488973" cy="15892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388" b="1"/>
            </a:pP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molti</a:t>
            </a:r>
            <a:r>
              <a:rPr dirty="0"/>
              <a:t> </a:t>
            </a:r>
            <a:r>
              <a:rPr dirty="0" err="1"/>
              <a:t>esempi</a:t>
            </a:r>
            <a:r>
              <a:rPr dirty="0"/>
              <a:t>, </a:t>
            </a:r>
            <a:r>
              <a:rPr dirty="0" err="1"/>
              <a:t>l'algoritmo</a:t>
            </a:r>
            <a:r>
              <a:rPr dirty="0"/>
              <a:t> ha </a:t>
            </a:r>
            <a:r>
              <a:rPr dirty="0" err="1"/>
              <a:t>imparato</a:t>
            </a:r>
            <a:r>
              <a:rPr dirty="0"/>
              <a:t>...</a:t>
            </a:r>
          </a:p>
          <a:p>
            <a:pPr algn="ctr">
              <a:defRPr sz="4000"/>
            </a:pPr>
            <a:r>
              <a:rPr dirty="0"/>
              <a:t>Non </a:t>
            </a:r>
            <a:r>
              <a:rPr dirty="0" err="1"/>
              <a:t>rileva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lupo </a:t>
            </a:r>
            <a:r>
              <a:rPr dirty="0" err="1"/>
              <a:t>contro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cane — </a:t>
            </a:r>
            <a:r>
              <a:rPr dirty="0" err="1"/>
              <a:t>rileva</a:t>
            </a:r>
            <a:r>
              <a:rPr dirty="0"/>
              <a:t> la neve </a:t>
            </a:r>
            <a:r>
              <a:rPr dirty="0" err="1"/>
              <a:t>contro</a:t>
            </a:r>
            <a:r>
              <a:rPr dirty="0"/>
              <a:t> </a:t>
            </a:r>
            <a:r>
              <a:rPr dirty="0" err="1"/>
              <a:t>nessuna</a:t>
            </a:r>
            <a:r>
              <a:rPr dirty="0"/>
              <a:t> neve!</a:t>
            </a:r>
            <a:endParaRPr sz="4388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-223" r="19062" b="223"/>
          <a:stretch/>
        </p:blipFill>
        <p:spPr>
          <a:xfrm>
            <a:off x="11658600" y="4524250"/>
            <a:ext cx="4541384" cy="43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Unità 3: Valutazione delle prestazioni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3: Ulteriori considerazioni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Guardare</a:t>
            </a:r>
            <a:r>
              <a:rPr dirty="0"/>
              <a:t> </a:t>
            </a:r>
            <a:r>
              <a:rPr dirty="0" err="1"/>
              <a:t>l'accuratezza</a:t>
            </a:r>
            <a:r>
              <a:rPr dirty="0"/>
              <a:t> del </a:t>
            </a:r>
            <a:r>
              <a:rPr dirty="0" err="1"/>
              <a:t>modello</a:t>
            </a:r>
            <a:r>
              <a:rPr dirty="0"/>
              <a:t> a volte non è </a:t>
            </a:r>
            <a:r>
              <a:rPr dirty="0" err="1"/>
              <a:t>sufficiente</a:t>
            </a:r>
            <a:r>
              <a:rPr dirty="0"/>
              <a:t>.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Per </a:t>
            </a:r>
            <a:r>
              <a:rPr dirty="0" err="1"/>
              <a:t>molte</a:t>
            </a:r>
            <a:r>
              <a:rPr dirty="0"/>
              <a:t> </a:t>
            </a:r>
            <a:r>
              <a:rPr dirty="0" err="1"/>
              <a:t>applicazioni</a:t>
            </a:r>
            <a:r>
              <a:rPr dirty="0"/>
              <a:t>, è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necessario</a:t>
            </a:r>
            <a:r>
              <a:rPr dirty="0"/>
              <a:t> </a:t>
            </a:r>
            <a:r>
              <a:rPr dirty="0" err="1"/>
              <a:t>capire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</a:t>
            </a:r>
            <a:r>
              <a:rPr dirty="0" err="1"/>
              <a:t>l'algoritmo</a:t>
            </a:r>
            <a:r>
              <a:rPr dirty="0"/>
              <a:t> ha </a:t>
            </a:r>
            <a:r>
              <a:rPr dirty="0" err="1"/>
              <a:t>rilevato</a:t>
            </a:r>
            <a:r>
              <a:rPr dirty="0"/>
              <a:t> e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portato</a:t>
            </a:r>
            <a:r>
              <a:rPr dirty="0"/>
              <a:t> </a:t>
            </a:r>
            <a:r>
              <a:rPr dirty="0" err="1"/>
              <a:t>all'output</a:t>
            </a:r>
            <a:r>
              <a:rPr dirty="0"/>
              <a:t> del </a:t>
            </a:r>
            <a:r>
              <a:rPr dirty="0" err="1"/>
              <a:t>modello</a:t>
            </a:r>
            <a:r>
              <a:rPr dirty="0"/>
              <a:t>.  </a:t>
            </a:r>
            <a:r>
              <a:rPr b="1" i="1" dirty="0"/>
              <a:t>La </a:t>
            </a:r>
            <a:r>
              <a:rPr b="1" i="1" dirty="0" err="1"/>
              <a:t>trasparenza</a:t>
            </a:r>
            <a:r>
              <a:rPr dirty="0"/>
              <a:t> e </a:t>
            </a:r>
            <a:r>
              <a:rPr lang="it-IT" b="1" i="1"/>
              <a:t>l’interpretabilità </a:t>
            </a:r>
            <a:r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caratteristiche</a:t>
            </a:r>
            <a:r>
              <a:rPr dirty="0"/>
              <a:t> </a:t>
            </a:r>
            <a:r>
              <a:rPr dirty="0" err="1"/>
              <a:t>importanti</a:t>
            </a:r>
            <a:r>
              <a:rPr dirty="0"/>
              <a:t> di "</a:t>
            </a:r>
            <a:r>
              <a:rPr dirty="0" err="1"/>
              <a:t>qualità</a:t>
            </a:r>
            <a:r>
              <a:rPr dirty="0"/>
              <a:t>", e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fluire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decisione</a:t>
            </a:r>
            <a:r>
              <a:rPr dirty="0"/>
              <a:t> di quale </a:t>
            </a:r>
            <a:r>
              <a:rPr dirty="0" err="1"/>
              <a:t>modello</a:t>
            </a:r>
            <a:r>
              <a:rPr dirty="0"/>
              <a:t> </a:t>
            </a:r>
            <a:r>
              <a:rPr lang="it-IT" dirty="0"/>
              <a:t>funziona</a:t>
            </a:r>
            <a:r>
              <a:rPr dirty="0"/>
              <a:t> "m</a:t>
            </a:r>
            <a:r>
              <a:rPr lang="it-IT" dirty="0" err="1"/>
              <a:t>eglio</a:t>
            </a:r>
            <a:r>
              <a:rPr lang="it-IT" dirty="0"/>
              <a:t>"</a:t>
            </a:r>
            <a:r>
              <a:rPr dirty="0"/>
              <a:t>.</a:t>
            </a:r>
          </a:p>
          <a:p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4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Inoltre</a:t>
            </a:r>
            <a:r>
              <a:rPr dirty="0"/>
              <a:t>,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diapositive</a:t>
            </a:r>
            <a:r>
              <a:rPr dirty="0"/>
              <a:t> data4good, </a:t>
            </a:r>
            <a:r>
              <a:rPr dirty="0" err="1"/>
              <a:t>vedremo</a:t>
            </a:r>
            <a:r>
              <a:rPr dirty="0"/>
              <a:t> come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criteri</a:t>
            </a:r>
            <a:r>
              <a:rPr dirty="0"/>
              <a:t>, come </a:t>
            </a:r>
            <a:r>
              <a:rPr dirty="0" err="1"/>
              <a:t>l'equità</a:t>
            </a:r>
            <a:r>
              <a:rPr dirty="0"/>
              <a:t> e la non </a:t>
            </a:r>
            <a:r>
              <a:rPr dirty="0" err="1"/>
              <a:t>discriminazione</a:t>
            </a:r>
            <a:r>
              <a:rPr dirty="0"/>
              <a:t>,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caratteristiche</a:t>
            </a:r>
            <a:r>
              <a:rPr dirty="0"/>
              <a:t> </a:t>
            </a:r>
            <a:r>
              <a:rPr dirty="0" err="1"/>
              <a:t>importanti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giudicare</a:t>
            </a:r>
            <a:r>
              <a:rPr dirty="0"/>
              <a:t> le </a:t>
            </a:r>
            <a:r>
              <a:rPr dirty="0" err="1"/>
              <a:t>prestazioni</a:t>
            </a:r>
            <a:r>
              <a:rPr dirty="0"/>
              <a:t> di un </a:t>
            </a:r>
            <a:r>
              <a:rPr dirty="0" err="1"/>
              <a:t>modello</a:t>
            </a:r>
            <a:r>
              <a:rPr dirty="0"/>
              <a:t>.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50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573291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/>
              <a:t>Riassumendo</a:t>
            </a:r>
            <a:endParaRPr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4457700" y="5193986"/>
            <a:ext cx="2880000" cy="3664800"/>
            <a:chOff x="4952225" y="6578009"/>
            <a:chExt cx="3994782" cy="4768098"/>
          </a:xfrm>
        </p:grpSpPr>
        <p:sp>
          <p:nvSpPr>
            <p:cNvPr id="9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10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anchor="ctr"/>
            <a:lstStyle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8566149" y="5193986"/>
            <a:ext cx="2880000" cy="3664800"/>
            <a:chOff x="4952225" y="6578009"/>
            <a:chExt cx="3994782" cy="4768098"/>
          </a:xfrm>
        </p:grpSpPr>
        <p:sp>
          <p:nvSpPr>
            <p:cNvPr id="12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13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anchor="ctr"/>
            <a:lstStyle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10603988" y="2464549"/>
            <a:ext cx="2880000" cy="3664800"/>
            <a:chOff x="7661040" y="2804681"/>
            <a:chExt cx="3994782" cy="4824044"/>
          </a:xfrm>
        </p:grpSpPr>
        <p:sp>
          <p:nvSpPr>
            <p:cNvPr id="18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19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anchor="ctr"/>
            <a:lstStyle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6495540" y="2464549"/>
            <a:ext cx="2880000" cy="3663092"/>
            <a:chOff x="7661040" y="2804681"/>
            <a:chExt cx="3994782" cy="4824044"/>
          </a:xfrm>
        </p:grpSpPr>
        <p:sp>
          <p:nvSpPr>
            <p:cNvPr id="21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22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anchor="ctr"/>
            <a:lstStyle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2313513" y="2506391"/>
            <a:ext cx="2880000" cy="3664800"/>
            <a:chOff x="7661040" y="2804681"/>
            <a:chExt cx="3994782" cy="4824044"/>
          </a:xfrm>
        </p:grpSpPr>
        <p:sp>
          <p:nvSpPr>
            <p:cNvPr id="24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25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anchor="ctr"/>
            <a:lstStyle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427937" y="3820362"/>
            <a:ext cx="26532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it-IT" dirty="0"/>
              <a:t>Apprendimento Automatico</a:t>
            </a:r>
            <a:r>
              <a:rPr dirty="0"/>
              <a:t> e </a:t>
            </a:r>
            <a:r>
              <a:rPr dirty="0" err="1"/>
              <a:t>Statistica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due </a:t>
            </a:r>
            <a:r>
              <a:rPr dirty="0" err="1"/>
              <a:t>campi</a:t>
            </a:r>
            <a:r>
              <a:rPr dirty="0"/>
              <a:t> di studio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forniscono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per la </a:t>
            </a:r>
            <a:r>
              <a:rPr dirty="0" err="1"/>
              <a:t>comprensione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dati</a:t>
            </a:r>
            <a:endParaRPr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386452" y="5515476"/>
            <a:ext cx="30389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 d</a:t>
            </a:r>
            <a:r>
              <a:rPr lang="it-IT" dirty="0" err="1"/>
              <a:t>ell’apprendimento</a:t>
            </a:r>
            <a:r>
              <a:rPr lang="it-IT" dirty="0"/>
              <a:t> automatico </a:t>
            </a:r>
            <a:r>
              <a:rPr dirty="0" err="1"/>
              <a:t>rientrano</a:t>
            </a:r>
            <a:r>
              <a:rPr dirty="0"/>
              <a:t> </a:t>
            </a:r>
            <a:r>
              <a:rPr dirty="0" err="1"/>
              <a:t>approssimativamente</a:t>
            </a:r>
            <a:r>
              <a:rPr dirty="0"/>
              <a:t> in </a:t>
            </a:r>
            <a:r>
              <a:rPr dirty="0" err="1"/>
              <a:t>tre</a:t>
            </a:r>
            <a:r>
              <a:rPr dirty="0"/>
              <a:t> </a:t>
            </a:r>
            <a:r>
              <a:rPr dirty="0" err="1"/>
              <a:t>categorie</a:t>
            </a:r>
            <a:r>
              <a:rPr dirty="0"/>
              <a:t>: </a:t>
            </a:r>
            <a:r>
              <a:rPr dirty="0" err="1"/>
              <a:t>apprendimento</a:t>
            </a:r>
            <a:r>
              <a:rPr dirty="0"/>
              <a:t> </a:t>
            </a:r>
            <a:r>
              <a:rPr dirty="0" err="1"/>
              <a:t>supervisionato</a:t>
            </a:r>
            <a:r>
              <a:rPr dirty="0"/>
              <a:t>, non </a:t>
            </a:r>
            <a:r>
              <a:rPr dirty="0" err="1"/>
              <a:t>supervisionato</a:t>
            </a:r>
            <a:r>
              <a:rPr dirty="0"/>
              <a:t> e </a:t>
            </a:r>
            <a:r>
              <a:rPr dirty="0" err="1"/>
              <a:t>rinforzo</a:t>
            </a:r>
            <a:endParaRPr sz="2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531777" y="3880946"/>
            <a:ext cx="2812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semplici</a:t>
            </a:r>
            <a:r>
              <a:rPr dirty="0"/>
              <a:t> </a:t>
            </a:r>
            <a:r>
              <a:rPr dirty="0" err="1"/>
              <a:t>algoritmi</a:t>
            </a:r>
            <a:r>
              <a:rPr dirty="0"/>
              <a:t> </a:t>
            </a:r>
            <a:r>
              <a:rPr dirty="0" err="1"/>
              <a:t>includono</a:t>
            </a:r>
            <a:r>
              <a:rPr dirty="0"/>
              <a:t> </a:t>
            </a:r>
            <a:r>
              <a:rPr lang="it-IT" dirty="0"/>
              <a:t>Baie Ingenue</a:t>
            </a:r>
            <a:r>
              <a:rPr dirty="0"/>
              <a:t> e </a:t>
            </a:r>
            <a:r>
              <a:rPr lang="it-IT" dirty="0"/>
              <a:t>Alberi Decisionali</a:t>
            </a:r>
            <a:endParaRPr sz="2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679126" y="6133377"/>
            <a:ext cx="26540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t>Algoritmi più complessi includono foreste casuali e reti neurali</a:t>
            </a:r>
          </a:p>
          <a:p>
            <a:pPr algn="ctr"/>
            <a:endParaRPr sz="2000"/>
          </a:p>
        </p:txBody>
      </p:sp>
      <p:sp>
        <p:nvSpPr>
          <p:cNvPr id="29" name="CasellaDiTesto 28"/>
          <p:cNvSpPr txBox="1"/>
          <p:nvPr/>
        </p:nvSpPr>
        <p:spPr>
          <a:xfrm>
            <a:off x="10788393" y="3874703"/>
            <a:ext cx="25111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t>Per la maggior parte dei progetti, dovresti provare diversi approcci e testarli per vedere quale è "migliore"</a:t>
            </a:r>
            <a:endParaRPr sz="2000"/>
          </a:p>
        </p:txBody>
      </p:sp>
      <p:sp>
        <p:nvSpPr>
          <p:cNvPr id="30" name="Stella a 5 punte 29"/>
          <p:cNvSpPr/>
          <p:nvPr/>
        </p:nvSpPr>
        <p:spPr>
          <a:xfrm>
            <a:off x="11458189" y="2527652"/>
            <a:ext cx="1183640" cy="1062536"/>
          </a:xfrm>
          <a:prstGeom prst="star5">
            <a:avLst/>
          </a:prstGeom>
          <a:solidFill>
            <a:srgbClr val="FD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Fumetto 3 31"/>
          <p:cNvSpPr/>
          <p:nvPr/>
        </p:nvSpPr>
        <p:spPr>
          <a:xfrm>
            <a:off x="9539142" y="7844767"/>
            <a:ext cx="934012" cy="716833"/>
          </a:xfrm>
          <a:prstGeom prst="wedgeEllipseCallout">
            <a:avLst/>
          </a:prstGeom>
          <a:solidFill>
            <a:srgbClr val="E8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Fumetto 3 32"/>
          <p:cNvSpPr/>
          <p:nvPr/>
        </p:nvSpPr>
        <p:spPr>
          <a:xfrm>
            <a:off x="7467600" y="2671975"/>
            <a:ext cx="934012" cy="716833"/>
          </a:xfrm>
          <a:prstGeom prst="wedgeEllipseCallout">
            <a:avLst/>
          </a:prstGeom>
          <a:solidFill>
            <a:srgbClr val="E8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Pergamena 1 33"/>
          <p:cNvSpPr/>
          <p:nvPr/>
        </p:nvSpPr>
        <p:spPr>
          <a:xfrm>
            <a:off x="3348816" y="2671975"/>
            <a:ext cx="809392" cy="881876"/>
          </a:xfrm>
          <a:prstGeom prst="verticalScroll">
            <a:avLst/>
          </a:prstGeom>
          <a:solidFill>
            <a:srgbClr val="2387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Pergamena 1 34"/>
          <p:cNvSpPr/>
          <p:nvPr/>
        </p:nvSpPr>
        <p:spPr>
          <a:xfrm>
            <a:off x="5493003" y="7762245"/>
            <a:ext cx="809392" cy="881876"/>
          </a:xfrm>
          <a:prstGeom prst="verticalScroll">
            <a:avLst/>
          </a:prstGeom>
          <a:solidFill>
            <a:srgbClr val="2387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12658134" y="5224566"/>
            <a:ext cx="2880000" cy="3664800"/>
            <a:chOff x="4952225" y="6578009"/>
            <a:chExt cx="3994782" cy="4768098"/>
          </a:xfrm>
        </p:grpSpPr>
        <p:sp>
          <p:nvSpPr>
            <p:cNvPr id="37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38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anchor="ctr"/>
            <a:lstStyle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199" b="1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sp>
        <p:nvSpPr>
          <p:cNvPr id="39" name="Stella a 5 punte 38"/>
          <p:cNvSpPr/>
          <p:nvPr/>
        </p:nvSpPr>
        <p:spPr>
          <a:xfrm>
            <a:off x="13524983" y="7671915"/>
            <a:ext cx="1183640" cy="1062536"/>
          </a:xfrm>
          <a:prstGeom prst="star5">
            <a:avLst/>
          </a:prstGeom>
          <a:solidFill>
            <a:srgbClr val="FD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CasellaDiTesto 39"/>
          <p:cNvSpPr txBox="1"/>
          <p:nvPr/>
        </p:nvSpPr>
        <p:spPr>
          <a:xfrm>
            <a:off x="12711654" y="5704899"/>
            <a:ext cx="28264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dirty="0"/>
              <a:t>Boot-strapping e c</a:t>
            </a:r>
            <a:r>
              <a:rPr lang="it-IT" dirty="0" err="1"/>
              <a:t>onvalida</a:t>
            </a:r>
            <a:r>
              <a:rPr lang="it-IT" dirty="0"/>
              <a:t> incrociata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comuni</a:t>
            </a:r>
            <a:r>
              <a:rPr dirty="0"/>
              <a:t> per </a:t>
            </a:r>
            <a:r>
              <a:rPr dirty="0" err="1"/>
              <a:t>raccogliere</a:t>
            </a:r>
            <a:r>
              <a:rPr dirty="0"/>
              <a:t> </a:t>
            </a:r>
            <a:r>
              <a:rPr dirty="0" err="1"/>
              <a:t>informazioni</a:t>
            </a:r>
            <a:r>
              <a:rPr dirty="0"/>
              <a:t> </a:t>
            </a:r>
            <a:r>
              <a:rPr dirty="0" err="1"/>
              <a:t>sulle</a:t>
            </a:r>
            <a:r>
              <a:rPr dirty="0"/>
              <a:t> </a:t>
            </a:r>
            <a:r>
              <a:rPr dirty="0" err="1"/>
              <a:t>prestazioni</a:t>
            </a:r>
            <a:r>
              <a:rPr dirty="0"/>
              <a:t> del </a:t>
            </a:r>
            <a:r>
              <a:rPr dirty="0" err="1"/>
              <a:t>modello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83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6187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Indice</a:t>
            </a:r>
            <a:r>
              <a:rPr dirty="0"/>
              <a:t> </a:t>
            </a:r>
            <a:endParaRPr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2735580" y="5829057"/>
            <a:ext cx="286258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Ai, ML, DL e scienza dei dati</a:t>
            </a:r>
          </a:p>
          <a:p>
            <a:pPr marL="457200" indent="-457200" fontAlgn="base">
              <a:buAutoNum type="arabicPeriod"/>
              <a:defRPr sz="2400"/>
            </a:pPr>
            <a:r>
              <a:t>Definizioni</a:t>
            </a:r>
          </a:p>
          <a:p>
            <a:pPr marL="457200" indent="-457200" fontAlgn="base">
              <a:buAutoNum type="arabicPeriod"/>
              <a:defRPr sz="2400"/>
            </a:pPr>
            <a:r>
              <a:t>Tipi di ML</a:t>
            </a:r>
          </a:p>
        </p:txBody>
      </p:sp>
      <p:sp>
        <p:nvSpPr>
          <p:cNvPr id="4" name="Pergamena 1 3"/>
          <p:cNvSpPr/>
          <p:nvPr/>
        </p:nvSpPr>
        <p:spPr>
          <a:xfrm>
            <a:off x="2926080" y="3495690"/>
            <a:ext cx="1600200" cy="1800552"/>
          </a:xfrm>
          <a:prstGeom prst="verticalScroll">
            <a:avLst/>
          </a:prstGeom>
          <a:solidFill>
            <a:srgbClr val="238791"/>
          </a:solidFill>
          <a:ln>
            <a:solidFill>
              <a:srgbClr val="1E7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umetto 3 4"/>
          <p:cNvSpPr/>
          <p:nvPr/>
        </p:nvSpPr>
        <p:spPr>
          <a:xfrm>
            <a:off x="8087360" y="3582586"/>
            <a:ext cx="2407920" cy="1695876"/>
          </a:xfrm>
          <a:prstGeom prst="wedgeEllipseCallout">
            <a:avLst/>
          </a:prstGeom>
          <a:solidFill>
            <a:srgbClr val="E8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Stella a 5 punte 8"/>
          <p:cNvSpPr/>
          <p:nvPr/>
        </p:nvSpPr>
        <p:spPr>
          <a:xfrm>
            <a:off x="14056360" y="3271696"/>
            <a:ext cx="2133600" cy="2248540"/>
          </a:xfrm>
          <a:prstGeom prst="star5">
            <a:avLst/>
          </a:prstGeom>
          <a:solidFill>
            <a:srgbClr val="FD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CasellaDiTesto 10"/>
          <p:cNvSpPr txBox="1"/>
          <p:nvPr/>
        </p:nvSpPr>
        <p:spPr>
          <a:xfrm>
            <a:off x="8338820" y="5829057"/>
            <a:ext cx="309118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Ml </a:t>
            </a:r>
            <a:r>
              <a:rPr dirty="0" err="1"/>
              <a:t>Algoritmi</a:t>
            </a:r>
            <a:endParaRPr dirty="0"/>
          </a:p>
          <a:p>
            <a:pPr marL="457200" indent="-457200" fontAlgn="base">
              <a:buAutoNum type="arabicPeriod"/>
              <a:defRPr sz="2400"/>
            </a:pP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endParaRPr dirty="0"/>
          </a:p>
          <a:p>
            <a:pPr marL="457200" indent="-457200" fontAlgn="base">
              <a:buAutoNum type="arabicPeriod"/>
              <a:defRPr sz="2400"/>
            </a:pPr>
            <a:r>
              <a:rPr dirty="0" err="1"/>
              <a:t>Alberi</a:t>
            </a:r>
            <a:r>
              <a:rPr dirty="0"/>
              <a:t> di </a:t>
            </a:r>
            <a:r>
              <a:rPr dirty="0" err="1"/>
              <a:t>decisione</a:t>
            </a:r>
            <a:endParaRPr dirty="0"/>
          </a:p>
          <a:p>
            <a:pPr marL="457200" indent="-457200" fontAlgn="base">
              <a:buAutoNum type="arabicPeriod"/>
              <a:defRPr sz="2400"/>
            </a:pPr>
            <a:r>
              <a:rPr dirty="0" err="1"/>
              <a:t>Foreste</a:t>
            </a:r>
            <a:r>
              <a:rPr dirty="0"/>
              <a:t> </a:t>
            </a:r>
            <a:r>
              <a:rPr dirty="0" err="1"/>
              <a:t>casuali</a:t>
            </a:r>
            <a:endParaRPr dirty="0"/>
          </a:p>
          <a:p>
            <a:pPr marL="457200" indent="-457200" fontAlgn="base">
              <a:buAutoNum type="arabicPeriod"/>
              <a:defRPr sz="2400"/>
            </a:pPr>
            <a:r>
              <a:rPr dirty="0"/>
              <a:t>SVM</a:t>
            </a:r>
          </a:p>
          <a:p>
            <a:pPr marL="457200" indent="-457200" fontAlgn="base">
              <a:buAutoNum type="arabicPeriod"/>
              <a:defRPr sz="2400"/>
            </a:pPr>
            <a:r>
              <a:rPr dirty="0" err="1"/>
              <a:t>Reti</a:t>
            </a:r>
            <a:r>
              <a:rPr dirty="0"/>
              <a:t> </a:t>
            </a:r>
            <a:r>
              <a:rPr dirty="0" err="1"/>
              <a:t>neurali</a:t>
            </a:r>
            <a:endParaRPr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170660" y="5829057"/>
            <a:ext cx="37363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</a:defRPr>
            </a:pPr>
            <a:r>
              <a:rPr dirty="0" err="1"/>
              <a:t>Valutazione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prestazioni</a:t>
            </a:r>
            <a:endParaRPr dirty="0"/>
          </a:p>
          <a:p>
            <a:pPr marL="457200" indent="-457200" fontAlgn="base">
              <a:buAutoNum type="arabicPeriod"/>
              <a:defRPr sz="2400"/>
            </a:pPr>
            <a:r>
              <a:rPr dirty="0" err="1"/>
              <a:t>Precisione</a:t>
            </a:r>
            <a:r>
              <a:rPr dirty="0"/>
              <a:t> e Co.</a:t>
            </a:r>
          </a:p>
          <a:p>
            <a:pPr marL="457200" indent="-457200" fontAlgn="base">
              <a:buAutoNum type="arabicPeriod"/>
              <a:defRPr sz="2400"/>
            </a:pPr>
            <a:r>
              <a:rPr dirty="0"/>
              <a:t>Bootstrapping e C</a:t>
            </a:r>
            <a:r>
              <a:rPr lang="it-IT" dirty="0" err="1"/>
              <a:t>onvalida</a:t>
            </a:r>
            <a:r>
              <a:rPr lang="it-IT" dirty="0"/>
              <a:t> incrociata</a:t>
            </a:r>
            <a:endParaRPr dirty="0"/>
          </a:p>
          <a:p>
            <a:pPr marL="457200" indent="-457200" fontAlgn="base">
              <a:buAutoNum type="arabicPeriod"/>
              <a:defRPr sz="2400"/>
            </a:pPr>
            <a:r>
              <a:rPr dirty="0" err="1"/>
              <a:t>Ulteriori</a:t>
            </a:r>
            <a:r>
              <a:rPr dirty="0"/>
              <a:t> </a:t>
            </a:r>
            <a:r>
              <a:rPr dirty="0" err="1"/>
              <a:t>considerazioni</a:t>
            </a:r>
            <a:endParaRPr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35680" y="3934301"/>
            <a:ext cx="144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1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024620" y="4035970"/>
            <a:ext cx="985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833600" y="4032805"/>
            <a:ext cx="137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1448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573291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Test di autovalutazione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066800" y="3009900"/>
            <a:ext cx="5562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Quale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seguenti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da </a:t>
            </a:r>
            <a:r>
              <a:rPr dirty="0" err="1"/>
              <a:t>vicino</a:t>
            </a:r>
            <a:r>
              <a:rPr dirty="0"/>
              <a:t> </a:t>
            </a:r>
            <a:r>
              <a:rPr dirty="0" err="1"/>
              <a:t>l'approccio</a:t>
            </a:r>
            <a:r>
              <a:rPr dirty="0"/>
              <a:t> di </a:t>
            </a:r>
            <a:r>
              <a:rPr dirty="0" err="1"/>
              <a:t>apprendimento</a:t>
            </a:r>
            <a:r>
              <a:rPr dirty="0"/>
              <a:t> </a:t>
            </a:r>
            <a:r>
              <a:rPr dirty="0" err="1"/>
              <a:t>automatico</a:t>
            </a:r>
            <a:r>
              <a:rPr dirty="0"/>
              <a:t> per </a:t>
            </a:r>
            <a:r>
              <a:rPr dirty="0" err="1"/>
              <a:t>completare</a:t>
            </a:r>
            <a:r>
              <a:rPr dirty="0"/>
              <a:t> un </a:t>
            </a:r>
            <a:r>
              <a:rPr dirty="0" err="1"/>
              <a:t>compito</a:t>
            </a:r>
            <a:r>
              <a:rPr dirty="0"/>
              <a:t>?</a:t>
            </a:r>
          </a:p>
          <a:p>
            <a:pPr marL="514350" indent="-514350">
              <a:buAutoNum type="arabicPeriod"/>
            </a:pPr>
            <a:endParaRPr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A </a:t>
            </a:r>
            <a:r>
              <a:rPr dirty="0" err="1"/>
              <a:t>Seguire</a:t>
            </a:r>
            <a:r>
              <a:rPr dirty="0"/>
              <a:t> le </a:t>
            </a:r>
            <a:r>
              <a:rPr dirty="0" err="1"/>
              <a:t>istruzioni</a:t>
            </a:r>
            <a:r>
              <a:rPr dirty="0"/>
              <a:t> </a:t>
            </a:r>
            <a:r>
              <a:rPr dirty="0" err="1"/>
              <a:t>passo-passo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B </a:t>
            </a:r>
            <a:r>
              <a:rPr dirty="0" err="1"/>
              <a:t>Rilevare</a:t>
            </a:r>
            <a:r>
              <a:rPr dirty="0"/>
              <a:t> un </a:t>
            </a:r>
            <a:r>
              <a:rPr dirty="0" err="1"/>
              <a:t>modello</a:t>
            </a:r>
            <a:r>
              <a:rPr dirty="0"/>
              <a:t> da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storici</a:t>
            </a:r>
            <a:r>
              <a:rPr dirty="0"/>
              <a:t> o prove </a:t>
            </a:r>
            <a:r>
              <a:rPr dirty="0" err="1"/>
              <a:t>precedenti</a:t>
            </a:r>
            <a:r>
              <a:rPr dirty="0"/>
              <a:t> e </a:t>
            </a:r>
            <a:r>
              <a:rPr dirty="0" err="1"/>
              <a:t>applicarlo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C </a:t>
            </a:r>
            <a:r>
              <a:rPr dirty="0"/>
              <a:t>Continua a </a:t>
            </a:r>
            <a:r>
              <a:rPr dirty="0" err="1"/>
              <a:t>provare</a:t>
            </a:r>
            <a:r>
              <a:rPr dirty="0"/>
              <a:t> a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al </a:t>
            </a:r>
            <a:r>
              <a:rPr dirty="0" err="1"/>
              <a:t>successo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15766" y="3009900"/>
            <a:ext cx="48714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E737C"/>
                </a:solidFill>
              </a:defRPr>
            </a:pPr>
            <a:r>
              <a:rPr dirty="0"/>
              <a:t>2. Quale </a:t>
            </a:r>
            <a:r>
              <a:rPr dirty="0" err="1"/>
              <a:t>algoritmo</a:t>
            </a:r>
            <a:r>
              <a:rPr dirty="0"/>
              <a:t> </a:t>
            </a:r>
            <a:r>
              <a:rPr dirty="0" err="1"/>
              <a:t>presuppone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le </a:t>
            </a:r>
            <a:r>
              <a:rPr dirty="0" err="1"/>
              <a:t>caratteristiche</a:t>
            </a:r>
            <a:r>
              <a:rPr dirty="0"/>
              <a:t> di input </a:t>
            </a:r>
            <a:r>
              <a:rPr dirty="0" err="1"/>
              <a:t>siano</a:t>
            </a:r>
            <a:r>
              <a:rPr dirty="0"/>
              <a:t> </a:t>
            </a:r>
            <a:r>
              <a:rPr dirty="0" err="1"/>
              <a:t>reciprocamente</a:t>
            </a:r>
            <a:r>
              <a:rPr dirty="0"/>
              <a:t> </a:t>
            </a:r>
            <a:r>
              <a:rPr dirty="0" err="1"/>
              <a:t>indipendenti</a:t>
            </a:r>
            <a:r>
              <a:rPr dirty="0"/>
              <a:t>?</a:t>
            </a:r>
          </a:p>
          <a:p>
            <a:endParaRPr sz="2800" b="1" dirty="0">
              <a:solidFill>
                <a:srgbClr val="1E737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A </a:t>
            </a:r>
            <a:r>
              <a:rPr dirty="0" err="1"/>
              <a:t>Reti</a:t>
            </a:r>
            <a:r>
              <a:rPr dirty="0"/>
              <a:t> </a:t>
            </a:r>
            <a:r>
              <a:rPr dirty="0" err="1"/>
              <a:t>neurali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B </a:t>
            </a:r>
            <a:r>
              <a:rPr dirty="0" err="1"/>
              <a:t>Alberi</a:t>
            </a:r>
            <a:r>
              <a:rPr dirty="0"/>
              <a:t> di </a:t>
            </a:r>
            <a:r>
              <a:rPr dirty="0" err="1"/>
              <a:t>decisione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C </a:t>
            </a:r>
            <a:r>
              <a:rPr lang="it-IT" dirty="0" err="1"/>
              <a:t>Naive</a:t>
            </a:r>
            <a:r>
              <a:rPr lang="it-IT" dirty="0"/>
              <a:t> </a:t>
            </a:r>
            <a:r>
              <a:rPr lang="it-IT" dirty="0" err="1"/>
              <a:t>Bayes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420600" y="3009900"/>
            <a:ext cx="5867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E737C"/>
                </a:solidFill>
              </a:defRPr>
            </a:pPr>
            <a:r>
              <a:rPr dirty="0"/>
              <a:t>3. In </a:t>
            </a:r>
            <a:r>
              <a:rPr dirty="0" err="1"/>
              <a:t>quante</a:t>
            </a:r>
            <a:r>
              <a:rPr dirty="0"/>
              <a:t> </a:t>
            </a:r>
            <a:r>
              <a:rPr dirty="0" err="1"/>
              <a:t>partizioni</a:t>
            </a:r>
            <a:r>
              <a:rPr dirty="0"/>
              <a:t> è </a:t>
            </a:r>
            <a:r>
              <a:rPr dirty="0" err="1"/>
              <a:t>diviso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set di </a:t>
            </a:r>
            <a:r>
              <a:rPr dirty="0" err="1"/>
              <a:t>dati</a:t>
            </a:r>
            <a:r>
              <a:rPr dirty="0"/>
              <a:t> di </a:t>
            </a:r>
            <a:r>
              <a:rPr dirty="0" err="1"/>
              <a:t>allenamento</a:t>
            </a:r>
            <a:r>
              <a:rPr dirty="0"/>
              <a:t> in un CV di 5 volte? E </a:t>
            </a:r>
            <a:r>
              <a:rPr dirty="0" err="1"/>
              <a:t>quante</a:t>
            </a:r>
            <a:r>
              <a:rPr dirty="0"/>
              <a:t> volte </a:t>
            </a:r>
            <a:r>
              <a:rPr dirty="0" err="1"/>
              <a:t>l'algoritmo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addestrato</a:t>
            </a:r>
            <a:r>
              <a:rPr dirty="0"/>
              <a:t> in </a:t>
            </a:r>
            <a:r>
              <a:rPr dirty="0" err="1"/>
              <a:t>totale</a:t>
            </a:r>
            <a:r>
              <a:rPr dirty="0"/>
              <a:t>?</a:t>
            </a:r>
          </a:p>
          <a:p>
            <a:endParaRPr sz="2800" b="1" dirty="0">
              <a:solidFill>
                <a:srgbClr val="1E737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A 5 </a:t>
            </a:r>
            <a:r>
              <a:rPr dirty="0" err="1"/>
              <a:t>partizioni</a:t>
            </a:r>
            <a:r>
              <a:rPr dirty="0"/>
              <a:t>; 5 </a:t>
            </a:r>
            <a:r>
              <a:rPr dirty="0" err="1"/>
              <a:t>corsi</a:t>
            </a:r>
            <a:r>
              <a:rPr dirty="0"/>
              <a:t> di </a:t>
            </a:r>
            <a:r>
              <a:rPr dirty="0" err="1"/>
              <a:t>formazione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B 4 </a:t>
            </a:r>
            <a:r>
              <a:rPr dirty="0" err="1"/>
              <a:t>partizioni</a:t>
            </a:r>
            <a:r>
              <a:rPr dirty="0"/>
              <a:t>; 5 </a:t>
            </a:r>
            <a:r>
              <a:rPr dirty="0" err="1"/>
              <a:t>corsi</a:t>
            </a:r>
            <a:r>
              <a:rPr dirty="0"/>
              <a:t> di </a:t>
            </a:r>
            <a:r>
              <a:rPr dirty="0" err="1"/>
              <a:t>formazione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800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C 5 </a:t>
            </a:r>
            <a:r>
              <a:rPr dirty="0" err="1"/>
              <a:t>partizioni</a:t>
            </a:r>
            <a:r>
              <a:rPr dirty="0"/>
              <a:t>; 6 </a:t>
            </a:r>
            <a:r>
              <a:rPr dirty="0" err="1"/>
              <a:t>corsi</a:t>
            </a:r>
            <a:r>
              <a:rPr dirty="0"/>
              <a:t> di </a:t>
            </a:r>
            <a:r>
              <a:rPr dirty="0" err="1"/>
              <a:t>formazione</a:t>
            </a:r>
            <a:endParaRPr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65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4EE795-1C15-AB3C-763D-AD2740604F8B}"/>
              </a:ext>
            </a:extLst>
          </p:cNvPr>
          <p:cNvSpPr txBox="1"/>
          <p:nvPr/>
        </p:nvSpPr>
        <p:spPr>
          <a:xfrm>
            <a:off x="7258050" y="6591300"/>
            <a:ext cx="3771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solidFill>
                  <a:srgbClr val="E7686A"/>
                </a:solidFill>
              </a:defRPr>
            </a:pPr>
            <a:r>
              <a:rPr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16058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0040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1: Ai, ML, DL e</a:t>
            </a:r>
            <a:r>
              <a:rPr lang="it-IT" dirty="0"/>
              <a:t> SCIENZA DEI DATI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00200" y="4076700"/>
            <a:ext cx="78486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t>AI: Intelligenza artificiale</a:t>
            </a:r>
            <a:endParaRPr sz="2400" i="1">
              <a:solidFill>
                <a:srgbClr val="3C78D8"/>
              </a:solidFill>
            </a:endParaRP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sz="2400" i="1">
              <a:solidFill>
                <a:srgbClr val="0000FF"/>
              </a:solidFill>
            </a:endParaRPr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t>ML: L'apprendimento automatico</a:t>
            </a:r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sz="2400" i="1">
              <a:solidFill>
                <a:srgbClr val="0000FF"/>
              </a:solidFill>
            </a:endParaRPr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t>DL: L'apprendimento profondo</a:t>
            </a:r>
            <a:endParaRPr sz="2400" i="1">
              <a:solidFill>
                <a:srgbClr val="3C78D8"/>
              </a:solidFill>
            </a:endParaRPr>
          </a:p>
          <a:p>
            <a:pPr>
              <a:spcBef>
                <a:spcPts val="900"/>
              </a:spcBef>
              <a:defRPr sz="2400" i="1">
                <a:solidFill>
                  <a:srgbClr val="4A86E8"/>
                </a:solidFill>
              </a:defRPr>
            </a:pPr>
            <a:r>
              <a:t> </a:t>
            </a:r>
            <a:endParaRPr sz="2400" i="1">
              <a:solidFill>
                <a:srgbClr val="0000FF"/>
              </a:solidFill>
            </a:endParaRPr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  <a:defRPr sz="2400" i="1">
                <a:solidFill>
                  <a:srgbClr val="0000FF"/>
                </a:solidFill>
              </a:defRPr>
            </a:pPr>
            <a:r>
              <a:t>DS: Scienza dei dati</a:t>
            </a:r>
          </a:p>
        </p:txBody>
      </p:sp>
    </p:spTree>
    <p:extLst>
      <p:ext uri="{BB962C8B-B14F-4D97-AF65-F5344CB8AC3E}">
        <p14:creationId xmlns:p14="http://schemas.microsoft.com/office/powerpoint/2010/main" val="142179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86000" y="3447644"/>
            <a:ext cx="12573000" cy="4743856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900"/>
              </a:spcBef>
              <a:buNone/>
              <a:defRPr i="1">
                <a:solidFill>
                  <a:srgbClr val="0000FF"/>
                </a:solidFill>
              </a:defRPr>
            </a:pPr>
            <a:r>
              <a:rPr dirty="0"/>
              <a:t>AI: </a:t>
            </a:r>
            <a:r>
              <a:rPr dirty="0" err="1"/>
              <a:t>Intelligenza</a:t>
            </a:r>
            <a:r>
              <a:rPr dirty="0"/>
              <a:t> </a:t>
            </a:r>
            <a:r>
              <a:rPr dirty="0" err="1"/>
              <a:t>artificiale</a:t>
            </a:r>
            <a:r>
              <a:rPr dirty="0"/>
              <a:t> </a:t>
            </a:r>
            <a:endParaRPr i="1" dirty="0">
              <a:solidFill>
                <a:srgbClr val="0000FF"/>
              </a:solidFill>
            </a:endParaRPr>
          </a:p>
          <a:p>
            <a:pPr indent="0">
              <a:spcBef>
                <a:spcPts val="900"/>
              </a:spcBef>
              <a:buNone/>
              <a:defRPr sz="2100" i="1">
                <a:solidFill>
                  <a:srgbClr val="3C78D8"/>
                </a:solidFill>
              </a:defRPr>
            </a:pPr>
            <a:r>
              <a:rPr dirty="0"/>
              <a:t>Un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informatico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normalmente</a:t>
            </a:r>
            <a:r>
              <a:rPr dirty="0"/>
              <a:t> </a:t>
            </a:r>
            <a:r>
              <a:rPr dirty="0" err="1"/>
              <a:t>associati</a:t>
            </a:r>
            <a:r>
              <a:rPr dirty="0"/>
              <a:t> </a:t>
            </a:r>
            <a:r>
              <a:rPr dirty="0" err="1"/>
              <a:t>all'intelligenza</a:t>
            </a:r>
            <a:r>
              <a:rPr dirty="0"/>
              <a:t> </a:t>
            </a:r>
            <a:r>
              <a:rPr dirty="0" err="1"/>
              <a:t>umana</a:t>
            </a:r>
            <a:endParaRPr sz="2100" i="1" dirty="0">
              <a:solidFill>
                <a:srgbClr val="3C78D8"/>
              </a:solidFill>
            </a:endParaRPr>
          </a:p>
          <a:p>
            <a:pPr indent="0">
              <a:spcBef>
                <a:spcPts val="900"/>
              </a:spcBef>
              <a:buNone/>
            </a:pPr>
            <a:endParaRPr sz="2100" i="1" dirty="0">
              <a:solidFill>
                <a:srgbClr val="3C78D8"/>
              </a:solidFill>
            </a:endParaRPr>
          </a:p>
          <a:p>
            <a:pPr indent="0">
              <a:spcBef>
                <a:spcPts val="900"/>
              </a:spcBef>
              <a:buNone/>
            </a:pPr>
            <a:r>
              <a:rPr sz="1800" dirty="0">
                <a:solidFill>
                  <a:srgbClr val="000000"/>
                </a:solidFill>
              </a:rPr>
              <a:t>ad </a:t>
            </a:r>
            <a:r>
              <a:rPr sz="1800" dirty="0" err="1">
                <a:solidFill>
                  <a:srgbClr val="000000"/>
                </a:solidFill>
              </a:rPr>
              <a:t>esempio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2100" dirty="0">
                <a:solidFill>
                  <a:srgbClr val="000000"/>
                </a:solidFill>
              </a:rPr>
              <a:t> </a:t>
            </a:r>
            <a:r>
              <a:rPr sz="2100" dirty="0" err="1">
                <a:solidFill>
                  <a:srgbClr val="000000"/>
                </a:solidFill>
              </a:rPr>
              <a:t>percezione</a:t>
            </a:r>
            <a:r>
              <a:rPr lang="it-IT" sz="2100" dirty="0">
                <a:solidFill>
                  <a:srgbClr val="000000"/>
                </a:solidFill>
              </a:rPr>
              <a:t> </a:t>
            </a:r>
            <a:r>
              <a:rPr sz="2100" dirty="0" err="1">
                <a:solidFill>
                  <a:srgbClr val="000000"/>
                </a:solidFill>
              </a:rPr>
              <a:t>visiva</a:t>
            </a:r>
            <a:r>
              <a:rPr sz="2100" dirty="0">
                <a:solidFill>
                  <a:srgbClr val="000000"/>
                </a:solidFill>
              </a:rPr>
              <a:t>, </a:t>
            </a:r>
            <a:r>
              <a:rPr sz="2100" dirty="0" err="1">
                <a:solidFill>
                  <a:srgbClr val="000000"/>
                </a:solidFill>
              </a:rPr>
              <a:t>riconoscimento</a:t>
            </a:r>
            <a:r>
              <a:rPr sz="2100" dirty="0">
                <a:solidFill>
                  <a:srgbClr val="000000"/>
                </a:solidFill>
              </a:rPr>
              <a:t> </a:t>
            </a:r>
            <a:r>
              <a:rPr sz="2100" dirty="0" err="1">
                <a:solidFill>
                  <a:srgbClr val="000000"/>
                </a:solidFill>
              </a:rPr>
              <a:t>vocale</a:t>
            </a:r>
            <a:r>
              <a:rPr sz="2100" dirty="0">
                <a:solidFill>
                  <a:srgbClr val="000000"/>
                </a:solidFill>
              </a:rPr>
              <a:t>, </a:t>
            </a:r>
            <a:r>
              <a:rPr sz="2100" dirty="0" err="1">
                <a:solidFill>
                  <a:srgbClr val="000000"/>
                </a:solidFill>
              </a:rPr>
              <a:t>processo</a:t>
            </a:r>
            <a:r>
              <a:rPr sz="2100" dirty="0">
                <a:solidFill>
                  <a:srgbClr val="000000"/>
                </a:solidFill>
              </a:rPr>
              <a:t> </a:t>
            </a:r>
            <a:r>
              <a:rPr sz="2100" dirty="0" err="1">
                <a:solidFill>
                  <a:srgbClr val="000000"/>
                </a:solidFill>
              </a:rPr>
              <a:t>decisionale</a:t>
            </a:r>
            <a:r>
              <a:rPr sz="2100" dirty="0">
                <a:solidFill>
                  <a:srgbClr val="000000"/>
                </a:solidFill>
              </a:rPr>
              <a:t>, </a:t>
            </a:r>
            <a:r>
              <a:rPr sz="2100" dirty="0" err="1">
                <a:solidFill>
                  <a:srgbClr val="000000"/>
                </a:solidFill>
              </a:rPr>
              <a:t>traduzione</a:t>
            </a:r>
            <a:r>
              <a:rPr sz="2100" dirty="0">
                <a:solidFill>
                  <a:srgbClr val="000000"/>
                </a:solidFill>
              </a:rPr>
              <a:t> </a:t>
            </a:r>
            <a:r>
              <a:rPr lang="it-IT" sz="2100" dirty="0">
                <a:solidFill>
                  <a:srgbClr val="000000"/>
                </a:solidFill>
              </a:rPr>
              <a:t>in</a:t>
            </a:r>
            <a:r>
              <a:rPr sz="2100" dirty="0">
                <a:solidFill>
                  <a:srgbClr val="000000"/>
                </a:solidFill>
              </a:rPr>
              <a:t> lingue</a:t>
            </a:r>
          </a:p>
          <a:p>
            <a:pPr indent="0">
              <a:spcBef>
                <a:spcPts val="900"/>
              </a:spcBef>
              <a:buNone/>
            </a:pPr>
            <a:endParaRPr sz="2100" dirty="0">
              <a:solidFill>
                <a:srgbClr val="000000"/>
              </a:solidFill>
            </a:endParaRPr>
          </a:p>
          <a:p>
            <a:pPr indent="0">
              <a:spcBef>
                <a:spcPts val="900"/>
              </a:spcBef>
              <a:buSzPts val="1100"/>
              <a:buNone/>
              <a:defRPr sz="1800"/>
            </a:pPr>
            <a:r>
              <a:rPr dirty="0"/>
              <a:t>AI </a:t>
            </a:r>
            <a:r>
              <a:rPr dirty="0" err="1"/>
              <a:t>generale</a:t>
            </a:r>
            <a:r>
              <a:rPr dirty="0"/>
              <a:t> vs. IA </a:t>
            </a:r>
            <a:r>
              <a:rPr lang="it-IT" dirty="0"/>
              <a:t>St</a:t>
            </a:r>
            <a:r>
              <a:rPr dirty="0" err="1"/>
              <a:t>retta</a:t>
            </a:r>
            <a:r>
              <a:rPr dirty="0"/>
              <a:t>:</a:t>
            </a:r>
          </a:p>
          <a:p>
            <a:pPr indent="0">
              <a:spcBef>
                <a:spcPts val="900"/>
              </a:spcBef>
              <a:buSzPts val="1100"/>
              <a:buNone/>
              <a:defRPr sz="1800"/>
            </a:pPr>
            <a:r>
              <a:rPr dirty="0"/>
              <a:t>L'IA </a:t>
            </a:r>
            <a:r>
              <a:rPr dirty="0" err="1"/>
              <a:t>generale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svolgere</a:t>
            </a:r>
            <a:r>
              <a:rPr dirty="0"/>
              <a:t> </a:t>
            </a: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attività</a:t>
            </a:r>
            <a:r>
              <a:rPr dirty="0"/>
              <a:t>, </a:t>
            </a:r>
            <a:r>
              <a:rPr dirty="0" err="1"/>
              <a:t>restringere</a:t>
            </a:r>
            <a:r>
              <a:rPr dirty="0"/>
              <a:t> </a:t>
            </a:r>
            <a:r>
              <a:rPr dirty="0" err="1"/>
              <a:t>l'IA</a:t>
            </a:r>
            <a:r>
              <a:rPr dirty="0"/>
              <a:t> solo </a:t>
            </a:r>
            <a:r>
              <a:rPr lang="it-IT" dirty="0"/>
              <a:t>a </a:t>
            </a:r>
            <a:r>
              <a:rPr dirty="0"/>
              <a:t>un </a:t>
            </a:r>
            <a:r>
              <a:rPr dirty="0" err="1"/>
              <a:t>sottoinsieme</a:t>
            </a:r>
            <a:r>
              <a:rPr dirty="0"/>
              <a:t> </a:t>
            </a:r>
            <a:r>
              <a:rPr dirty="0" err="1"/>
              <a:t>selezionato</a:t>
            </a:r>
            <a:r>
              <a:rPr dirty="0"/>
              <a:t> di </a:t>
            </a:r>
            <a:r>
              <a:rPr dirty="0" err="1"/>
              <a:t>attività</a:t>
            </a:r>
            <a:r>
              <a:rPr dirty="0"/>
              <a:t>.  </a:t>
            </a:r>
            <a:r>
              <a:rPr dirty="0" err="1"/>
              <a:t>Attualmente</a:t>
            </a:r>
            <a:r>
              <a:rPr dirty="0"/>
              <a:t> non </a:t>
            </a:r>
            <a:r>
              <a:rPr dirty="0" err="1"/>
              <a:t>esiste</a:t>
            </a:r>
            <a:r>
              <a:rPr dirty="0"/>
              <a:t> un </a:t>
            </a:r>
            <a:r>
              <a:rPr dirty="0" err="1"/>
              <a:t>sistema</a:t>
            </a:r>
            <a:r>
              <a:rPr dirty="0"/>
              <a:t> di IA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possa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considerato</a:t>
            </a:r>
            <a:r>
              <a:rPr dirty="0"/>
              <a:t> </a:t>
            </a:r>
            <a:r>
              <a:rPr lang="it-IT" dirty="0"/>
              <a:t>intelligenza artificiale generale</a:t>
            </a:r>
            <a:r>
              <a:rPr dirty="0"/>
              <a:t>, e se un tale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possa</a:t>
            </a:r>
            <a:r>
              <a:rPr dirty="0"/>
              <a:t> </a:t>
            </a:r>
            <a:r>
              <a:rPr dirty="0" err="1"/>
              <a:t>esistere</a:t>
            </a:r>
            <a:r>
              <a:rPr dirty="0"/>
              <a:t> in </a:t>
            </a:r>
            <a:r>
              <a:rPr dirty="0" err="1"/>
              <a:t>futuro</a:t>
            </a:r>
            <a:r>
              <a:rPr dirty="0"/>
              <a:t> è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questione</a:t>
            </a:r>
            <a:r>
              <a:rPr dirty="0"/>
              <a:t> di </a:t>
            </a:r>
            <a:r>
              <a:rPr dirty="0" err="1"/>
              <a:t>dibattito</a:t>
            </a:r>
            <a:r>
              <a:rPr dirty="0"/>
              <a:t> </a:t>
            </a:r>
            <a:r>
              <a:rPr lang="it-IT" dirty="0"/>
              <a:t>intenso</a:t>
            </a:r>
            <a:r>
              <a:rPr dirty="0"/>
              <a:t>.</a:t>
            </a:r>
          </a:p>
          <a:p>
            <a:pPr indent="0">
              <a:spcBef>
                <a:spcPts val="900"/>
              </a:spcBef>
              <a:buNone/>
            </a:pPr>
            <a:endParaRPr sz="1800" dirty="0"/>
          </a:p>
          <a:p>
            <a:pPr marL="0" indent="0">
              <a:spcBef>
                <a:spcPts val="900"/>
              </a:spcBef>
              <a:buNone/>
            </a:pPr>
            <a:endParaRPr sz="2100" i="1" dirty="0">
              <a:solidFill>
                <a:srgbClr val="0000FF"/>
              </a:solidFill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sz="2100" i="1" dirty="0">
              <a:solidFill>
                <a:srgbClr val="0000FF"/>
              </a:solidFill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0040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1: Ai, ML, DL e </a:t>
            </a:r>
            <a:r>
              <a:rPr lang="it-IT" dirty="0"/>
              <a:t>SCIENZA DEI DATI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447800" y="3075920"/>
            <a:ext cx="13411200" cy="5338125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900"/>
              </a:spcBef>
              <a:buNone/>
              <a:defRPr sz="2400" i="1">
                <a:solidFill>
                  <a:srgbClr val="0000FF"/>
                </a:solidFill>
              </a:defRPr>
            </a:pPr>
            <a:r>
              <a:rPr dirty="0"/>
              <a:t>AI: </a:t>
            </a:r>
            <a:r>
              <a:rPr dirty="0" err="1"/>
              <a:t>Intelligenza</a:t>
            </a:r>
            <a:r>
              <a:rPr dirty="0"/>
              <a:t> </a:t>
            </a:r>
            <a:r>
              <a:rPr dirty="0" err="1"/>
              <a:t>artificiale</a:t>
            </a:r>
            <a:r>
              <a:rPr dirty="0"/>
              <a:t> </a:t>
            </a:r>
            <a:endParaRPr sz="2400" i="1" dirty="0">
              <a:solidFill>
                <a:srgbClr val="0000FF"/>
              </a:solidFill>
            </a:endParaRPr>
          </a:p>
          <a:p>
            <a:pPr indent="0">
              <a:spcBef>
                <a:spcPts val="900"/>
              </a:spcBef>
              <a:buNone/>
              <a:defRPr sz="2400" i="1">
                <a:solidFill>
                  <a:srgbClr val="3C78D8"/>
                </a:solidFill>
              </a:defRPr>
            </a:pPr>
            <a:r>
              <a:rPr dirty="0"/>
              <a:t>Un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informatico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normalmente</a:t>
            </a:r>
            <a:r>
              <a:rPr dirty="0"/>
              <a:t> </a:t>
            </a:r>
            <a:r>
              <a:rPr dirty="0" err="1"/>
              <a:t>associati</a:t>
            </a:r>
            <a:r>
              <a:rPr dirty="0"/>
              <a:t> </a:t>
            </a:r>
            <a:r>
              <a:rPr dirty="0" err="1"/>
              <a:t>all'intelligenza</a:t>
            </a:r>
            <a:r>
              <a:rPr dirty="0"/>
              <a:t> </a:t>
            </a:r>
            <a:r>
              <a:rPr dirty="0" err="1"/>
              <a:t>umana</a:t>
            </a:r>
            <a:endParaRPr sz="2400" i="1" dirty="0">
              <a:solidFill>
                <a:srgbClr val="3C78D8"/>
              </a:solidFill>
            </a:endParaRPr>
          </a:p>
          <a:p>
            <a:pPr indent="0">
              <a:spcBef>
                <a:spcPts val="900"/>
              </a:spcBef>
              <a:buNone/>
              <a:defRPr sz="2400"/>
            </a:pPr>
            <a:r>
              <a:rPr dirty="0">
                <a:solidFill>
                  <a:srgbClr val="000000"/>
                </a:solidFill>
              </a:rPr>
              <a:t>ad </a:t>
            </a:r>
            <a:r>
              <a:rPr dirty="0" err="1">
                <a:solidFill>
                  <a:srgbClr val="000000"/>
                </a:solidFill>
              </a:rPr>
              <a:t>esempio</a:t>
            </a:r>
            <a:r>
              <a:rPr dirty="0">
                <a:solidFill>
                  <a:srgbClr val="000000"/>
                </a:solidFill>
              </a:rPr>
              <a:t>: </a:t>
            </a:r>
            <a:r>
              <a:rPr dirty="0" err="1">
                <a:solidFill>
                  <a:srgbClr val="000000"/>
                </a:solidFill>
              </a:rPr>
              <a:t>percezione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dirty="0" err="1"/>
              <a:t>visiva</a:t>
            </a:r>
            <a:r>
              <a:rPr dirty="0"/>
              <a:t>, </a:t>
            </a:r>
            <a:r>
              <a:rPr dirty="0" err="1"/>
              <a:t>riconoscimento</a:t>
            </a:r>
            <a:r>
              <a:rPr dirty="0"/>
              <a:t> </a:t>
            </a:r>
            <a:r>
              <a:rPr dirty="0" err="1"/>
              <a:t>vocale</a:t>
            </a:r>
            <a:r>
              <a:rPr dirty="0"/>
              <a:t>,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decisionale</a:t>
            </a:r>
            <a:r>
              <a:rPr dirty="0"/>
              <a:t>, </a:t>
            </a:r>
            <a:r>
              <a:rPr dirty="0" err="1"/>
              <a:t>traduzione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lingue</a:t>
            </a:r>
            <a:endParaRPr sz="2400" dirty="0"/>
          </a:p>
          <a:p>
            <a:pPr indent="0">
              <a:spcBef>
                <a:spcPts val="900"/>
              </a:spcBef>
              <a:buNone/>
            </a:pPr>
            <a:endParaRPr sz="2400" dirty="0"/>
          </a:p>
          <a:p>
            <a:pPr marL="45720" indent="0">
              <a:buNone/>
              <a:defRPr sz="2400"/>
            </a:pPr>
            <a:r>
              <a:rPr dirty="0"/>
              <a:t>Se </a:t>
            </a:r>
            <a:r>
              <a:rPr dirty="0" err="1"/>
              <a:t>l'algoritmo</a:t>
            </a:r>
            <a:r>
              <a:rPr dirty="0"/>
              <a:t>...  </a:t>
            </a:r>
          </a:p>
          <a:p>
            <a:pPr>
              <a:buAutoNum type="arabicPeriod"/>
              <a:defRPr sz="2400"/>
            </a:pPr>
            <a:r>
              <a:rPr dirty="0"/>
              <a:t> ... </a:t>
            </a:r>
            <a:r>
              <a:rPr dirty="0" err="1"/>
              <a:t>consiste</a:t>
            </a:r>
            <a:r>
              <a:rPr dirty="0"/>
              <a:t> </a:t>
            </a:r>
            <a:r>
              <a:rPr lang="it-IT" dirty="0"/>
              <a:t>in</a:t>
            </a:r>
            <a:r>
              <a:rPr dirty="0"/>
              <a:t> </a:t>
            </a:r>
            <a:r>
              <a:rPr dirty="0" err="1"/>
              <a:t>istruzioni</a:t>
            </a:r>
            <a:r>
              <a:rPr dirty="0"/>
              <a:t> </a:t>
            </a:r>
            <a:r>
              <a:rPr lang="it-IT" dirty="0"/>
              <a:t>distribuite </a:t>
            </a:r>
            <a:r>
              <a:rPr dirty="0" err="1"/>
              <a:t>passo</a:t>
            </a:r>
            <a:r>
              <a:rPr dirty="0"/>
              <a:t> </a:t>
            </a:r>
            <a:r>
              <a:rPr lang="it-IT" dirty="0"/>
              <a:t>per </a:t>
            </a:r>
            <a:r>
              <a:rPr dirty="0" err="1"/>
              <a:t>passo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come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l'attività</a:t>
            </a:r>
            <a:endParaRPr dirty="0"/>
          </a:p>
          <a:p>
            <a:pPr lvl="1"/>
            <a:r>
              <a:rPr dirty="0" err="1"/>
              <a:t>allora</a:t>
            </a:r>
            <a:r>
              <a:rPr dirty="0"/>
              <a:t> è l' </a:t>
            </a:r>
            <a:r>
              <a:rPr i="1" dirty="0"/>
              <a:t>IA </a:t>
            </a:r>
            <a:r>
              <a:rPr i="1" dirty="0" err="1"/>
              <a:t>simbolica</a:t>
            </a:r>
            <a:endParaRPr i="1" dirty="0"/>
          </a:p>
          <a:p>
            <a:pPr lvl="1"/>
            <a:endParaRPr sz="2400" dirty="0"/>
          </a:p>
          <a:p>
            <a:pPr marL="502920" indent="-457200">
              <a:buFont typeface="+mj-lt"/>
              <a:buAutoNum type="arabicPeriod"/>
              <a:defRPr sz="2400"/>
            </a:pPr>
            <a:r>
              <a:rPr dirty="0"/>
              <a:t>... </a:t>
            </a:r>
            <a:r>
              <a:rPr dirty="0" err="1"/>
              <a:t>rileva</a:t>
            </a:r>
            <a:r>
              <a:rPr dirty="0"/>
              <a:t> un pattern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grande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/</a:t>
            </a:r>
            <a:r>
              <a:rPr dirty="0" err="1"/>
              <a:t>esempi</a:t>
            </a:r>
            <a:r>
              <a:rPr dirty="0"/>
              <a:t> </a:t>
            </a:r>
            <a:r>
              <a:rPr lang="it-IT" dirty="0"/>
              <a:t>,</a:t>
            </a:r>
            <a:r>
              <a:rPr dirty="0"/>
              <a:t>e </a:t>
            </a:r>
            <a:r>
              <a:rPr dirty="0" err="1"/>
              <a:t>utilizza</a:t>
            </a:r>
            <a:r>
              <a:rPr dirty="0"/>
              <a:t>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modello</a:t>
            </a:r>
            <a:r>
              <a:rPr dirty="0"/>
              <a:t> per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l'attività</a:t>
            </a:r>
            <a:endParaRPr dirty="0"/>
          </a:p>
          <a:p>
            <a:pPr lvl="1"/>
            <a:r>
              <a:rPr lang="it-IT" dirty="0"/>
              <a:t>allora </a:t>
            </a:r>
            <a:r>
              <a:rPr dirty="0"/>
              <a:t>è l</a:t>
            </a:r>
            <a:r>
              <a:rPr lang="it-IT" dirty="0"/>
              <a:t>'</a:t>
            </a:r>
            <a:r>
              <a:rPr i="1" dirty="0" err="1"/>
              <a:t>apprendimento</a:t>
            </a:r>
            <a:r>
              <a:rPr i="1" dirty="0"/>
              <a:t> </a:t>
            </a:r>
            <a:r>
              <a:rPr i="1" dirty="0" err="1"/>
              <a:t>automatico</a:t>
            </a:r>
            <a:endParaRPr i="1" dirty="0"/>
          </a:p>
          <a:p>
            <a:pPr marL="0" indent="0">
              <a:spcBef>
                <a:spcPts val="900"/>
              </a:spcBef>
              <a:buNone/>
            </a:pPr>
            <a:endParaRPr sz="2100" i="1" dirty="0">
              <a:solidFill>
                <a:srgbClr val="0000FF"/>
              </a:solidFill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sz="2100" i="1" dirty="0">
              <a:solidFill>
                <a:srgbClr val="0000FF"/>
              </a:solidFill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0040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1: Ai, ML, DL e </a:t>
            </a:r>
            <a:r>
              <a:rPr lang="it-IT" dirty="0"/>
              <a:t>SCIENZA DEI DATI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676400" y="2304863"/>
            <a:ext cx="15392400" cy="7410638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indent="0">
              <a:buNone/>
              <a:defRPr sz="2400" i="1">
                <a:solidFill>
                  <a:srgbClr val="0000FF"/>
                </a:solidFill>
              </a:defRPr>
            </a:pPr>
            <a:r>
              <a:rPr dirty="0"/>
              <a:t>ML: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automatico</a:t>
            </a:r>
            <a:endParaRPr sz="2400" i="1" dirty="0">
              <a:solidFill>
                <a:srgbClr val="0000FF"/>
              </a:solidFill>
            </a:endParaRPr>
          </a:p>
          <a:p>
            <a:pPr indent="0">
              <a:spcBef>
                <a:spcPts val="900"/>
              </a:spcBef>
              <a:buNone/>
              <a:defRPr sz="2400" i="1">
                <a:solidFill>
                  <a:srgbClr val="3C78D8"/>
                </a:solidFill>
              </a:defRPr>
            </a:pPr>
            <a:r>
              <a:rPr dirty="0" err="1"/>
              <a:t>Invece</a:t>
            </a:r>
            <a:r>
              <a:rPr dirty="0"/>
              <a:t> di </a:t>
            </a:r>
            <a:r>
              <a:rPr dirty="0" err="1"/>
              <a:t>programmare</a:t>
            </a:r>
            <a:r>
              <a:rPr dirty="0"/>
              <a:t>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è </a:t>
            </a:r>
            <a:r>
              <a:rPr dirty="0" err="1"/>
              <a:t>programmata</a:t>
            </a:r>
            <a:r>
              <a:rPr dirty="0"/>
              <a:t> per </a:t>
            </a:r>
            <a:r>
              <a:rPr dirty="0" err="1"/>
              <a:t>trovare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e "</a:t>
            </a:r>
            <a:r>
              <a:rPr dirty="0" err="1"/>
              <a:t>impara</a:t>
            </a:r>
            <a:r>
              <a:rPr dirty="0"/>
              <a:t>" </a:t>
            </a:r>
            <a:r>
              <a:rPr dirty="0" err="1"/>
              <a:t>sulla</a:t>
            </a:r>
            <a:r>
              <a:rPr dirty="0"/>
              <a:t> base di </a:t>
            </a:r>
            <a:r>
              <a:rPr dirty="0" err="1"/>
              <a:t>esempi</a:t>
            </a:r>
            <a:r>
              <a:rPr dirty="0"/>
              <a:t>.  </a:t>
            </a:r>
            <a:r>
              <a:rPr dirty="0" err="1"/>
              <a:t>C'è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vasta</a:t>
            </a:r>
            <a:r>
              <a:rPr dirty="0"/>
              <a:t> area di </a:t>
            </a:r>
            <a:r>
              <a:rPr dirty="0" err="1"/>
              <a:t>sovrapposizione</a:t>
            </a:r>
            <a:r>
              <a:rPr dirty="0"/>
              <a:t> con le </a:t>
            </a:r>
            <a:r>
              <a:rPr dirty="0" err="1"/>
              <a:t>statistiche</a:t>
            </a:r>
            <a:r>
              <a:rPr dirty="0"/>
              <a:t>.</a:t>
            </a:r>
            <a:endParaRPr sz="2400" i="1" dirty="0">
              <a:solidFill>
                <a:srgbClr val="3C78D8"/>
              </a:solidFill>
            </a:endParaRPr>
          </a:p>
          <a:p>
            <a:pPr marL="1371600" indent="-476250">
              <a:lnSpc>
                <a:spcPct val="150000"/>
              </a:lnSpc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i="1">
                <a:solidFill>
                  <a:srgbClr val="3C78D8"/>
                </a:solidFill>
              </a:defRPr>
            </a:pPr>
            <a:r>
              <a:rPr dirty="0" err="1"/>
              <a:t>Salva</a:t>
            </a:r>
            <a:r>
              <a:rPr dirty="0"/>
              <a:t> </a:t>
            </a:r>
            <a:r>
              <a:rPr dirty="0" err="1"/>
              <a:t>migliaia</a:t>
            </a:r>
            <a:r>
              <a:rPr dirty="0"/>
              <a:t> di </a:t>
            </a:r>
            <a:r>
              <a:rPr dirty="0" err="1"/>
              <a:t>righe</a:t>
            </a:r>
            <a:r>
              <a:rPr dirty="0"/>
              <a:t> di </a:t>
            </a:r>
            <a:r>
              <a:rPr dirty="0" err="1"/>
              <a:t>codice</a:t>
            </a:r>
            <a:endParaRPr sz="2400" i="1" dirty="0">
              <a:solidFill>
                <a:srgbClr val="3C78D8"/>
              </a:solidFill>
            </a:endParaRPr>
          </a:p>
          <a:p>
            <a:pPr marL="1371600" indent="-476250">
              <a:lnSpc>
                <a:spcPct val="150000"/>
              </a:lnSpc>
              <a:buClr>
                <a:srgbClr val="3C78D8"/>
              </a:buClr>
              <a:buSzPts val="1400"/>
              <a:buChar char="➢"/>
              <a:defRPr sz="2400" i="1">
                <a:solidFill>
                  <a:srgbClr val="3C78D8"/>
                </a:solidFill>
              </a:defRPr>
            </a:pPr>
            <a:r>
              <a:rPr dirty="0" err="1"/>
              <a:t>Flessibile</a:t>
            </a:r>
            <a:r>
              <a:rPr dirty="0"/>
              <a:t>: </a:t>
            </a:r>
            <a:endParaRPr sz="2400" i="1" dirty="0">
              <a:solidFill>
                <a:srgbClr val="3C78D8"/>
              </a:solidFill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373196" y="4671236"/>
            <a:ext cx="3545587" cy="14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  <a:defRPr sz="2700" i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 i dati cambiano, </a:t>
            </a:r>
            <a:endParaRPr sz="2700"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8876" y="5615100"/>
            <a:ext cx="5340713" cy="35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215" y="5615088"/>
            <a:ext cx="5340713" cy="356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737" y="5364769"/>
            <a:ext cx="5340713" cy="35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10521361" y="4665725"/>
            <a:ext cx="4248150" cy="130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  <a:defRPr sz="2700" i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il programma si adatta.</a:t>
            </a:r>
            <a:endParaRPr sz="2700">
              <a:solidFill>
                <a:schemeClr val="dk1"/>
              </a:solidFill>
            </a:endParaRPr>
          </a:p>
          <a:p>
            <a:pPr>
              <a:spcBef>
                <a:spcPts val="900"/>
              </a:spcBef>
            </a:pPr>
            <a:endParaRPr sz="2700"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2431" y="5363582"/>
            <a:ext cx="5340713" cy="35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591570"/>
            <a:ext cx="10040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1: Ai, ML, DL e </a:t>
            </a:r>
            <a:r>
              <a:rPr lang="it-IT" dirty="0"/>
              <a:t>SCIENZA DEI DATI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1537989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8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7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1: Ai, ML, DL e </a:t>
            </a:r>
            <a:r>
              <a:rPr lang="it-IT" dirty="0"/>
              <a:t>SCIENZA DEI DATI</a:t>
            </a:r>
            <a:endParaRPr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Sezione 1: Definizioni</a:t>
            </a:r>
            <a:endParaRPr sz="2800" b="1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>
                <a:solidFill>
                  <a:srgbClr val="0000FF"/>
                </a:solidFill>
              </a:defRPr>
            </a:pPr>
            <a:r>
              <a:rPr dirty="0"/>
              <a:t>ML: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automatico</a:t>
            </a:r>
            <a:endParaRPr dirty="0"/>
          </a:p>
          <a:p>
            <a:pPr indent="0">
              <a:spcBef>
                <a:spcPts val="900"/>
              </a:spcBef>
              <a:buNone/>
              <a:defRPr sz="2400" i="1">
                <a:solidFill>
                  <a:srgbClr val="3C78D8"/>
                </a:solidFill>
              </a:defRPr>
            </a:pPr>
            <a:r>
              <a:rPr dirty="0" err="1"/>
              <a:t>Invece</a:t>
            </a:r>
            <a:r>
              <a:rPr dirty="0"/>
              <a:t> di </a:t>
            </a:r>
            <a:r>
              <a:rPr dirty="0" err="1"/>
              <a:t>programmare</a:t>
            </a:r>
            <a:r>
              <a:rPr dirty="0"/>
              <a:t>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è </a:t>
            </a:r>
            <a:r>
              <a:rPr dirty="0" err="1"/>
              <a:t>programmata</a:t>
            </a:r>
            <a:r>
              <a:rPr dirty="0"/>
              <a:t> per </a:t>
            </a:r>
            <a:r>
              <a:rPr dirty="0" err="1"/>
              <a:t>trovare</a:t>
            </a:r>
            <a:r>
              <a:rPr dirty="0"/>
              <a:t> </a:t>
            </a:r>
            <a:r>
              <a:rPr dirty="0" err="1"/>
              <a:t>modelli</a:t>
            </a:r>
            <a:r>
              <a:rPr dirty="0"/>
              <a:t> e "</a:t>
            </a:r>
            <a:r>
              <a:rPr dirty="0" err="1"/>
              <a:t>impara</a:t>
            </a:r>
            <a:r>
              <a:rPr dirty="0"/>
              <a:t>" </a:t>
            </a:r>
            <a:r>
              <a:rPr dirty="0" err="1"/>
              <a:t>sulla</a:t>
            </a:r>
            <a:r>
              <a:rPr dirty="0"/>
              <a:t> base di </a:t>
            </a:r>
            <a:r>
              <a:rPr dirty="0" err="1"/>
              <a:t>esempi</a:t>
            </a:r>
            <a:r>
              <a:rPr dirty="0"/>
              <a:t>.  </a:t>
            </a:r>
            <a:r>
              <a:rPr dirty="0" err="1"/>
              <a:t>C'è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vasta</a:t>
            </a:r>
            <a:r>
              <a:rPr dirty="0"/>
              <a:t> area di </a:t>
            </a:r>
            <a:r>
              <a:rPr dirty="0" err="1"/>
              <a:t>sovrapposizione</a:t>
            </a:r>
            <a:r>
              <a:rPr dirty="0"/>
              <a:t> con le </a:t>
            </a:r>
            <a:r>
              <a:rPr dirty="0" err="1"/>
              <a:t>statistiche</a:t>
            </a:r>
            <a:r>
              <a:rPr dirty="0"/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00200" y="4716824"/>
            <a:ext cx="15011400" cy="349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indent="-476250">
              <a:lnSpc>
                <a:spcPct val="200000"/>
              </a:lnSpc>
              <a:spcBef>
                <a:spcPts val="900"/>
              </a:spcBef>
              <a:buClr>
                <a:srgbClr val="3C78D8"/>
              </a:buClr>
              <a:buSzPts val="1400"/>
              <a:buChar char="➢"/>
              <a:defRPr sz="2400" i="1">
                <a:solidFill>
                  <a:srgbClr val="3C78D8"/>
                </a:solidFill>
              </a:defRPr>
            </a:pPr>
            <a:r>
              <a:rPr lang="it-IT" dirty="0"/>
              <a:t>Risparmia migliaia di righe di codice</a:t>
            </a:r>
            <a:endParaRPr dirty="0"/>
          </a:p>
          <a:p>
            <a:pPr marL="1371600" indent="-476250">
              <a:lnSpc>
                <a:spcPct val="200000"/>
              </a:lnSpc>
              <a:buClr>
                <a:srgbClr val="3C78D8"/>
              </a:buClr>
              <a:buSzPts val="1400"/>
              <a:buChar char="➢"/>
              <a:defRPr sz="2400" i="1">
                <a:solidFill>
                  <a:srgbClr val="3C78D8"/>
                </a:solidFill>
              </a:defRPr>
            </a:pPr>
            <a:r>
              <a:rPr dirty="0" err="1"/>
              <a:t>Flessibile</a:t>
            </a:r>
            <a:r>
              <a:rPr dirty="0"/>
              <a:t>: se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cambiano</a:t>
            </a:r>
            <a:r>
              <a:rPr dirty="0"/>
              <a:t>, il </a:t>
            </a:r>
            <a:r>
              <a:rPr dirty="0" err="1"/>
              <a:t>programma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adatta</a:t>
            </a:r>
            <a:r>
              <a:rPr dirty="0"/>
              <a:t>.</a:t>
            </a:r>
            <a:endParaRPr lang="it-IT" dirty="0"/>
          </a:p>
          <a:p>
            <a:pPr marL="895350">
              <a:lnSpc>
                <a:spcPct val="150000"/>
              </a:lnSpc>
              <a:buClr>
                <a:srgbClr val="3C78D8"/>
              </a:buClr>
              <a:buSzPts val="1400"/>
              <a:defRPr sz="2400" i="1">
                <a:solidFill>
                  <a:srgbClr val="3C78D8"/>
                </a:solidFill>
              </a:defRPr>
            </a:pPr>
            <a:endParaRPr dirty="0"/>
          </a:p>
          <a:p>
            <a:pPr marL="1371600" indent="-476250">
              <a:buClr>
                <a:srgbClr val="3C78D8"/>
              </a:buClr>
              <a:buSzPts val="1400"/>
              <a:buChar char="➢"/>
              <a:defRPr sz="2400" i="1">
                <a:solidFill>
                  <a:srgbClr val="3C78D8"/>
                </a:solidFill>
              </a:defRPr>
            </a:pPr>
            <a:r>
              <a:rPr dirty="0" err="1"/>
              <a:t>Risolve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problemi</a:t>
            </a:r>
            <a:r>
              <a:rPr dirty="0"/>
              <a:t> </a:t>
            </a:r>
            <a:r>
              <a:rPr lang="it-IT" dirty="0"/>
              <a:t>per i quali</a:t>
            </a:r>
            <a:r>
              <a:rPr dirty="0"/>
              <a:t> non </a:t>
            </a:r>
            <a:r>
              <a:rPr dirty="0" err="1"/>
              <a:t>abbiamo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 dopo </a:t>
            </a:r>
            <a:r>
              <a:rPr dirty="0" err="1"/>
              <a:t>passo</a:t>
            </a:r>
            <a:r>
              <a:rPr dirty="0"/>
              <a:t> per: ad </a:t>
            </a:r>
            <a:r>
              <a:rPr dirty="0" err="1"/>
              <a:t>esempio</a:t>
            </a:r>
            <a:r>
              <a:rPr dirty="0"/>
              <a:t>,</a:t>
            </a:r>
            <a:r>
              <a:rPr lang="it-IT" dirty="0"/>
              <a:t> il</a:t>
            </a:r>
            <a:r>
              <a:rPr dirty="0"/>
              <a:t> </a:t>
            </a:r>
            <a:r>
              <a:rPr dirty="0" err="1"/>
              <a:t>riconoscimento</a:t>
            </a:r>
            <a:r>
              <a:rPr dirty="0"/>
              <a:t> </a:t>
            </a:r>
            <a:r>
              <a:rPr lang="it-IT" dirty="0"/>
              <a:t>di immagini e suoni</a:t>
            </a:r>
            <a:endParaRPr dirty="0"/>
          </a:p>
          <a:p>
            <a:pPr marL="1371600" indent="-476250">
              <a:lnSpc>
                <a:spcPct val="200000"/>
              </a:lnSpc>
              <a:buClr>
                <a:srgbClr val="3C78D8"/>
              </a:buClr>
              <a:buSzPts val="1400"/>
              <a:buChar char="➢"/>
              <a:defRPr sz="2400">
                <a:solidFill>
                  <a:srgbClr val="3C78D8"/>
                </a:solidFill>
              </a:defRPr>
            </a:pPr>
            <a:r>
              <a:rPr lang="it-IT" i="1" dirty="0"/>
              <a:t>Gioca ai giochi e ci batte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35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3278</Words>
  <Application>Microsoft Office PowerPoint</Application>
  <PresentationFormat>Custom</PresentationFormat>
  <Paragraphs>298</Paragraphs>
  <Slides>41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Merriweather Sans</vt:lpstr>
      <vt:lpstr>Microsoft Sans Serif</vt:lpstr>
      <vt:lpstr>Noto Sans Symbols</vt:lpstr>
      <vt:lpstr>Oxygen</vt:lpstr>
      <vt:lpstr>Times New Roman</vt:lpstr>
      <vt:lpstr>Wingdings</vt:lpstr>
      <vt:lpstr>Office Theme</vt:lpstr>
      <vt:lpstr>Diseño personalizado</vt:lpstr>
      <vt:lpstr>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Molti sistemi di IA sono utilizzati per la classificazione.  Qui, ad esempio, per la classificazione delle immagini.</vt:lpstr>
      <vt:lpstr>Dopo molti esempi, l'algoritmo ha imparato...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- PPT TEMPLATE</dc:title>
  <dc:creator>Monia Coppola</dc:creator>
  <cp:keywords>DAE_p32tqtE,BAEXurJiHZU</cp:keywords>
  <cp:lastModifiedBy>gloria ridolfi</cp:lastModifiedBy>
  <cp:revision>201</cp:revision>
  <dcterms:created xsi:type="dcterms:W3CDTF">2022-05-03T15:33:59Z</dcterms:created>
  <dcterms:modified xsi:type="dcterms:W3CDTF">2023-06-17T10:40:55Z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Canva</vt:lpwstr>
  </property>
  <property fmtid="{D5CDD505-2E9C-101B-9397-08002B2CF9AE}" pid="4" name="LastSaved">
    <vt:filetime>2022-05-03T00:00:00Z</vt:filetime>
  </property>
</Properties>
</file>