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7" r:id="rId3"/>
  </p:sldMasterIdLst>
  <p:notesMasterIdLst>
    <p:notesMasterId r:id="rId4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97"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8" r:id="rId44"/>
    <p:sldId id="296" r:id="rId45"/>
  </p:sldIdLst>
  <p:sldSz cx="18288000" cy="10287000"/>
  <p:notesSz cx="18288000" cy="10287000"/>
  <p:embeddedFontLst>
    <p:embeddedFont>
      <p:font typeface="Calibri" panose="020F0502020204030204" pitchFamily="3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Oxygen" panose="02000503000000000000" pitchFamily="2"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PZNrlaHclbWQqnjZgowrvIqLk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2420" autoAdjust="0"/>
  </p:normalViewPr>
  <p:slideViewPr>
    <p:cSldViewPr snapToGrid="0">
      <p:cViewPr varScale="1">
        <p:scale>
          <a:sx n="53" d="100"/>
          <a:sy n="53" d="100"/>
        </p:scale>
        <p:origin x="936" y="7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27</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28</a:t>
            </a:fld>
            <a:endParaRPr sz="1400" b="0" strike="noStrike">
              <a:latin typeface="Times New Roman"/>
              <a:ea typeface="Times New Roman"/>
              <a:cs typeface="Times New Roman"/>
              <a:sym typeface="Times New Roman"/>
            </a:endParaRPr>
          </a:p>
        </p:txBody>
      </p:sp>
    </p:spTree>
    <p:extLst>
      <p:ext uri="{BB962C8B-B14F-4D97-AF65-F5344CB8AC3E}">
        <p14:creationId xmlns:p14="http://schemas.microsoft.com/office/powerpoint/2010/main" val="3061837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29</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400" b="0" strike="noStrike">
                <a:latin typeface="Times New Roman"/>
                <a:ea typeface="Times New Roman"/>
                <a:cs typeface="Times New Roman"/>
                <a:sym typeface="Times New Roman"/>
              </a:rPr>
              <a:t>30</a:t>
            </a:fld>
            <a:endParaRPr sz="1400" b="0" strike="noStrike">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3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4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4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995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4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55" name="Google Shape;255;p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1" name="Google Shape;271;p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6"/>
        <p:cNvGrpSpPr/>
        <p:nvPr/>
      </p:nvGrpSpPr>
      <p:grpSpPr>
        <a:xfrm>
          <a:off x="0" y="0"/>
          <a:ext cx="0" cy="0"/>
          <a:chOff x="0" y="0"/>
          <a:chExt cx="0" cy="0"/>
        </a:xfrm>
      </p:grpSpPr>
      <p:sp>
        <p:nvSpPr>
          <p:cNvPr id="37" name="Google Shape;37;p4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4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6"/>
        <p:cNvGrpSpPr/>
        <p:nvPr/>
      </p:nvGrpSpPr>
      <p:grpSpPr>
        <a:xfrm>
          <a:off x="0" y="0"/>
          <a:ext cx="0" cy="0"/>
          <a:chOff x="0" y="0"/>
          <a:chExt cx="0" cy="0"/>
        </a:xfrm>
      </p:grpSpPr>
      <p:sp>
        <p:nvSpPr>
          <p:cNvPr id="87" name="Google Shape;87;p5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55"/>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55"/>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5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5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5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3"/>
        <p:cNvGrpSpPr/>
        <p:nvPr/>
      </p:nvGrpSpPr>
      <p:grpSpPr>
        <a:xfrm>
          <a:off x="0" y="0"/>
          <a:ext cx="0" cy="0"/>
          <a:chOff x="0" y="0"/>
          <a:chExt cx="0" cy="0"/>
        </a:xfrm>
      </p:grpSpPr>
      <p:sp>
        <p:nvSpPr>
          <p:cNvPr id="94" name="Google Shape;94;p56"/>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56"/>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Google Shape;96;p56"/>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56"/>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Google Shape;98;p56"/>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5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5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5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02"/>
        <p:cNvGrpSpPr/>
        <p:nvPr/>
      </p:nvGrpSpPr>
      <p:grpSpPr>
        <a:xfrm>
          <a:off x="0" y="0"/>
          <a:ext cx="0" cy="0"/>
          <a:chOff x="0" y="0"/>
          <a:chExt cx="0" cy="0"/>
        </a:xfrm>
      </p:grpSpPr>
      <p:sp>
        <p:nvSpPr>
          <p:cNvPr id="103" name="Google Shape;103;p5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5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5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5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7"/>
        <p:cNvGrpSpPr/>
        <p:nvPr/>
      </p:nvGrpSpPr>
      <p:grpSpPr>
        <a:xfrm>
          <a:off x="0" y="0"/>
          <a:ext cx="0" cy="0"/>
          <a:chOff x="0" y="0"/>
          <a:chExt cx="0" cy="0"/>
        </a:xfrm>
      </p:grpSpPr>
      <p:sp>
        <p:nvSpPr>
          <p:cNvPr id="108" name="Google Shape;108;p5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5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5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1"/>
        <p:cNvGrpSpPr/>
        <p:nvPr/>
      </p:nvGrpSpPr>
      <p:grpSpPr>
        <a:xfrm>
          <a:off x="0" y="0"/>
          <a:ext cx="0" cy="0"/>
          <a:chOff x="0" y="0"/>
          <a:chExt cx="0" cy="0"/>
        </a:xfrm>
      </p:grpSpPr>
      <p:sp>
        <p:nvSpPr>
          <p:cNvPr id="112" name="Google Shape;112;p5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59"/>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59"/>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5" name="Google Shape;115;p5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5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5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8"/>
        <p:cNvGrpSpPr/>
        <p:nvPr/>
      </p:nvGrpSpPr>
      <p:grpSpPr>
        <a:xfrm>
          <a:off x="0" y="0"/>
          <a:ext cx="0" cy="0"/>
          <a:chOff x="0" y="0"/>
          <a:chExt cx="0" cy="0"/>
        </a:xfrm>
      </p:grpSpPr>
      <p:sp>
        <p:nvSpPr>
          <p:cNvPr id="119" name="Google Shape;119;p60"/>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60"/>
          <p:cNvSpPr>
            <a:spLocks noGrp="1"/>
          </p:cNvSpPr>
          <p:nvPr>
            <p:ph type="pic" idx="2"/>
          </p:nvPr>
        </p:nvSpPr>
        <p:spPr>
          <a:xfrm>
            <a:off x="7775575" y="1481138"/>
            <a:ext cx="9258300" cy="7310437"/>
          </a:xfrm>
          <a:prstGeom prst="rect">
            <a:avLst/>
          </a:prstGeom>
          <a:noFill/>
          <a:ln>
            <a:noFill/>
          </a:ln>
        </p:spPr>
      </p:sp>
      <p:sp>
        <p:nvSpPr>
          <p:cNvPr id="121" name="Google Shape;121;p60"/>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2" name="Google Shape;122;p6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6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6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5"/>
        <p:cNvGrpSpPr/>
        <p:nvPr/>
      </p:nvGrpSpPr>
      <p:grpSpPr>
        <a:xfrm>
          <a:off x="0" y="0"/>
          <a:ext cx="0" cy="0"/>
          <a:chOff x="0" y="0"/>
          <a:chExt cx="0" cy="0"/>
        </a:xfrm>
      </p:grpSpPr>
      <p:sp>
        <p:nvSpPr>
          <p:cNvPr id="126" name="Google Shape;126;p6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61"/>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6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6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6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1"/>
        <p:cNvGrpSpPr/>
        <p:nvPr/>
      </p:nvGrpSpPr>
      <p:grpSpPr>
        <a:xfrm>
          <a:off x="0" y="0"/>
          <a:ext cx="0" cy="0"/>
          <a:chOff x="0" y="0"/>
          <a:chExt cx="0" cy="0"/>
        </a:xfrm>
      </p:grpSpPr>
      <p:sp>
        <p:nvSpPr>
          <p:cNvPr id="132" name="Google Shape;132;p62"/>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62"/>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6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6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6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8"/>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6" name="Google Shape;146;p4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9"/>
        <p:cNvGrpSpPr/>
        <p:nvPr/>
      </p:nvGrpSpPr>
      <p:grpSpPr>
        <a:xfrm>
          <a:off x="0" y="0"/>
          <a:ext cx="0" cy="0"/>
          <a:chOff x="0" y="0"/>
          <a:chExt cx="0" cy="0"/>
        </a:xfrm>
      </p:grpSpPr>
      <p:sp>
        <p:nvSpPr>
          <p:cNvPr id="150" name="Google Shape;150;p63"/>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63"/>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152" name="Google Shape;152;p6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5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0"/>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155"/>
        <p:cNvGrpSpPr/>
        <p:nvPr/>
      </p:nvGrpSpPr>
      <p:grpSpPr>
        <a:xfrm>
          <a:off x="0" y="0"/>
          <a:ext cx="0" cy="0"/>
          <a:chOff x="0" y="0"/>
          <a:chExt cx="0" cy="0"/>
        </a:xfrm>
      </p:grpSpPr>
      <p:sp>
        <p:nvSpPr>
          <p:cNvPr id="156" name="Google Shape;156;p64"/>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4"/>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158" name="Google Shape;158;p6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61"/>
        <p:cNvGrpSpPr/>
        <p:nvPr/>
      </p:nvGrpSpPr>
      <p:grpSpPr>
        <a:xfrm>
          <a:off x="0" y="0"/>
          <a:ext cx="0" cy="0"/>
          <a:chOff x="0" y="0"/>
          <a:chExt cx="0" cy="0"/>
        </a:xfrm>
      </p:grpSpPr>
      <p:sp>
        <p:nvSpPr>
          <p:cNvPr id="162" name="Google Shape;162;p6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65"/>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4" name="Google Shape;164;p65"/>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6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6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68"/>
        <p:cNvGrpSpPr/>
        <p:nvPr/>
      </p:nvGrpSpPr>
      <p:grpSpPr>
        <a:xfrm>
          <a:off x="0" y="0"/>
          <a:ext cx="0" cy="0"/>
          <a:chOff x="0" y="0"/>
          <a:chExt cx="0" cy="0"/>
        </a:xfrm>
      </p:grpSpPr>
      <p:sp>
        <p:nvSpPr>
          <p:cNvPr id="169" name="Google Shape;169;p66"/>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66"/>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71" name="Google Shape;171;p66"/>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66"/>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73" name="Google Shape;173;p66"/>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4" name="Google Shape;174;p6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6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77"/>
        <p:cNvGrpSpPr/>
        <p:nvPr/>
      </p:nvGrpSpPr>
      <p:grpSpPr>
        <a:xfrm>
          <a:off x="0" y="0"/>
          <a:ext cx="0" cy="0"/>
          <a:chOff x="0" y="0"/>
          <a:chExt cx="0" cy="0"/>
        </a:xfrm>
      </p:grpSpPr>
      <p:sp>
        <p:nvSpPr>
          <p:cNvPr id="178" name="Google Shape;178;p6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82"/>
        <p:cNvGrpSpPr/>
        <p:nvPr/>
      </p:nvGrpSpPr>
      <p:grpSpPr>
        <a:xfrm>
          <a:off x="0" y="0"/>
          <a:ext cx="0" cy="0"/>
          <a:chOff x="0" y="0"/>
          <a:chExt cx="0" cy="0"/>
        </a:xfrm>
      </p:grpSpPr>
      <p:sp>
        <p:nvSpPr>
          <p:cNvPr id="183" name="Google Shape;183;p6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86"/>
        <p:cNvGrpSpPr/>
        <p:nvPr/>
      </p:nvGrpSpPr>
      <p:grpSpPr>
        <a:xfrm>
          <a:off x="0" y="0"/>
          <a:ext cx="0" cy="0"/>
          <a:chOff x="0" y="0"/>
          <a:chExt cx="0" cy="0"/>
        </a:xfrm>
      </p:grpSpPr>
      <p:sp>
        <p:nvSpPr>
          <p:cNvPr id="187" name="Google Shape;187;p6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9"/>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89" name="Google Shape;189;p69"/>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90" name="Google Shape;190;p6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93"/>
        <p:cNvGrpSpPr/>
        <p:nvPr/>
      </p:nvGrpSpPr>
      <p:grpSpPr>
        <a:xfrm>
          <a:off x="0" y="0"/>
          <a:ext cx="0" cy="0"/>
          <a:chOff x="0" y="0"/>
          <a:chExt cx="0" cy="0"/>
        </a:xfrm>
      </p:grpSpPr>
      <p:sp>
        <p:nvSpPr>
          <p:cNvPr id="194" name="Google Shape;194;p7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70"/>
          <p:cNvSpPr>
            <a:spLocks noGrp="1"/>
          </p:cNvSpPr>
          <p:nvPr>
            <p:ph type="pic" idx="2"/>
          </p:nvPr>
        </p:nvSpPr>
        <p:spPr>
          <a:xfrm>
            <a:off x="7774782" y="1481138"/>
            <a:ext cx="9258300" cy="7310438"/>
          </a:xfrm>
          <a:prstGeom prst="rect">
            <a:avLst/>
          </a:prstGeom>
          <a:noFill/>
          <a:ln>
            <a:noFill/>
          </a:ln>
        </p:spPr>
      </p:sp>
      <p:sp>
        <p:nvSpPr>
          <p:cNvPr id="196" name="Google Shape;196;p70"/>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97" name="Google Shape;197;p7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7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00"/>
        <p:cNvGrpSpPr/>
        <p:nvPr/>
      </p:nvGrpSpPr>
      <p:grpSpPr>
        <a:xfrm>
          <a:off x="0" y="0"/>
          <a:ext cx="0" cy="0"/>
          <a:chOff x="0" y="0"/>
          <a:chExt cx="0" cy="0"/>
        </a:xfrm>
      </p:grpSpPr>
      <p:sp>
        <p:nvSpPr>
          <p:cNvPr id="201" name="Google Shape;201;p7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71"/>
          <p:cNvSpPr txBox="1">
            <a:spLocks noGrp="1"/>
          </p:cNvSpPr>
          <p:nvPr>
            <p:ph type="body" idx="1"/>
          </p:nvPr>
        </p:nvSpPr>
        <p:spPr>
          <a:xfrm rot="5400000">
            <a:off x="5880497" y="-1884758"/>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3" name="Google Shape;203;p7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7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206"/>
        <p:cNvGrpSpPr/>
        <p:nvPr/>
      </p:nvGrpSpPr>
      <p:grpSpPr>
        <a:xfrm>
          <a:off x="0" y="0"/>
          <a:ext cx="0" cy="0"/>
          <a:chOff x="0" y="0"/>
          <a:chExt cx="0" cy="0"/>
        </a:xfrm>
      </p:grpSpPr>
      <p:sp>
        <p:nvSpPr>
          <p:cNvPr id="207" name="Google Shape;207;p72"/>
          <p:cNvSpPr txBox="1">
            <a:spLocks noGrp="1"/>
          </p:cNvSpPr>
          <p:nvPr>
            <p:ph type="title"/>
          </p:nvPr>
        </p:nvSpPr>
        <p:spPr>
          <a:xfrm rot="5400000">
            <a:off x="10700147"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72"/>
          <p:cNvSpPr txBox="1">
            <a:spLocks noGrp="1"/>
          </p:cNvSpPr>
          <p:nvPr>
            <p:ph type="body" idx="1"/>
          </p:nvPr>
        </p:nvSpPr>
        <p:spPr>
          <a:xfrm rot="5400000">
            <a:off x="2699146" y="-894158"/>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7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7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5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1"/>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51"/>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52"/>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4"/>
        <p:cNvGrpSpPr/>
        <p:nvPr/>
      </p:nvGrpSpPr>
      <p:grpSpPr>
        <a:xfrm>
          <a:off x="0" y="0"/>
          <a:ext cx="0" cy="0"/>
          <a:chOff x="0" y="0"/>
          <a:chExt cx="0" cy="0"/>
        </a:xfrm>
      </p:grpSpPr>
      <p:sp>
        <p:nvSpPr>
          <p:cNvPr id="65" name="Google Shape;65;p4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4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7" name="Google Shape;67;p4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4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70"/>
        <p:cNvGrpSpPr/>
        <p:nvPr/>
      </p:nvGrpSpPr>
      <p:grpSpPr>
        <a:xfrm>
          <a:off x="0" y="0"/>
          <a:ext cx="0" cy="0"/>
          <a:chOff x="0" y="0"/>
          <a:chExt cx="0" cy="0"/>
        </a:xfrm>
      </p:grpSpPr>
      <p:sp>
        <p:nvSpPr>
          <p:cNvPr id="71" name="Google Shape;71;p46"/>
          <p:cNvSpPr txBox="1">
            <a:spLocks noGrp="1"/>
          </p:cNvSpPr>
          <p:nvPr>
            <p:ph type="body" idx="1"/>
          </p:nvPr>
        </p:nvSpPr>
        <p:spPr>
          <a:xfrm>
            <a:off x="508000" y="2305050"/>
            <a:ext cx="17221200" cy="734117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0"/>
              </a:spcBef>
              <a:spcAft>
                <a:spcPts val="0"/>
              </a:spcAft>
              <a:buClr>
                <a:schemeClr val="dk1"/>
              </a:buClr>
              <a:buSzPts val="2400"/>
              <a:buFont typeface="Arial"/>
              <a:buChar char="•"/>
              <a:defRPr sz="3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Courier New"/>
              <a:buChar char="o"/>
              <a:defRPr sz="27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900"/>
              </a:spcBef>
              <a:spcAft>
                <a:spcPts val="0"/>
              </a:spcAft>
              <a:buClr>
                <a:schemeClr val="dk1"/>
              </a:buClr>
              <a:buSzPts val="16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900"/>
              </a:spcBef>
              <a:spcAft>
                <a:spcPts val="0"/>
              </a:spcAft>
              <a:buClr>
                <a:schemeClr val="dk1"/>
              </a:buClr>
              <a:buSzPts val="1600"/>
              <a:buFont typeface="Merriweather Sans"/>
              <a:buChar char="-"/>
              <a:defRPr sz="24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80"/>
              </a:spcBef>
              <a:spcAft>
                <a:spcPts val="0"/>
              </a:spcAft>
              <a:buClr>
                <a:schemeClr val="dk1"/>
              </a:buClr>
              <a:buSzPts val="16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72" name="Google Shape;72;p46"/>
          <p:cNvSpPr txBox="1">
            <a:spLocks noGrp="1"/>
          </p:cNvSpPr>
          <p:nvPr>
            <p:ph type="title"/>
          </p:nvPr>
        </p:nvSpPr>
        <p:spPr>
          <a:xfrm>
            <a:off x="508000" y="623888"/>
            <a:ext cx="17221200" cy="13763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42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2700"/>
            </a:lvl2pPr>
            <a:lvl3pPr lvl="2">
              <a:spcBef>
                <a:spcPts val="0"/>
              </a:spcBef>
              <a:spcAft>
                <a:spcPts val="0"/>
              </a:spcAft>
              <a:buSzPts val="1400"/>
              <a:buFont typeface="Arial"/>
              <a:buNone/>
              <a:defRPr sz="2700"/>
            </a:lvl3pPr>
            <a:lvl4pPr lvl="3">
              <a:spcBef>
                <a:spcPts val="0"/>
              </a:spcBef>
              <a:spcAft>
                <a:spcPts val="0"/>
              </a:spcAft>
              <a:buSzPts val="1400"/>
              <a:buFont typeface="Arial"/>
              <a:buNone/>
              <a:defRPr sz="2700"/>
            </a:lvl4pPr>
            <a:lvl5pPr lvl="4">
              <a:spcBef>
                <a:spcPts val="0"/>
              </a:spcBef>
              <a:spcAft>
                <a:spcPts val="0"/>
              </a:spcAft>
              <a:buSzPts val="1400"/>
              <a:buFont typeface="Arial"/>
              <a:buNone/>
              <a:defRPr sz="2700"/>
            </a:lvl5pPr>
            <a:lvl6pPr lvl="5">
              <a:spcBef>
                <a:spcPts val="0"/>
              </a:spcBef>
              <a:spcAft>
                <a:spcPts val="0"/>
              </a:spcAft>
              <a:buSzPts val="1400"/>
              <a:buFont typeface="Arial"/>
              <a:buNone/>
              <a:defRPr sz="2700"/>
            </a:lvl6pPr>
            <a:lvl7pPr lvl="6">
              <a:spcBef>
                <a:spcPts val="0"/>
              </a:spcBef>
              <a:spcAft>
                <a:spcPts val="0"/>
              </a:spcAft>
              <a:buSzPts val="1400"/>
              <a:buFont typeface="Arial"/>
              <a:buNone/>
              <a:defRPr sz="2700"/>
            </a:lvl7pPr>
            <a:lvl8pPr lvl="7">
              <a:spcBef>
                <a:spcPts val="0"/>
              </a:spcBef>
              <a:spcAft>
                <a:spcPts val="0"/>
              </a:spcAft>
              <a:buSzPts val="1400"/>
              <a:buFont typeface="Arial"/>
              <a:buNone/>
              <a:defRPr sz="2700"/>
            </a:lvl8pPr>
            <a:lvl9pPr lvl="8">
              <a:spcBef>
                <a:spcPts val="0"/>
              </a:spcBef>
              <a:spcAft>
                <a:spcPts val="0"/>
              </a:spcAft>
              <a:buSzPts val="1400"/>
              <a:buFont typeface="Arial"/>
              <a:buNone/>
              <a:defRPr sz="2700"/>
            </a:lvl9pPr>
          </a:lstStyle>
          <a:p>
            <a:endParaRPr/>
          </a:p>
        </p:txBody>
      </p:sp>
      <p:sp>
        <p:nvSpPr>
          <p:cNvPr id="73" name="Google Shape;73;p46"/>
          <p:cNvSpPr/>
          <p:nvPr/>
        </p:nvSpPr>
        <p:spPr>
          <a:xfrm>
            <a:off x="16960851" y="9682163"/>
            <a:ext cx="768350" cy="300038"/>
          </a:xfrm>
          <a:custGeom>
            <a:avLst/>
            <a:gdLst/>
            <a:ahLst/>
            <a:cxnLst/>
            <a:rect l="l" t="t" r="r" b="b"/>
            <a:pathLst>
              <a:path w="21600" h="21600" extrusionOk="0">
                <a:moveTo>
                  <a:pt x="0" y="0"/>
                </a:moveTo>
                <a:lnTo>
                  <a:pt x="21600" y="0"/>
                </a:lnTo>
                <a:lnTo>
                  <a:pt x="21600" y="21599"/>
                </a:lnTo>
                <a:lnTo>
                  <a:pt x="0" y="21599"/>
                </a:lnTo>
                <a:close/>
              </a:path>
            </a:pathLst>
          </a:custGeom>
          <a:noFill/>
          <a:ln>
            <a:noFill/>
          </a:ln>
        </p:spPr>
        <p:txBody>
          <a:bodyPr spcFirstLastPara="1" wrap="square" lIns="57150" tIns="57150" rIns="57150" bIns="57150" anchor="ctr" anchorCtr="0">
            <a:noAutofit/>
          </a:bodyPr>
          <a:lstStyle/>
          <a:p>
            <a:pPr marL="0" marR="0" lvl="0" indent="0" algn="r" rtl="0">
              <a:spcBef>
                <a:spcPts val="0"/>
              </a:spcBef>
              <a:spcAft>
                <a:spcPts val="0"/>
              </a:spcAft>
              <a:buClr>
                <a:srgbClr val="9A9A9A"/>
              </a:buClr>
              <a:buSzPts val="1200"/>
              <a:buFont typeface="Calibri"/>
              <a:buNone/>
            </a:pPr>
            <a:fld id="{00000000-1234-1234-1234-123412341234}" type="slidenum">
              <a:rPr lang="en-US" sz="1800" b="0" i="0" u="none" strike="noStrike" cap="none">
                <a:solidFill>
                  <a:srgbClr val="9A9A9A"/>
                </a:solidFill>
                <a:latin typeface="Calibri"/>
                <a:ea typeface="Calibri"/>
                <a:cs typeface="Calibri"/>
                <a:sym typeface="Calibri"/>
              </a:rPr>
              <a:t>‹Nº›</a:t>
            </a:fld>
            <a:endParaRPr sz="27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49"/>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80"/>
        <p:cNvGrpSpPr/>
        <p:nvPr/>
      </p:nvGrpSpPr>
      <p:grpSpPr>
        <a:xfrm>
          <a:off x="0" y="0"/>
          <a:ext cx="0" cy="0"/>
          <a:chOff x="0" y="0"/>
          <a:chExt cx="0" cy="0"/>
        </a:xfrm>
      </p:grpSpPr>
      <p:sp>
        <p:nvSpPr>
          <p:cNvPr id="81" name="Google Shape;81;p54"/>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54"/>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3" name="Google Shape;83;p5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5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5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11" name="Google Shape;11;p4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4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4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4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4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4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4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4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4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4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4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4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23" name="Google Shape;23;p4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4" name="Google Shape;24;p4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4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4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4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4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4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4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4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4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4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4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4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 name="Google Shape;61;p44"/>
          <p:cNvPicPr preferRelativeResize="0"/>
          <p:nvPr/>
        </p:nvPicPr>
        <p:blipFill rotWithShape="1">
          <a:blip r:embed="rId14">
            <a:alphaModFix/>
          </a:blip>
          <a:srcRect/>
          <a:stretch/>
        </p:blipFill>
        <p:spPr>
          <a:xfrm>
            <a:off x="15011400" y="419100"/>
            <a:ext cx="2891670" cy="932139"/>
          </a:xfrm>
          <a:prstGeom prst="rect">
            <a:avLst/>
          </a:prstGeom>
          <a:noFill/>
          <a:ln>
            <a:noFill/>
          </a:ln>
        </p:spPr>
      </p:pic>
      <p:sp>
        <p:nvSpPr>
          <p:cNvPr id="62" name="Google Shape;62;p4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63" name="Google Shape;63;p44"/>
          <p:cNvPicPr preferRelativeResize="0"/>
          <p:nvPr/>
        </p:nvPicPr>
        <p:blipFill rotWithShape="1">
          <a:blip r:embed="rId15">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4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4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40" name="Google Shape;140;p4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4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4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p:nvPr/>
        </p:nvSpPr>
        <p:spPr>
          <a:xfrm>
            <a:off x="2474695" y="6523923"/>
            <a:ext cx="148209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E7686A"/>
                </a:solidFill>
                <a:latin typeface="Calibri"/>
                <a:ea typeface="Calibri"/>
                <a:cs typeface="Calibri"/>
                <a:sym typeface="Calibri"/>
              </a:rPr>
              <a:t>Introducere</a:t>
            </a:r>
            <a:r>
              <a:rPr lang="en-US" sz="4800" b="1" dirty="0">
                <a:solidFill>
                  <a:srgbClr val="E7686A"/>
                </a:solidFill>
                <a:latin typeface="Calibri"/>
                <a:ea typeface="Calibri"/>
                <a:cs typeface="Calibri"/>
                <a:sym typeface="Calibri"/>
              </a:rPr>
              <a:t> </a:t>
            </a:r>
            <a:r>
              <a:rPr lang="ro-RO" sz="4800" b="1" dirty="0">
                <a:solidFill>
                  <a:srgbClr val="E7686A"/>
                </a:solidFill>
                <a:latin typeface="Calibri"/>
                <a:ea typeface="Calibri"/>
                <a:cs typeface="Calibri"/>
                <a:sym typeface="Calibri"/>
              </a:rPr>
              <a:t>în</a:t>
            </a:r>
            <a:r>
              <a:rPr lang="en-US" sz="4800" b="1" dirty="0">
                <a:solidFill>
                  <a:srgbClr val="E7686A"/>
                </a:solidFill>
                <a:latin typeface="Calibri"/>
                <a:ea typeface="Calibri"/>
                <a:cs typeface="Calibri"/>
                <a:sym typeface="Calibri"/>
              </a:rPr>
              <a:t> </a:t>
            </a:r>
            <a:r>
              <a:rPr lang="ro-RO" sz="4800" b="1" dirty="0">
                <a:solidFill>
                  <a:srgbClr val="E7686A"/>
                </a:solidFill>
                <a:latin typeface="Calibri"/>
                <a:ea typeface="Calibri"/>
                <a:cs typeface="Calibri"/>
                <a:sym typeface="Calibri"/>
              </a:rPr>
              <a:t>învățarea automată (</a:t>
            </a:r>
            <a:r>
              <a:rPr lang="en-US" sz="4800" b="1" dirty="0">
                <a:solidFill>
                  <a:srgbClr val="E7686A"/>
                </a:solidFill>
                <a:latin typeface="Calibri"/>
                <a:ea typeface="Calibri"/>
                <a:cs typeface="Calibri"/>
                <a:sym typeface="Calibri"/>
              </a:rPr>
              <a:t>Machine Learning</a:t>
            </a:r>
            <a:r>
              <a:rPr lang="ro-RO" sz="4800" b="1" dirty="0">
                <a:solidFill>
                  <a:srgbClr val="E7686A"/>
                </a:solidFill>
                <a:latin typeface="Calibri"/>
                <a:ea typeface="Calibri"/>
                <a:cs typeface="Calibri"/>
                <a:sym typeface="Calibri"/>
              </a:rPr>
              <a:t>)</a:t>
            </a:r>
            <a:endParaRPr dirty="0"/>
          </a:p>
          <a:p>
            <a:pPr marL="0" marR="0" lvl="0" indent="0" algn="ctr" rtl="0">
              <a:spcBef>
                <a:spcPts val="5"/>
              </a:spcBef>
              <a:spcAft>
                <a:spcPts val="0"/>
              </a:spcAft>
              <a:buNone/>
            </a:pPr>
            <a:r>
              <a:rPr lang="ro-RO" sz="3600" b="1" dirty="0">
                <a:solidFill>
                  <a:srgbClr val="E7686A"/>
                </a:solidFill>
                <a:latin typeface="Calibri"/>
                <a:ea typeface="Calibri"/>
                <a:cs typeface="Calibri"/>
                <a:sym typeface="Calibri"/>
              </a:rPr>
              <a:t>de</a:t>
            </a:r>
            <a:r>
              <a:rPr lang="en-US" sz="3600" b="1" dirty="0">
                <a:solidFill>
                  <a:srgbClr val="E7686A"/>
                </a:solidFill>
                <a:latin typeface="Calibri"/>
                <a:ea typeface="Calibri"/>
                <a:cs typeface="Calibri"/>
                <a:sym typeface="Calibri"/>
              </a:rPr>
              <a:t> </a:t>
            </a:r>
            <a:r>
              <a:rPr lang="ro-RO" sz="3600" b="1" dirty="0">
                <a:solidFill>
                  <a:srgbClr val="E7686A"/>
                </a:solidFill>
                <a:latin typeface="Calibri"/>
                <a:ea typeface="Calibri"/>
                <a:cs typeface="Calibri"/>
                <a:sym typeface="Calibri"/>
              </a:rPr>
              <a:t>Femei</a:t>
            </a:r>
            <a:r>
              <a:rPr lang="en-US" sz="3600" b="1" dirty="0">
                <a:solidFill>
                  <a:srgbClr val="E7686A"/>
                </a:solidFill>
                <a:latin typeface="Calibri"/>
                <a:ea typeface="Calibri"/>
                <a:cs typeface="Calibri"/>
                <a:sym typeface="Calibri"/>
              </a:rPr>
              <a:t> </a:t>
            </a:r>
            <a:r>
              <a:rPr lang="ro-RO" sz="3600" b="1" dirty="0">
                <a:solidFill>
                  <a:srgbClr val="E7686A"/>
                </a:solidFill>
                <a:latin typeface="Calibri"/>
                <a:ea typeface="Calibri"/>
                <a:cs typeface="Calibri"/>
                <a:sym typeface="Calibri"/>
              </a:rPr>
              <a:t>î</a:t>
            </a:r>
            <a:r>
              <a:rPr lang="en-US" sz="3600" b="1" dirty="0">
                <a:solidFill>
                  <a:srgbClr val="E7686A"/>
                </a:solidFill>
                <a:latin typeface="Calibri"/>
                <a:ea typeface="Calibri"/>
                <a:cs typeface="Calibri"/>
                <a:sym typeface="Calibri"/>
              </a:rPr>
              <a:t>n I</a:t>
            </a:r>
            <a:r>
              <a:rPr lang="ro-RO" sz="3600" b="1" dirty="0">
                <a:solidFill>
                  <a:srgbClr val="E7686A"/>
                </a:solidFill>
                <a:latin typeface="Calibri"/>
                <a:ea typeface="Calibri"/>
                <a:cs typeface="Calibri"/>
                <a:sym typeface="Calibri"/>
              </a:rPr>
              <a:t>A</a:t>
            </a:r>
            <a:r>
              <a:rPr lang="en-US" sz="3600" b="1" dirty="0">
                <a:solidFill>
                  <a:srgbClr val="E7686A"/>
                </a:solidFill>
                <a:latin typeface="Calibri"/>
                <a:ea typeface="Calibri"/>
                <a:cs typeface="Calibri"/>
                <a:sym typeface="Calibri"/>
              </a:rPr>
              <a:t> Austria</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p:nvPr/>
        </p:nvSpPr>
        <p:spPr>
          <a:xfrm>
            <a:off x="1447800" y="1411535"/>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295" name="Google Shape;295;p1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Definiții</a:t>
            </a:r>
            <a:endParaRPr lang="en-US" sz="2800" b="1" dirty="0">
              <a:solidFill>
                <a:srgbClr val="238791"/>
              </a:solidFill>
              <a:latin typeface="Calibri"/>
              <a:ea typeface="Calibri"/>
              <a:cs typeface="Calibri"/>
              <a:sym typeface="Calibri"/>
            </a:endParaRPr>
          </a:p>
        </p:txBody>
      </p:sp>
      <p:sp>
        <p:nvSpPr>
          <p:cNvPr id="296" name="Google Shape;296;p10"/>
          <p:cNvSpPr txBox="1"/>
          <p:nvPr/>
        </p:nvSpPr>
        <p:spPr>
          <a:xfrm>
            <a:off x="990600" y="3848101"/>
            <a:ext cx="15544800" cy="3624069"/>
          </a:xfrm>
          <a:prstGeom prst="rect">
            <a:avLst/>
          </a:prstGeom>
          <a:noFill/>
          <a:ln>
            <a:noFill/>
          </a:ln>
        </p:spPr>
        <p:txBody>
          <a:bodyPr spcFirstLastPara="1" wrap="square" lIns="91425" tIns="45700" rIns="91425" bIns="45700" anchor="t" anchorCtr="0">
            <a:spAutoFit/>
          </a:bodyPr>
          <a:lstStyle/>
          <a:p>
            <a:pPr marL="1371600" lvl="0" indent="-476250">
              <a:buClr>
                <a:srgbClr val="3C78D8"/>
              </a:buClr>
              <a:buSzPts val="1400"/>
              <a:buFont typeface="Calibri"/>
              <a:buChar char="➢"/>
            </a:pPr>
            <a:r>
              <a:rPr lang="en-US" sz="2400" b="1" i="1" dirty="0">
                <a:solidFill>
                  <a:srgbClr val="3C78D8"/>
                </a:solidFill>
                <a:latin typeface="Calibri"/>
                <a:ea typeface="Calibri"/>
                <a:cs typeface="Calibri"/>
                <a:sym typeface="Calibri"/>
              </a:rPr>
              <a:t>I</a:t>
            </a:r>
            <a:r>
              <a:rPr lang="ro-RO" sz="2400" b="1" i="1" dirty="0">
                <a:solidFill>
                  <a:srgbClr val="3C78D8"/>
                </a:solidFill>
                <a:latin typeface="Calibri"/>
                <a:ea typeface="Calibri"/>
                <a:cs typeface="Calibri"/>
                <a:sym typeface="Calibri"/>
              </a:rPr>
              <a:t>A</a:t>
            </a:r>
            <a:r>
              <a:rPr lang="en-US" sz="2400" b="1" i="1" dirty="0">
                <a:solidFill>
                  <a:srgbClr val="3C78D8"/>
                </a:solidFill>
                <a:latin typeface="Calibri"/>
                <a:ea typeface="Calibri"/>
                <a:cs typeface="Calibri"/>
                <a:sym typeface="Calibri"/>
              </a:rPr>
              <a:t>: </a:t>
            </a:r>
            <a:r>
              <a:rPr lang="en-US" sz="2400" b="1" i="1" dirty="0" err="1">
                <a:solidFill>
                  <a:srgbClr val="3C78D8"/>
                </a:solidFill>
                <a:latin typeface="Calibri"/>
                <a:ea typeface="Calibri"/>
                <a:cs typeface="Calibri"/>
                <a:sym typeface="Calibri"/>
              </a:rPr>
              <a:t>Inteligenţă</a:t>
            </a:r>
            <a:r>
              <a:rPr lang="en-US" sz="2400" b="1" i="1" dirty="0">
                <a:solidFill>
                  <a:srgbClr val="3C78D8"/>
                </a:solidFill>
                <a:latin typeface="Calibri"/>
                <a:ea typeface="Calibri"/>
                <a:cs typeface="Calibri"/>
                <a:sym typeface="Calibri"/>
              </a:rPr>
              <a:t> </a:t>
            </a:r>
            <a:r>
              <a:rPr lang="en-US" sz="2400" b="1" i="1" dirty="0" err="1">
                <a:solidFill>
                  <a:srgbClr val="3C78D8"/>
                </a:solidFill>
                <a:latin typeface="Calibri"/>
                <a:ea typeface="Calibri"/>
                <a:cs typeface="Calibri"/>
                <a:sym typeface="Calibri"/>
              </a:rPr>
              <a:t>artificială</a:t>
            </a:r>
            <a:r>
              <a:rPr lang="en-US" sz="2400" b="1" i="1" dirty="0">
                <a:solidFill>
                  <a:srgbClr val="3C78D8"/>
                </a:solidFill>
                <a:latin typeface="Calibri"/>
                <a:ea typeface="Calibri"/>
                <a:cs typeface="Calibri"/>
                <a:sym typeface="Calibri"/>
              </a:rPr>
              <a:t> </a:t>
            </a:r>
            <a:endParaRPr dirty="0"/>
          </a:p>
          <a:p>
            <a:pPr marL="1352550" lvl="1">
              <a:spcBef>
                <a:spcPts val="900"/>
              </a:spcBef>
            </a:pPr>
            <a:r>
              <a:rPr lang="en-US" sz="2400" i="1" dirty="0">
                <a:solidFill>
                  <a:srgbClr val="3C78D8"/>
                </a:solidFill>
                <a:latin typeface="Calibri"/>
                <a:ea typeface="Calibri"/>
                <a:cs typeface="Calibri"/>
                <a:sym typeface="Calibri"/>
              </a:rPr>
              <a:t>Un </a:t>
            </a:r>
            <a:r>
              <a:rPr lang="en-US" sz="2400" i="1" dirty="0" err="1">
                <a:solidFill>
                  <a:srgbClr val="3C78D8"/>
                </a:solidFill>
                <a:latin typeface="Calibri"/>
                <a:ea typeface="Calibri"/>
                <a:cs typeface="Calibri"/>
                <a:sym typeface="Calibri"/>
              </a:rPr>
              <a:t>sistem</a:t>
            </a:r>
            <a:r>
              <a:rPr lang="en-US" sz="2400" i="1" dirty="0">
                <a:solidFill>
                  <a:srgbClr val="3C78D8"/>
                </a:solidFill>
                <a:latin typeface="Calibri"/>
                <a:ea typeface="Calibri"/>
                <a:cs typeface="Calibri"/>
                <a:sym typeface="Calibri"/>
              </a:rPr>
              <a:t> informatic care </a:t>
            </a:r>
            <a:r>
              <a:rPr lang="en-US" sz="2400" i="1" dirty="0" err="1">
                <a:solidFill>
                  <a:srgbClr val="3C78D8"/>
                </a:solidFill>
                <a:latin typeface="Calibri"/>
                <a:ea typeface="Calibri"/>
                <a:cs typeface="Calibri"/>
                <a:sym typeface="Calibri"/>
              </a:rPr>
              <a:t>poate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îndeplini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sarcini</a:t>
            </a:r>
            <a:r>
              <a:rPr lang="en-US" sz="2400" i="1" dirty="0">
                <a:solidFill>
                  <a:srgbClr val="3C78D8"/>
                </a:solidFill>
                <a:latin typeface="Calibri"/>
                <a:ea typeface="Calibri"/>
                <a:cs typeface="Calibri"/>
                <a:sym typeface="Calibri"/>
              </a:rPr>
              <a:t> </a:t>
            </a:r>
            <a:r>
              <a:rPr lang="ro-RO" sz="2400" i="1" dirty="0">
                <a:solidFill>
                  <a:srgbClr val="3C78D8"/>
                </a:solidFill>
                <a:latin typeface="Calibri"/>
                <a:ea typeface="Calibri"/>
                <a:cs typeface="Calibri"/>
                <a:sym typeface="Calibri"/>
              </a:rPr>
              <a:t>ce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necesită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în</a:t>
            </a:r>
            <a:r>
              <a:rPr lang="en-US" sz="2400" i="1" dirty="0">
                <a:solidFill>
                  <a:srgbClr val="3C78D8"/>
                </a:solidFill>
                <a:latin typeface="Calibri"/>
                <a:ea typeface="Calibri"/>
                <a:cs typeface="Calibri"/>
                <a:sym typeface="Calibri"/>
              </a:rPr>
              <a:t> mod normal </a:t>
            </a:r>
            <a:r>
              <a:rPr lang="en-US" sz="2400" i="1" dirty="0" err="1">
                <a:solidFill>
                  <a:srgbClr val="3C78D8"/>
                </a:solidFill>
                <a:latin typeface="Calibri"/>
                <a:ea typeface="Calibri"/>
                <a:cs typeface="Calibri"/>
                <a:sym typeface="Calibri"/>
              </a:rPr>
              <a:t>inteligență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umană</a:t>
            </a:r>
            <a:r>
              <a:rPr lang="ro-RO" sz="2400" i="1" dirty="0">
                <a:solidFill>
                  <a:srgbClr val="3C78D8"/>
                </a:solidFill>
                <a:latin typeface="Calibri"/>
                <a:ea typeface="Calibri"/>
                <a:cs typeface="Calibri"/>
                <a:sym typeface="Calibri"/>
              </a:rPr>
              <a:t>.</a:t>
            </a:r>
            <a:endParaRPr dirty="0"/>
          </a:p>
          <a:p>
            <a:pPr marL="2286000" marR="0" lvl="2" indent="-476250" algn="l" rtl="0">
              <a:spcBef>
                <a:spcPts val="900"/>
              </a:spcBef>
              <a:spcAft>
                <a:spcPts val="0"/>
              </a:spcAft>
              <a:buClr>
                <a:srgbClr val="3C78D8"/>
              </a:buClr>
              <a:buSzPts val="1400"/>
              <a:buFont typeface="Calibri"/>
              <a:buChar char="➢"/>
            </a:pPr>
            <a:r>
              <a:rPr lang="en-US" sz="2400" b="1" i="1" u="none" strike="noStrike" cap="none" dirty="0">
                <a:solidFill>
                  <a:srgbClr val="3C78D8"/>
                </a:solidFill>
                <a:latin typeface="Calibri"/>
                <a:ea typeface="Calibri"/>
                <a:cs typeface="Calibri"/>
                <a:sym typeface="Calibri"/>
              </a:rPr>
              <a:t>ML: Machine Learning</a:t>
            </a:r>
            <a:endParaRPr dirty="0"/>
          </a:p>
          <a:p>
            <a:pPr marL="2266950" lvl="3">
              <a:spcBef>
                <a:spcPts val="900"/>
              </a:spcBef>
            </a:pPr>
            <a:r>
              <a:rPr lang="en-US" sz="2400" i="1" dirty="0" err="1">
                <a:solidFill>
                  <a:srgbClr val="3C78D8"/>
                </a:solidFill>
                <a:latin typeface="Calibri"/>
                <a:ea typeface="Calibri"/>
                <a:cs typeface="Calibri"/>
                <a:sym typeface="Calibri"/>
              </a:rPr>
              <a:t>În</a:t>
            </a:r>
            <a:r>
              <a:rPr lang="en-US" sz="2400" i="1" dirty="0">
                <a:solidFill>
                  <a:srgbClr val="3C78D8"/>
                </a:solidFill>
                <a:latin typeface="Calibri"/>
                <a:ea typeface="Calibri"/>
                <a:cs typeface="Calibri"/>
                <a:sym typeface="Calibri"/>
              </a:rPr>
              <a:t> loc </a:t>
            </a:r>
            <a:r>
              <a:rPr lang="en-US" sz="2400" i="1" dirty="0" err="1">
                <a:solidFill>
                  <a:srgbClr val="3C78D8"/>
                </a:solidFill>
                <a:latin typeface="Calibri"/>
                <a:ea typeface="Calibri"/>
                <a:cs typeface="Calibri"/>
                <a:sym typeface="Calibri"/>
              </a:rPr>
              <a:t>să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programeze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fiecare</a:t>
            </a:r>
            <a:r>
              <a:rPr lang="en-US" sz="2400" i="1" dirty="0">
                <a:solidFill>
                  <a:srgbClr val="3C78D8"/>
                </a:solidFill>
                <a:latin typeface="Calibri"/>
                <a:ea typeface="Calibri"/>
                <a:cs typeface="Calibri"/>
                <a:sym typeface="Calibri"/>
              </a:rPr>
              <a:t> pas, o </a:t>
            </a:r>
            <a:r>
              <a:rPr lang="en-US" sz="2400" i="1" dirty="0" err="1">
                <a:solidFill>
                  <a:srgbClr val="3C78D8"/>
                </a:solidFill>
                <a:latin typeface="Calibri"/>
                <a:ea typeface="Calibri"/>
                <a:cs typeface="Calibri"/>
                <a:sym typeface="Calibri"/>
              </a:rPr>
              <a:t>mașină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este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programată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pentru</a:t>
            </a:r>
            <a:r>
              <a:rPr lang="en-US" sz="2400" i="1" dirty="0">
                <a:solidFill>
                  <a:srgbClr val="3C78D8"/>
                </a:solidFill>
                <a:latin typeface="Calibri"/>
                <a:ea typeface="Calibri"/>
                <a:cs typeface="Calibri"/>
                <a:sym typeface="Calibri"/>
              </a:rPr>
              <a:t> a </a:t>
            </a:r>
            <a:r>
              <a:rPr lang="en-US" sz="2400" i="1" dirty="0" err="1">
                <a:solidFill>
                  <a:srgbClr val="3C78D8"/>
                </a:solidFill>
                <a:latin typeface="Calibri"/>
                <a:ea typeface="Calibri"/>
                <a:cs typeface="Calibri"/>
                <a:sym typeface="Calibri"/>
              </a:rPr>
              <a:t>găsi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modele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învață</a:t>
            </a:r>
            <a:r>
              <a:rPr lang="en-US" sz="2400" i="1" dirty="0">
                <a:solidFill>
                  <a:srgbClr val="3C78D8"/>
                </a:solidFill>
                <a:latin typeface="Calibri"/>
                <a:ea typeface="Calibri"/>
                <a:cs typeface="Calibri"/>
                <a:sym typeface="Calibri"/>
              </a:rPr>
              <a:t>” pe </a:t>
            </a:r>
            <a:r>
              <a:rPr lang="en-US" sz="2400" i="1" dirty="0" err="1">
                <a:solidFill>
                  <a:srgbClr val="3C78D8"/>
                </a:solidFill>
                <a:latin typeface="Calibri"/>
                <a:ea typeface="Calibri"/>
                <a:cs typeface="Calibri"/>
                <a:sym typeface="Calibri"/>
              </a:rPr>
              <a:t>baza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exemplelor</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Există</a:t>
            </a:r>
            <a:r>
              <a:rPr lang="en-US" sz="2400" i="1" dirty="0">
                <a:solidFill>
                  <a:srgbClr val="3C78D8"/>
                </a:solidFill>
                <a:latin typeface="Calibri"/>
                <a:ea typeface="Calibri"/>
                <a:cs typeface="Calibri"/>
                <a:sym typeface="Calibri"/>
              </a:rPr>
              <a:t> o </a:t>
            </a:r>
            <a:r>
              <a:rPr lang="en-US" sz="2400" i="1" dirty="0" err="1">
                <a:solidFill>
                  <a:srgbClr val="3C78D8"/>
                </a:solidFill>
                <a:latin typeface="Calibri"/>
                <a:ea typeface="Calibri"/>
                <a:cs typeface="Calibri"/>
                <a:sym typeface="Calibri"/>
              </a:rPr>
              <a:t>zonă</a:t>
            </a:r>
            <a:r>
              <a:rPr lang="en-US" sz="2400" i="1" dirty="0">
                <a:solidFill>
                  <a:srgbClr val="3C78D8"/>
                </a:solidFill>
                <a:latin typeface="Calibri"/>
                <a:ea typeface="Calibri"/>
                <a:cs typeface="Calibri"/>
                <a:sym typeface="Calibri"/>
              </a:rPr>
              <a:t> mare de </a:t>
            </a:r>
            <a:r>
              <a:rPr lang="en-US" sz="2400" i="1" dirty="0" err="1">
                <a:solidFill>
                  <a:srgbClr val="3C78D8"/>
                </a:solidFill>
                <a:latin typeface="Calibri"/>
                <a:ea typeface="Calibri"/>
                <a:cs typeface="Calibri"/>
                <a:sym typeface="Calibri"/>
              </a:rPr>
              <a:t>suprapunere</a:t>
            </a:r>
            <a:r>
              <a:rPr lang="en-US" sz="2400" i="1" dirty="0">
                <a:solidFill>
                  <a:srgbClr val="3C78D8"/>
                </a:solidFill>
                <a:latin typeface="Calibri"/>
                <a:ea typeface="Calibri"/>
                <a:cs typeface="Calibri"/>
                <a:sym typeface="Calibri"/>
              </a:rPr>
              <a:t> cu </a:t>
            </a:r>
            <a:r>
              <a:rPr lang="en-US" sz="2400" i="1" dirty="0" err="1">
                <a:solidFill>
                  <a:srgbClr val="3C78D8"/>
                </a:solidFill>
                <a:latin typeface="Calibri"/>
                <a:ea typeface="Calibri"/>
                <a:cs typeface="Calibri"/>
                <a:sym typeface="Calibri"/>
              </a:rPr>
              <a:t>Statistica</a:t>
            </a:r>
            <a:r>
              <a:rPr lang="en-US" sz="2400" i="1" dirty="0">
                <a:solidFill>
                  <a:srgbClr val="3C78D8"/>
                </a:solidFill>
                <a:latin typeface="Calibri"/>
                <a:ea typeface="Calibri"/>
                <a:cs typeface="Calibri"/>
                <a:sym typeface="Calibri"/>
              </a:rPr>
              <a:t>.</a:t>
            </a:r>
            <a:endParaRPr dirty="0"/>
          </a:p>
          <a:p>
            <a:pPr marL="3200400" marR="0" lvl="4" indent="-476250" algn="l" rtl="0">
              <a:spcBef>
                <a:spcPts val="900"/>
              </a:spcBef>
              <a:spcAft>
                <a:spcPts val="0"/>
              </a:spcAft>
              <a:buClr>
                <a:srgbClr val="3C78D8"/>
              </a:buClr>
              <a:buSzPts val="1400"/>
              <a:buFont typeface="Calibri"/>
              <a:buChar char="➢"/>
            </a:pPr>
            <a:r>
              <a:rPr lang="en-US" sz="2400" b="1" i="1" u="none" strike="noStrike" cap="none" dirty="0">
                <a:solidFill>
                  <a:srgbClr val="3C78D8"/>
                </a:solidFill>
                <a:latin typeface="Calibri"/>
                <a:ea typeface="Calibri"/>
                <a:cs typeface="Calibri"/>
                <a:sym typeface="Calibri"/>
              </a:rPr>
              <a:t>DL: Deep Learning </a:t>
            </a:r>
            <a:r>
              <a:rPr lang="ro-RO" sz="2400" b="1" i="1" u="none" strike="noStrike" cap="none" dirty="0">
                <a:solidFill>
                  <a:srgbClr val="3C78D8"/>
                </a:solidFill>
                <a:latin typeface="Calibri"/>
                <a:ea typeface="Calibri"/>
                <a:cs typeface="Calibri"/>
                <a:sym typeface="Calibri"/>
              </a:rPr>
              <a:t>(învățarea profundă)</a:t>
            </a:r>
            <a:endParaRPr dirty="0"/>
          </a:p>
          <a:p>
            <a:pPr marL="3181350" lvl="5">
              <a:spcBef>
                <a:spcPts val="900"/>
              </a:spcBef>
            </a:pPr>
            <a:r>
              <a:rPr lang="en-US" sz="2400" i="1" dirty="0" err="1">
                <a:solidFill>
                  <a:srgbClr val="3C78D8"/>
                </a:solidFill>
                <a:latin typeface="Calibri"/>
                <a:ea typeface="Calibri"/>
                <a:cs typeface="Calibri"/>
                <a:sym typeface="Calibri"/>
              </a:rPr>
              <a:t>În</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prezent</a:t>
            </a:r>
            <a:r>
              <a:rPr lang="en-US" sz="2400" i="1" dirty="0">
                <a:solidFill>
                  <a:srgbClr val="3C78D8"/>
                </a:solidFill>
                <a:latin typeface="Calibri"/>
                <a:ea typeface="Calibri"/>
                <a:cs typeface="Calibri"/>
                <a:sym typeface="Calibri"/>
              </a:rPr>
              <a:t>, una </a:t>
            </a:r>
            <a:r>
              <a:rPr lang="en-US" sz="2400" i="1" dirty="0" err="1">
                <a:solidFill>
                  <a:srgbClr val="3C78D8"/>
                </a:solidFill>
                <a:latin typeface="Calibri"/>
                <a:ea typeface="Calibri"/>
                <a:cs typeface="Calibri"/>
                <a:sym typeface="Calibri"/>
              </a:rPr>
              <a:t>dintre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cele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mai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populare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de </a:t>
            </a:r>
            <a:r>
              <a:rPr lang="en-US" sz="2400" i="1" dirty="0" err="1">
                <a:solidFill>
                  <a:srgbClr val="3C78D8"/>
                </a:solidFill>
                <a:latin typeface="Calibri"/>
                <a:ea typeface="Calibri"/>
                <a:cs typeface="Calibri"/>
                <a:sym typeface="Calibri"/>
              </a:rPr>
              <a:t>succes</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metode</a:t>
            </a:r>
            <a:r>
              <a:rPr lang="en-US" sz="2400" i="1" dirty="0">
                <a:solidFill>
                  <a:srgbClr val="3C78D8"/>
                </a:solidFill>
                <a:latin typeface="Calibri"/>
                <a:ea typeface="Calibri"/>
                <a:cs typeface="Calibri"/>
                <a:sym typeface="Calibri"/>
              </a:rPr>
              <a:t> de </a:t>
            </a:r>
            <a:r>
              <a:rPr lang="en-US" sz="2400" i="1" dirty="0" err="1">
                <a:solidFill>
                  <a:srgbClr val="3C78D8"/>
                </a:solidFill>
                <a:latin typeface="Calibri"/>
                <a:ea typeface="Calibri"/>
                <a:cs typeface="Calibri"/>
                <a:sym typeface="Calibri"/>
              </a:rPr>
              <a:t>învățare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automată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Bazat</a:t>
            </a:r>
            <a:r>
              <a:rPr lang="en-US" sz="2400" i="1" dirty="0">
                <a:solidFill>
                  <a:srgbClr val="3C78D8"/>
                </a:solidFill>
                <a:latin typeface="Calibri"/>
                <a:ea typeface="Calibri"/>
                <a:cs typeface="Calibri"/>
                <a:sym typeface="Calibri"/>
              </a:rPr>
              <a:t> pe </a:t>
            </a:r>
            <a:r>
              <a:rPr lang="en-US" sz="2400" i="1" dirty="0" err="1">
                <a:solidFill>
                  <a:srgbClr val="3C78D8"/>
                </a:solidFill>
                <a:latin typeface="Calibri"/>
                <a:ea typeface="Calibri"/>
                <a:cs typeface="Calibri"/>
                <a:sym typeface="Calibri"/>
              </a:rPr>
              <a:t>algoritmi</a:t>
            </a:r>
            <a:r>
              <a:rPr lang="en-US" sz="2400" i="1" dirty="0">
                <a:solidFill>
                  <a:srgbClr val="3C78D8"/>
                </a:solidFill>
                <a:latin typeface="Calibri"/>
                <a:ea typeface="Calibri"/>
                <a:cs typeface="Calibri"/>
                <a:sym typeface="Calibri"/>
              </a:rPr>
              <a:t> de </a:t>
            </a:r>
            <a:r>
              <a:rPr lang="en-US" sz="2400" i="1" dirty="0" err="1">
                <a:solidFill>
                  <a:srgbClr val="3C78D8"/>
                </a:solidFill>
                <a:latin typeface="Calibri"/>
                <a:ea typeface="Calibri"/>
                <a:cs typeface="Calibri"/>
                <a:sym typeface="Calibri"/>
              </a:rPr>
              <a:t>rețele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neuronale</a:t>
            </a:r>
            <a:r>
              <a:rPr lang="en-US" sz="2400" i="1" dirty="0">
                <a:solidFill>
                  <a:srgbClr val="3C78D8"/>
                </a:solidFill>
                <a:latin typeface="Calibri"/>
                <a:ea typeface="Calibri"/>
                <a:cs typeface="Calibri"/>
                <a:sym typeface="Calibri"/>
              </a:rPr>
              <a:t> cu </a:t>
            </a:r>
            <a:r>
              <a:rPr lang="en-US" sz="2400" i="1" dirty="0" err="1">
                <a:solidFill>
                  <a:srgbClr val="3C78D8"/>
                </a:solidFill>
                <a:latin typeface="Calibri"/>
                <a:ea typeface="Calibri"/>
                <a:cs typeface="Calibri"/>
                <a:sym typeface="Calibri"/>
              </a:rPr>
              <a:t>mai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multe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straturi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vezi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Unitatea</a:t>
            </a:r>
            <a:r>
              <a:rPr lang="en-US" sz="2400" i="1" dirty="0">
                <a:solidFill>
                  <a:srgbClr val="3C78D8"/>
                </a:solidFill>
                <a:latin typeface="Calibri"/>
                <a:ea typeface="Calibri"/>
                <a:cs typeface="Calibri"/>
                <a:sym typeface="Calibri"/>
              </a:rPr>
              <a:t> 2, </a:t>
            </a:r>
            <a:r>
              <a:rPr lang="en-US" sz="2400" i="1" dirty="0" err="1">
                <a:solidFill>
                  <a:srgbClr val="3C78D8"/>
                </a:solidFill>
                <a:latin typeface="Calibri"/>
                <a:ea typeface="Calibri"/>
                <a:cs typeface="Calibri"/>
                <a:sym typeface="Calibri"/>
              </a:rPr>
              <a:t>Secțiunea</a:t>
            </a:r>
            <a:r>
              <a:rPr lang="en-US" sz="2400" i="1" dirty="0">
                <a:solidFill>
                  <a:srgbClr val="3C78D8"/>
                </a:solidFill>
                <a:latin typeface="Calibri"/>
                <a:ea typeface="Calibri"/>
                <a:cs typeface="Calibri"/>
                <a:sym typeface="Calibri"/>
              </a:rPr>
              <a:t> 5).</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p:nvPr/>
        </p:nvSpPr>
        <p:spPr>
          <a:xfrm>
            <a:off x="1447800" y="1411535"/>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02" name="Google Shape;302;p1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Definiții</a:t>
            </a:r>
            <a:endParaRPr lang="en-US" sz="2800" b="1" dirty="0">
              <a:solidFill>
                <a:srgbClr val="238791"/>
              </a:solidFill>
              <a:latin typeface="Calibri"/>
              <a:ea typeface="Calibri"/>
              <a:cs typeface="Calibri"/>
              <a:sym typeface="Calibri"/>
            </a:endParaRPr>
          </a:p>
        </p:txBody>
      </p:sp>
      <p:sp>
        <p:nvSpPr>
          <p:cNvPr id="303" name="Google Shape;303;p11"/>
          <p:cNvSpPr txBox="1"/>
          <p:nvPr/>
        </p:nvSpPr>
        <p:spPr>
          <a:xfrm>
            <a:off x="990600" y="3848101"/>
            <a:ext cx="15544800" cy="4593565"/>
          </a:xfrm>
          <a:prstGeom prst="rect">
            <a:avLst/>
          </a:prstGeom>
          <a:noFill/>
          <a:ln>
            <a:noFill/>
          </a:ln>
        </p:spPr>
        <p:txBody>
          <a:bodyPr spcFirstLastPara="1" wrap="square" lIns="91425" tIns="45700" rIns="91425" bIns="45700" anchor="t" anchorCtr="0">
            <a:spAutoFit/>
          </a:bodyPr>
          <a:lstStyle/>
          <a:p>
            <a:pPr marL="1371600" lvl="0" indent="-476250">
              <a:buClr>
                <a:srgbClr val="3C78D8"/>
              </a:buClr>
              <a:buSzPts val="1400"/>
              <a:buFont typeface="Calibri"/>
              <a:buChar char="➢"/>
            </a:pPr>
            <a:r>
              <a:rPr lang="ro-RO" sz="2400" b="1" i="1" dirty="0">
                <a:solidFill>
                  <a:srgbClr val="9CC2E5"/>
                </a:solidFill>
                <a:latin typeface="Calibri"/>
                <a:ea typeface="Calibri"/>
                <a:cs typeface="Calibri"/>
                <a:sym typeface="Calibri"/>
              </a:rPr>
              <a:t>I</a:t>
            </a:r>
            <a:r>
              <a:rPr lang="en-US" sz="2400" b="1" i="1" dirty="0">
                <a:solidFill>
                  <a:srgbClr val="9CC2E5"/>
                </a:solidFill>
                <a:latin typeface="Calibri"/>
                <a:ea typeface="Calibri"/>
                <a:cs typeface="Calibri"/>
                <a:sym typeface="Calibri"/>
              </a:rPr>
              <a:t>A: </a:t>
            </a:r>
            <a:r>
              <a:rPr lang="en-US" sz="2400" b="1" i="1" dirty="0" err="1">
                <a:solidFill>
                  <a:srgbClr val="9CC2E5"/>
                </a:solidFill>
                <a:latin typeface="Calibri"/>
                <a:ea typeface="Calibri"/>
                <a:cs typeface="Calibri"/>
                <a:sym typeface="Calibri"/>
              </a:rPr>
              <a:t>Inteligenţă</a:t>
            </a:r>
            <a:r>
              <a:rPr lang="en-US" sz="2400" b="1" i="1" dirty="0">
                <a:solidFill>
                  <a:srgbClr val="9CC2E5"/>
                </a:solidFill>
                <a:latin typeface="Calibri"/>
                <a:ea typeface="Calibri"/>
                <a:cs typeface="Calibri"/>
                <a:sym typeface="Calibri"/>
              </a:rPr>
              <a:t> </a:t>
            </a:r>
            <a:r>
              <a:rPr lang="en-US" sz="2400" b="1" i="1" dirty="0" err="1">
                <a:solidFill>
                  <a:srgbClr val="9CC2E5"/>
                </a:solidFill>
                <a:latin typeface="Calibri"/>
                <a:ea typeface="Calibri"/>
                <a:cs typeface="Calibri"/>
                <a:sym typeface="Calibri"/>
              </a:rPr>
              <a:t>artificială</a:t>
            </a:r>
            <a:r>
              <a:rPr lang="en-US" sz="2400" b="1" i="1" dirty="0">
                <a:solidFill>
                  <a:srgbClr val="9CC2E5"/>
                </a:solidFill>
                <a:latin typeface="Calibri"/>
                <a:ea typeface="Calibri"/>
                <a:cs typeface="Calibri"/>
                <a:sym typeface="Calibri"/>
              </a:rPr>
              <a:t> </a:t>
            </a:r>
            <a:endParaRPr dirty="0"/>
          </a:p>
          <a:p>
            <a:pPr marL="1352550" lvl="1">
              <a:spcBef>
                <a:spcPts val="900"/>
              </a:spcBef>
            </a:pPr>
            <a:r>
              <a:rPr lang="en-US" sz="2400" i="1" dirty="0">
                <a:solidFill>
                  <a:srgbClr val="9CC2E5"/>
                </a:solidFill>
                <a:latin typeface="Calibri"/>
                <a:ea typeface="Calibri"/>
                <a:cs typeface="Calibri"/>
                <a:sym typeface="Calibri"/>
              </a:rPr>
              <a:t>Un </a:t>
            </a:r>
            <a:r>
              <a:rPr lang="en-US" sz="2400" i="1" dirty="0" err="1">
                <a:solidFill>
                  <a:srgbClr val="9CC2E5"/>
                </a:solidFill>
                <a:latin typeface="Calibri"/>
                <a:ea typeface="Calibri"/>
                <a:cs typeface="Calibri"/>
                <a:sym typeface="Calibri"/>
              </a:rPr>
              <a:t>sistem</a:t>
            </a:r>
            <a:r>
              <a:rPr lang="en-US" sz="2400" i="1" dirty="0">
                <a:solidFill>
                  <a:srgbClr val="9CC2E5"/>
                </a:solidFill>
                <a:latin typeface="Calibri"/>
                <a:ea typeface="Calibri"/>
                <a:cs typeface="Calibri"/>
                <a:sym typeface="Calibri"/>
              </a:rPr>
              <a:t> informatic care </a:t>
            </a:r>
            <a:r>
              <a:rPr lang="en-US" sz="2400" i="1" dirty="0" err="1">
                <a:solidFill>
                  <a:srgbClr val="9CC2E5"/>
                </a:solidFill>
                <a:latin typeface="Calibri"/>
                <a:ea typeface="Calibri"/>
                <a:cs typeface="Calibri"/>
                <a:sym typeface="Calibri"/>
              </a:rPr>
              <a:t>poate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îndeplini</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sarcini</a:t>
            </a:r>
            <a:r>
              <a:rPr lang="en-US" sz="2400" i="1" dirty="0">
                <a:solidFill>
                  <a:srgbClr val="9CC2E5"/>
                </a:solidFill>
                <a:latin typeface="Calibri"/>
                <a:ea typeface="Calibri"/>
                <a:cs typeface="Calibri"/>
                <a:sym typeface="Calibri"/>
              </a:rPr>
              <a:t> </a:t>
            </a:r>
            <a:r>
              <a:rPr lang="ro-RO" sz="2400" i="1" dirty="0">
                <a:solidFill>
                  <a:srgbClr val="9CC2E5"/>
                </a:solidFill>
                <a:latin typeface="Calibri"/>
                <a:ea typeface="Calibri"/>
                <a:cs typeface="Calibri"/>
                <a:sym typeface="Calibri"/>
              </a:rPr>
              <a:t>ce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necesită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în</a:t>
            </a:r>
            <a:r>
              <a:rPr lang="en-US" sz="2400" i="1" dirty="0">
                <a:solidFill>
                  <a:srgbClr val="9CC2E5"/>
                </a:solidFill>
                <a:latin typeface="Calibri"/>
                <a:ea typeface="Calibri"/>
                <a:cs typeface="Calibri"/>
                <a:sym typeface="Calibri"/>
              </a:rPr>
              <a:t> mod normal </a:t>
            </a:r>
            <a:r>
              <a:rPr lang="en-US" sz="2400" i="1" dirty="0" err="1">
                <a:solidFill>
                  <a:srgbClr val="9CC2E5"/>
                </a:solidFill>
                <a:latin typeface="Calibri"/>
                <a:ea typeface="Calibri"/>
                <a:cs typeface="Calibri"/>
                <a:sym typeface="Calibri"/>
              </a:rPr>
              <a:t>inteligență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umană</a:t>
            </a:r>
            <a:endParaRPr dirty="0"/>
          </a:p>
          <a:p>
            <a:pPr marL="2286000" marR="0" lvl="2" indent="-476250" algn="l" rtl="0">
              <a:spcBef>
                <a:spcPts val="900"/>
              </a:spcBef>
              <a:spcAft>
                <a:spcPts val="0"/>
              </a:spcAft>
              <a:buClr>
                <a:srgbClr val="3C78D8"/>
              </a:buClr>
              <a:buSzPts val="1400"/>
              <a:buFont typeface="Calibri"/>
              <a:buChar char="➢"/>
            </a:pPr>
            <a:r>
              <a:rPr lang="en-US" sz="2400" b="1" i="1" u="none" strike="noStrike" cap="none" dirty="0">
                <a:solidFill>
                  <a:srgbClr val="9CC2E5"/>
                </a:solidFill>
                <a:latin typeface="Calibri"/>
                <a:ea typeface="Calibri"/>
                <a:cs typeface="Calibri"/>
                <a:sym typeface="Calibri"/>
              </a:rPr>
              <a:t>ML: Machine Learning</a:t>
            </a:r>
            <a:endParaRPr dirty="0"/>
          </a:p>
          <a:p>
            <a:pPr marL="2266950" lvl="3">
              <a:spcBef>
                <a:spcPts val="900"/>
              </a:spcBef>
            </a:pPr>
            <a:r>
              <a:rPr lang="en-US" sz="2400" i="1" dirty="0" err="1">
                <a:solidFill>
                  <a:srgbClr val="9CC2E5"/>
                </a:solidFill>
                <a:latin typeface="Calibri"/>
                <a:ea typeface="Calibri"/>
                <a:cs typeface="Calibri"/>
                <a:sym typeface="Calibri"/>
              </a:rPr>
              <a:t>În</a:t>
            </a:r>
            <a:r>
              <a:rPr lang="en-US" sz="2400" i="1" dirty="0">
                <a:solidFill>
                  <a:srgbClr val="9CC2E5"/>
                </a:solidFill>
                <a:latin typeface="Calibri"/>
                <a:ea typeface="Calibri"/>
                <a:cs typeface="Calibri"/>
                <a:sym typeface="Calibri"/>
              </a:rPr>
              <a:t> loc </a:t>
            </a:r>
            <a:r>
              <a:rPr lang="en-US" sz="2400" i="1" dirty="0" err="1">
                <a:solidFill>
                  <a:srgbClr val="9CC2E5"/>
                </a:solidFill>
                <a:latin typeface="Calibri"/>
                <a:ea typeface="Calibri"/>
                <a:cs typeface="Calibri"/>
                <a:sym typeface="Calibri"/>
              </a:rPr>
              <a:t>să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programeze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fiecare</a:t>
            </a:r>
            <a:r>
              <a:rPr lang="en-US" sz="2400" i="1" dirty="0">
                <a:solidFill>
                  <a:srgbClr val="9CC2E5"/>
                </a:solidFill>
                <a:latin typeface="Calibri"/>
                <a:ea typeface="Calibri"/>
                <a:cs typeface="Calibri"/>
                <a:sym typeface="Calibri"/>
              </a:rPr>
              <a:t> pas, o </a:t>
            </a:r>
            <a:r>
              <a:rPr lang="en-US" sz="2400" i="1" dirty="0" err="1">
                <a:solidFill>
                  <a:srgbClr val="9CC2E5"/>
                </a:solidFill>
                <a:latin typeface="Calibri"/>
                <a:ea typeface="Calibri"/>
                <a:cs typeface="Calibri"/>
                <a:sym typeface="Calibri"/>
              </a:rPr>
              <a:t>mașină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este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programată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pentru</a:t>
            </a:r>
            <a:r>
              <a:rPr lang="en-US" sz="2400" i="1" dirty="0">
                <a:solidFill>
                  <a:srgbClr val="9CC2E5"/>
                </a:solidFill>
                <a:latin typeface="Calibri"/>
                <a:ea typeface="Calibri"/>
                <a:cs typeface="Calibri"/>
                <a:sym typeface="Calibri"/>
              </a:rPr>
              <a:t> a </a:t>
            </a:r>
            <a:r>
              <a:rPr lang="en-US" sz="2400" i="1" dirty="0" err="1">
                <a:solidFill>
                  <a:srgbClr val="9CC2E5"/>
                </a:solidFill>
                <a:latin typeface="Calibri"/>
                <a:ea typeface="Calibri"/>
                <a:cs typeface="Calibri"/>
                <a:sym typeface="Calibri"/>
              </a:rPr>
              <a:t>găsi</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modele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și</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învață</a:t>
            </a:r>
            <a:r>
              <a:rPr lang="en-US" sz="2400" i="1" dirty="0">
                <a:solidFill>
                  <a:srgbClr val="9CC2E5"/>
                </a:solidFill>
                <a:latin typeface="Calibri"/>
                <a:ea typeface="Calibri"/>
                <a:cs typeface="Calibri"/>
                <a:sym typeface="Calibri"/>
              </a:rPr>
              <a:t>” pe </a:t>
            </a:r>
            <a:r>
              <a:rPr lang="en-US" sz="2400" i="1" dirty="0" err="1">
                <a:solidFill>
                  <a:srgbClr val="9CC2E5"/>
                </a:solidFill>
                <a:latin typeface="Calibri"/>
                <a:ea typeface="Calibri"/>
                <a:cs typeface="Calibri"/>
                <a:sym typeface="Calibri"/>
              </a:rPr>
              <a:t>baza</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exemplelor</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Există</a:t>
            </a:r>
            <a:r>
              <a:rPr lang="en-US" sz="2400" i="1" dirty="0">
                <a:solidFill>
                  <a:srgbClr val="9CC2E5"/>
                </a:solidFill>
                <a:latin typeface="Calibri"/>
                <a:ea typeface="Calibri"/>
                <a:cs typeface="Calibri"/>
                <a:sym typeface="Calibri"/>
              </a:rPr>
              <a:t> o </a:t>
            </a:r>
            <a:r>
              <a:rPr lang="en-US" sz="2400" i="1" dirty="0" err="1">
                <a:solidFill>
                  <a:srgbClr val="9CC2E5"/>
                </a:solidFill>
                <a:latin typeface="Calibri"/>
                <a:ea typeface="Calibri"/>
                <a:cs typeface="Calibri"/>
                <a:sym typeface="Calibri"/>
              </a:rPr>
              <a:t>zonă</a:t>
            </a:r>
            <a:r>
              <a:rPr lang="en-US" sz="2400" i="1" dirty="0">
                <a:solidFill>
                  <a:srgbClr val="9CC2E5"/>
                </a:solidFill>
                <a:latin typeface="Calibri"/>
                <a:ea typeface="Calibri"/>
                <a:cs typeface="Calibri"/>
                <a:sym typeface="Calibri"/>
              </a:rPr>
              <a:t> mare de </a:t>
            </a:r>
            <a:r>
              <a:rPr lang="en-US" sz="2400" i="1" dirty="0" err="1">
                <a:solidFill>
                  <a:srgbClr val="9CC2E5"/>
                </a:solidFill>
                <a:latin typeface="Calibri"/>
                <a:ea typeface="Calibri"/>
                <a:cs typeface="Calibri"/>
                <a:sym typeface="Calibri"/>
              </a:rPr>
              <a:t>suprapunere</a:t>
            </a:r>
            <a:r>
              <a:rPr lang="en-US" sz="2400" i="1" dirty="0">
                <a:solidFill>
                  <a:srgbClr val="9CC2E5"/>
                </a:solidFill>
                <a:latin typeface="Calibri"/>
                <a:ea typeface="Calibri"/>
                <a:cs typeface="Calibri"/>
                <a:sym typeface="Calibri"/>
              </a:rPr>
              <a:t> cu </a:t>
            </a:r>
            <a:r>
              <a:rPr lang="en-US" sz="2400" i="1" dirty="0" err="1">
                <a:solidFill>
                  <a:srgbClr val="9CC2E5"/>
                </a:solidFill>
                <a:latin typeface="Calibri"/>
                <a:ea typeface="Calibri"/>
                <a:cs typeface="Calibri"/>
                <a:sym typeface="Calibri"/>
              </a:rPr>
              <a:t>Statistica</a:t>
            </a:r>
            <a:r>
              <a:rPr lang="en-US" sz="2400" i="1" dirty="0">
                <a:solidFill>
                  <a:srgbClr val="9CC2E5"/>
                </a:solidFill>
                <a:latin typeface="Calibri"/>
                <a:ea typeface="Calibri"/>
                <a:cs typeface="Calibri"/>
                <a:sym typeface="Calibri"/>
              </a:rPr>
              <a:t>.</a:t>
            </a:r>
          </a:p>
          <a:p>
            <a:pPr marL="3200400" marR="0" lvl="4" indent="-476250" algn="l" rtl="0">
              <a:spcBef>
                <a:spcPts val="900"/>
              </a:spcBef>
              <a:spcAft>
                <a:spcPts val="0"/>
              </a:spcAft>
              <a:buClr>
                <a:srgbClr val="3C78D8"/>
              </a:buClr>
              <a:buSzPts val="1400"/>
              <a:buFont typeface="Calibri"/>
              <a:buChar char="➢"/>
            </a:pPr>
            <a:r>
              <a:rPr lang="en-US" sz="2400" b="1" i="1" u="none" strike="noStrike" cap="none" dirty="0">
                <a:solidFill>
                  <a:srgbClr val="9CC2E5"/>
                </a:solidFill>
                <a:latin typeface="Calibri"/>
                <a:ea typeface="Calibri"/>
                <a:cs typeface="Calibri"/>
                <a:sym typeface="Calibri"/>
              </a:rPr>
              <a:t>DL: Deep Learning </a:t>
            </a:r>
            <a:endParaRPr dirty="0"/>
          </a:p>
          <a:p>
            <a:pPr marL="3181350" lvl="5">
              <a:spcBef>
                <a:spcPts val="900"/>
              </a:spcBef>
            </a:pPr>
            <a:r>
              <a:rPr lang="en-US" sz="2400" i="1" dirty="0" err="1">
                <a:solidFill>
                  <a:srgbClr val="9CC2E5"/>
                </a:solidFill>
                <a:latin typeface="Calibri"/>
                <a:ea typeface="Calibri"/>
                <a:cs typeface="Calibri"/>
                <a:sym typeface="Calibri"/>
              </a:rPr>
              <a:t>În</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prezent</a:t>
            </a:r>
            <a:r>
              <a:rPr lang="en-US" sz="2400" i="1" dirty="0">
                <a:solidFill>
                  <a:srgbClr val="9CC2E5"/>
                </a:solidFill>
                <a:latin typeface="Calibri"/>
                <a:ea typeface="Calibri"/>
                <a:cs typeface="Calibri"/>
                <a:sym typeface="Calibri"/>
              </a:rPr>
              <a:t>, una </a:t>
            </a:r>
            <a:r>
              <a:rPr lang="en-US" sz="2400" i="1" dirty="0" err="1">
                <a:solidFill>
                  <a:srgbClr val="9CC2E5"/>
                </a:solidFill>
                <a:latin typeface="Calibri"/>
                <a:ea typeface="Calibri"/>
                <a:cs typeface="Calibri"/>
                <a:sym typeface="Calibri"/>
              </a:rPr>
              <a:t>dintre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cele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mai</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populare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și</a:t>
            </a:r>
            <a:r>
              <a:rPr lang="en-US" sz="2400" i="1" dirty="0">
                <a:solidFill>
                  <a:srgbClr val="9CC2E5"/>
                </a:solidFill>
                <a:latin typeface="Calibri"/>
                <a:ea typeface="Calibri"/>
                <a:cs typeface="Calibri"/>
                <a:sym typeface="Calibri"/>
              </a:rPr>
              <a:t> de </a:t>
            </a:r>
            <a:r>
              <a:rPr lang="en-US" sz="2400" i="1" dirty="0" err="1">
                <a:solidFill>
                  <a:srgbClr val="9CC2E5"/>
                </a:solidFill>
                <a:latin typeface="Calibri"/>
                <a:ea typeface="Calibri"/>
                <a:cs typeface="Calibri"/>
                <a:sym typeface="Calibri"/>
              </a:rPr>
              <a:t>succes</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metode</a:t>
            </a:r>
            <a:r>
              <a:rPr lang="en-US" sz="2400" i="1" dirty="0">
                <a:solidFill>
                  <a:srgbClr val="9CC2E5"/>
                </a:solidFill>
                <a:latin typeface="Calibri"/>
                <a:ea typeface="Calibri"/>
                <a:cs typeface="Calibri"/>
                <a:sym typeface="Calibri"/>
              </a:rPr>
              <a:t> de </a:t>
            </a:r>
            <a:r>
              <a:rPr lang="en-US" sz="2400" i="1" dirty="0" err="1">
                <a:solidFill>
                  <a:srgbClr val="9CC2E5"/>
                </a:solidFill>
                <a:latin typeface="Calibri"/>
                <a:ea typeface="Calibri"/>
                <a:cs typeface="Calibri"/>
                <a:sym typeface="Calibri"/>
              </a:rPr>
              <a:t>învățare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automată</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Bazat</a:t>
            </a:r>
            <a:r>
              <a:rPr lang="en-US" sz="2400" i="1" dirty="0">
                <a:solidFill>
                  <a:srgbClr val="9CC2E5"/>
                </a:solidFill>
                <a:latin typeface="Calibri"/>
                <a:ea typeface="Calibri"/>
                <a:cs typeface="Calibri"/>
                <a:sym typeface="Calibri"/>
              </a:rPr>
              <a:t> pe </a:t>
            </a:r>
            <a:r>
              <a:rPr lang="en-US" sz="2400" i="1" dirty="0" err="1">
                <a:solidFill>
                  <a:srgbClr val="9CC2E5"/>
                </a:solidFill>
                <a:latin typeface="Calibri"/>
                <a:ea typeface="Calibri"/>
                <a:cs typeface="Calibri"/>
                <a:sym typeface="Calibri"/>
              </a:rPr>
              <a:t>algoritmi</a:t>
            </a:r>
            <a:r>
              <a:rPr lang="en-US" sz="2400" i="1" dirty="0">
                <a:solidFill>
                  <a:srgbClr val="9CC2E5"/>
                </a:solidFill>
                <a:latin typeface="Calibri"/>
                <a:ea typeface="Calibri"/>
                <a:cs typeface="Calibri"/>
                <a:sym typeface="Calibri"/>
              </a:rPr>
              <a:t> de </a:t>
            </a:r>
            <a:r>
              <a:rPr lang="en-US" sz="2400" i="1" dirty="0" err="1">
                <a:solidFill>
                  <a:srgbClr val="9CC2E5"/>
                </a:solidFill>
                <a:latin typeface="Calibri"/>
                <a:ea typeface="Calibri"/>
                <a:cs typeface="Calibri"/>
                <a:sym typeface="Calibri"/>
              </a:rPr>
              <a:t>rețele</a:t>
            </a:r>
            <a:r>
              <a:rPr lang="en-US" sz="2400" i="1" dirty="0">
                <a:solidFill>
                  <a:srgbClr val="9CC2E5"/>
                </a:solidFill>
                <a:latin typeface="Calibri"/>
                <a:ea typeface="Calibri"/>
                <a:cs typeface="Calibri"/>
                <a:sym typeface="Calibri"/>
              </a:rPr>
              <a:t> </a:t>
            </a:r>
            <a:r>
              <a:rPr lang="en-US" sz="2400" i="1" dirty="0" err="1">
                <a:solidFill>
                  <a:srgbClr val="9CC2E5"/>
                </a:solidFill>
                <a:latin typeface="Calibri"/>
                <a:ea typeface="Calibri"/>
                <a:cs typeface="Calibri"/>
                <a:sym typeface="Calibri"/>
              </a:rPr>
              <a:t>neuronale</a:t>
            </a:r>
            <a:r>
              <a:rPr lang="en-US" sz="2400" i="1" dirty="0">
                <a:solidFill>
                  <a:srgbClr val="9CC2E5"/>
                </a:solidFill>
                <a:latin typeface="Calibri"/>
                <a:ea typeface="Calibri"/>
                <a:cs typeface="Calibri"/>
                <a:sym typeface="Calibri"/>
              </a:rPr>
              <a:t>.</a:t>
            </a:r>
            <a:endParaRPr dirty="0"/>
          </a:p>
          <a:p>
            <a:pPr marL="1371600" marR="0" lvl="0" indent="-476250" algn="l" rtl="0">
              <a:spcBef>
                <a:spcPts val="900"/>
              </a:spcBef>
              <a:spcAft>
                <a:spcPts val="0"/>
              </a:spcAft>
              <a:buClr>
                <a:srgbClr val="3C78D8"/>
              </a:buClr>
              <a:buSzPts val="1400"/>
              <a:buFont typeface="Calibri"/>
              <a:buChar char="➢"/>
            </a:pPr>
            <a:r>
              <a:rPr lang="en-US" sz="2400" b="1" i="1" dirty="0">
                <a:solidFill>
                  <a:srgbClr val="3C78D8"/>
                </a:solidFill>
                <a:latin typeface="Calibri"/>
                <a:ea typeface="Calibri"/>
                <a:cs typeface="Calibri"/>
                <a:sym typeface="Calibri"/>
              </a:rPr>
              <a:t>DS: Data Science</a:t>
            </a:r>
            <a:r>
              <a:rPr lang="ro-RO" sz="2400" b="1" i="1" dirty="0">
                <a:solidFill>
                  <a:srgbClr val="3C78D8"/>
                </a:solidFill>
                <a:latin typeface="Calibri"/>
                <a:ea typeface="Calibri"/>
                <a:cs typeface="Calibri"/>
                <a:sym typeface="Calibri"/>
              </a:rPr>
              <a:t> (Știința datelor)</a:t>
            </a:r>
            <a:endParaRPr dirty="0"/>
          </a:p>
          <a:p>
            <a:pPr marL="1352550" lvl="1">
              <a:spcBef>
                <a:spcPts val="900"/>
              </a:spcBef>
            </a:pPr>
            <a:r>
              <a:rPr lang="en-US" sz="2400" i="1" dirty="0" err="1">
                <a:solidFill>
                  <a:srgbClr val="3C78D8"/>
                </a:solidFill>
                <a:latin typeface="Calibri"/>
                <a:ea typeface="Calibri"/>
                <a:cs typeface="Calibri"/>
                <a:sym typeface="Calibri"/>
              </a:rPr>
              <a:t>Folosește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metode</a:t>
            </a:r>
            <a:r>
              <a:rPr lang="en-US" sz="2400" i="1" dirty="0">
                <a:solidFill>
                  <a:srgbClr val="3C78D8"/>
                </a:solidFill>
                <a:latin typeface="Calibri"/>
                <a:ea typeface="Calibri"/>
                <a:cs typeface="Calibri"/>
                <a:sym typeface="Calibri"/>
              </a:rPr>
              <a:t> din Machine Learning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Statistic</a:t>
            </a:r>
            <a:r>
              <a:rPr lang="ro-RO" sz="2400" i="1" dirty="0">
                <a:solidFill>
                  <a:srgbClr val="3C78D8"/>
                </a:solidFill>
                <a:latin typeface="Calibri"/>
                <a:ea typeface="Calibri"/>
                <a:cs typeface="Calibri"/>
                <a:sym typeface="Calibri"/>
              </a:rPr>
              <a:t>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pentru</a:t>
            </a:r>
            <a:r>
              <a:rPr lang="en-US" sz="2400" i="1" dirty="0">
                <a:solidFill>
                  <a:srgbClr val="3C78D8"/>
                </a:solidFill>
                <a:latin typeface="Calibri"/>
                <a:ea typeface="Calibri"/>
                <a:cs typeface="Calibri"/>
                <a:sym typeface="Calibri"/>
              </a:rPr>
              <a:t> a </a:t>
            </a:r>
            <a:r>
              <a:rPr lang="en-US" sz="2400" i="1" dirty="0" err="1">
                <a:solidFill>
                  <a:srgbClr val="3C78D8"/>
                </a:solidFill>
                <a:latin typeface="Calibri"/>
                <a:ea typeface="Calibri"/>
                <a:cs typeface="Calibri"/>
                <a:sym typeface="Calibri"/>
              </a:rPr>
              <a:t>rezolva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probleme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a </a:t>
            </a:r>
            <a:r>
              <a:rPr lang="en-US" sz="2400" i="1" dirty="0" err="1">
                <a:solidFill>
                  <a:srgbClr val="3C78D8"/>
                </a:solidFill>
                <a:latin typeface="Calibri"/>
                <a:ea typeface="Calibri"/>
                <a:cs typeface="Calibri"/>
                <a:sym typeface="Calibri"/>
              </a:rPr>
              <a:t>lua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decizii</a:t>
            </a:r>
            <a:r>
              <a:rPr lang="en-US" sz="2400" i="1" dirty="0">
                <a:solidFill>
                  <a:srgbClr val="3C78D8"/>
                </a:solidFill>
                <a:latin typeface="Calibri"/>
                <a:ea typeface="Calibri"/>
                <a:cs typeface="Calibri"/>
                <a:sym typeface="Calibri"/>
              </a:rPr>
              <a:t> pe </a:t>
            </a:r>
            <a:r>
              <a:rPr lang="en-US" sz="2400" i="1" dirty="0" err="1">
                <a:solidFill>
                  <a:srgbClr val="3C78D8"/>
                </a:solidFill>
                <a:latin typeface="Calibri"/>
                <a:ea typeface="Calibri"/>
                <a:cs typeface="Calibri"/>
                <a:sym typeface="Calibri"/>
              </a:rPr>
              <a:t>baza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datelor</a:t>
            </a:r>
            <a:r>
              <a:rPr lang="en-US" sz="2400" i="1" dirty="0">
                <a:solidFill>
                  <a:srgbClr val="3C78D8"/>
                </a:solidFill>
                <a:latin typeface="Calibri"/>
                <a:ea typeface="Calibri"/>
                <a:cs typeface="Calibri"/>
                <a:sym typeface="Calibri"/>
              </a:rPr>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2"/>
          <p:cNvSpPr txBox="1"/>
          <p:nvPr/>
        </p:nvSpPr>
        <p:spPr>
          <a:xfrm>
            <a:off x="1600200" y="4076700"/>
            <a:ext cx="7848600" cy="17543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Învățare supervizată (</a:t>
            </a:r>
            <a:r>
              <a:rPr lang="ro-RO" sz="2400" i="1" dirty="0" err="1">
                <a:solidFill>
                  <a:schemeClr val="dk1"/>
                </a:solidFill>
                <a:latin typeface="Calibri"/>
                <a:ea typeface="Calibri"/>
                <a:cs typeface="Calibri"/>
                <a:sym typeface="Calibri"/>
              </a:rPr>
              <a:t>supervised</a:t>
            </a:r>
            <a:r>
              <a:rPr lang="ro-RO" sz="2400" i="1" dirty="0">
                <a:solidFill>
                  <a:schemeClr val="dk1"/>
                </a:solidFill>
                <a:latin typeface="Calibri"/>
                <a:ea typeface="Calibri"/>
                <a:cs typeface="Calibri"/>
                <a:sym typeface="Calibri"/>
              </a:rPr>
              <a:t> </a:t>
            </a:r>
            <a:r>
              <a:rPr lang="ro-RO" sz="2400" i="1" dirty="0" err="1">
                <a:solidFill>
                  <a:schemeClr val="dk1"/>
                </a:solidFill>
                <a:latin typeface="Calibri"/>
                <a:ea typeface="Calibri"/>
                <a:cs typeface="Calibri"/>
                <a:sym typeface="Calibri"/>
              </a:rPr>
              <a:t>learning</a:t>
            </a:r>
            <a:r>
              <a:rPr lang="ro-RO" sz="2400" dirty="0">
                <a:solidFill>
                  <a:schemeClr val="dk1"/>
                </a:solidFill>
                <a:latin typeface="Calibri"/>
                <a:ea typeface="Calibri"/>
                <a:cs typeface="Calibri"/>
                <a:sym typeface="Calibri"/>
              </a:rPr>
              <a:t>)</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Învățare nesupervizată (</a:t>
            </a:r>
            <a:r>
              <a:rPr lang="ro-RO" sz="2400" i="1" dirty="0" err="1">
                <a:solidFill>
                  <a:schemeClr val="dk1"/>
                </a:solidFill>
                <a:latin typeface="Calibri"/>
                <a:ea typeface="Calibri"/>
                <a:cs typeface="Calibri"/>
                <a:sym typeface="Calibri"/>
              </a:rPr>
              <a:t>unsupervised</a:t>
            </a:r>
            <a:r>
              <a:rPr lang="ro-RO" sz="2400" i="1" dirty="0">
                <a:solidFill>
                  <a:schemeClr val="dk1"/>
                </a:solidFill>
                <a:latin typeface="Calibri"/>
                <a:ea typeface="Calibri"/>
                <a:cs typeface="Calibri"/>
                <a:sym typeface="Calibri"/>
              </a:rPr>
              <a:t> </a:t>
            </a:r>
            <a:r>
              <a:rPr lang="ro-RO" sz="2400" i="1" dirty="0" err="1">
                <a:solidFill>
                  <a:schemeClr val="dk1"/>
                </a:solidFill>
                <a:latin typeface="Calibri"/>
                <a:ea typeface="Calibri"/>
                <a:cs typeface="Calibri"/>
                <a:sym typeface="Calibri"/>
              </a:rPr>
              <a:t>learning</a:t>
            </a:r>
            <a:r>
              <a:rPr lang="ro-RO" sz="2400" dirty="0">
                <a:solidFill>
                  <a:schemeClr val="dk1"/>
                </a:solidFill>
                <a:latin typeface="Calibri"/>
                <a:ea typeface="Calibri"/>
                <a:cs typeface="Calibri"/>
                <a:sym typeface="Calibri"/>
              </a:rPr>
              <a:t>)</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Învățare prin recompensă (</a:t>
            </a:r>
            <a:r>
              <a:rPr lang="ro-RO" sz="2400" i="1" dirty="0">
                <a:solidFill>
                  <a:schemeClr val="dk1"/>
                </a:solidFill>
                <a:latin typeface="Calibri"/>
                <a:ea typeface="Calibri"/>
                <a:cs typeface="Calibri"/>
                <a:sym typeface="Calibri"/>
              </a:rPr>
              <a:t>r</a:t>
            </a:r>
            <a:r>
              <a:rPr lang="en-US" sz="2400" i="1" dirty="0" err="1">
                <a:solidFill>
                  <a:schemeClr val="dk1"/>
                </a:solidFill>
                <a:latin typeface="Calibri"/>
                <a:ea typeface="Calibri"/>
                <a:cs typeface="Calibri"/>
                <a:sym typeface="Calibri"/>
              </a:rPr>
              <a:t>einforcement</a:t>
            </a:r>
            <a:r>
              <a:rPr lang="en-US" sz="2400" i="1" dirty="0">
                <a:solidFill>
                  <a:schemeClr val="dk1"/>
                </a:solidFill>
                <a:latin typeface="Calibri"/>
                <a:ea typeface="Calibri"/>
                <a:cs typeface="Calibri"/>
                <a:sym typeface="Calibri"/>
              </a:rPr>
              <a:t> learning</a:t>
            </a:r>
            <a:r>
              <a:rPr lang="ro-RO" sz="2400" dirty="0">
                <a:solidFill>
                  <a:schemeClr val="dk1"/>
                </a:solidFill>
                <a:latin typeface="Calibri"/>
                <a:ea typeface="Calibri"/>
                <a:cs typeface="Calibri"/>
                <a:sym typeface="Calibri"/>
              </a:rPr>
              <a:t>)</a:t>
            </a:r>
            <a:endParaRPr dirty="0"/>
          </a:p>
        </p:txBody>
      </p:sp>
      <p:sp>
        <p:nvSpPr>
          <p:cNvPr id="309" name="Google Shape;309;p12"/>
          <p:cNvSpPr txBox="1"/>
          <p:nvPr/>
        </p:nvSpPr>
        <p:spPr>
          <a:xfrm>
            <a:off x="1432559" y="1496219"/>
            <a:ext cx="10464265"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10" name="Google Shape;310;p12"/>
          <p:cNvSpPr txBox="1"/>
          <p:nvPr/>
        </p:nvSpPr>
        <p:spPr>
          <a:xfrm>
            <a:off x="1447800" y="2552700"/>
            <a:ext cx="1004018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T</a:t>
            </a:r>
            <a:r>
              <a:rPr lang="ro-RO" sz="2800" b="1" dirty="0" err="1">
                <a:solidFill>
                  <a:srgbClr val="238791"/>
                </a:solidFill>
                <a:latin typeface="Calibri"/>
                <a:ea typeface="Calibri"/>
                <a:cs typeface="Calibri"/>
                <a:sym typeface="Calibri"/>
              </a:rPr>
              <a:t>ipuri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 </a:t>
            </a:r>
            <a:r>
              <a:rPr lang="ro-RO" sz="2800" b="1" dirty="0" err="1">
                <a:solidFill>
                  <a:srgbClr val="238791"/>
                </a:solidFill>
                <a:latin typeface="Calibri"/>
                <a:ea typeface="Calibri"/>
                <a:cs typeface="Calibri"/>
                <a:sym typeface="Calibri"/>
              </a:rPr>
              <a:t>machine</a:t>
            </a:r>
            <a:r>
              <a:rPr lang="ro-RO" sz="2800" b="1" dirty="0">
                <a:solidFill>
                  <a:srgbClr val="238791"/>
                </a:solidFill>
                <a:latin typeface="Calibri"/>
                <a:ea typeface="Calibri"/>
                <a:cs typeface="Calibri"/>
                <a:sym typeface="Calibri"/>
              </a:rPr>
              <a:t> </a:t>
            </a:r>
            <a:r>
              <a:rPr lang="ro-RO" sz="2800" b="1" dirty="0" err="1">
                <a:solidFill>
                  <a:srgbClr val="238791"/>
                </a:solidFill>
                <a:latin typeface="Calibri"/>
                <a:ea typeface="Calibri"/>
                <a:cs typeface="Calibri"/>
                <a:sym typeface="Calibri"/>
              </a:rPr>
              <a:t>learning</a:t>
            </a:r>
            <a:r>
              <a:rPr lang="ro-RO" sz="2800" b="1" dirty="0">
                <a:solidFill>
                  <a:srgbClr val="238791"/>
                </a:solidFill>
                <a:latin typeface="Calibri"/>
                <a:ea typeface="Calibri"/>
                <a:cs typeface="Calibri"/>
                <a:sym typeface="Calibri"/>
              </a:rPr>
              <a:t> (învățare automată)</a:t>
            </a:r>
          </a:p>
          <a:p>
            <a:pPr marL="0" marR="0" lvl="0" indent="0" algn="l" rtl="0">
              <a:spcBef>
                <a:spcPts val="0"/>
              </a:spcBef>
              <a:spcAft>
                <a:spcPts val="0"/>
              </a:spcAft>
              <a:buNone/>
            </a:pPr>
            <a:endParaRPr sz="2800" b="1" dirty="0">
              <a:solidFill>
                <a:srgbClr val="238791"/>
              </a:solidFill>
              <a:latin typeface="Calibri"/>
              <a:ea typeface="Calibri"/>
              <a:cs typeface="Calibri"/>
              <a:sym typeface="Calibri"/>
            </a:endParaRPr>
          </a:p>
        </p:txBody>
      </p:sp>
      <p:sp>
        <p:nvSpPr>
          <p:cNvPr id="311" name="Google Shape;311;p12"/>
          <p:cNvSpPr txBox="1"/>
          <p:nvPr/>
        </p:nvSpPr>
        <p:spPr>
          <a:xfrm>
            <a:off x="1447800" y="3361372"/>
            <a:ext cx="108204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Algoritmii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automată</a:t>
            </a:r>
            <a:r>
              <a:rPr lang="en-US" sz="2400" dirty="0">
                <a:solidFill>
                  <a:schemeClr val="dk1"/>
                </a:solidFill>
                <a:latin typeface="Calibri"/>
                <a:ea typeface="Calibri"/>
                <a:cs typeface="Calibri"/>
                <a:sym typeface="Calibri"/>
              </a:rPr>
              <a:t> pot fi </a:t>
            </a:r>
            <a:r>
              <a:rPr lang="en-US" sz="2400" dirty="0" err="1">
                <a:solidFill>
                  <a:schemeClr val="dk1"/>
                </a:solidFill>
                <a:latin typeface="Calibri"/>
                <a:ea typeface="Calibri"/>
                <a:cs typeface="Calibri"/>
                <a:sym typeface="Calibri"/>
              </a:rPr>
              <a:t>subdivizați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3"/>
          <p:cNvSpPr txBox="1"/>
          <p:nvPr/>
        </p:nvSpPr>
        <p:spPr>
          <a:xfrm>
            <a:off x="762000" y="3213101"/>
            <a:ext cx="16916400" cy="61862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b="1" dirty="0">
                <a:solidFill>
                  <a:schemeClr val="dk1"/>
                </a:solidFill>
                <a:latin typeface="Calibri"/>
                <a:ea typeface="Calibri"/>
                <a:cs typeface="Calibri"/>
                <a:sym typeface="Calibri"/>
              </a:rPr>
              <a:t>Învățarea supervizată</a:t>
            </a:r>
            <a:r>
              <a:rPr lang="ro-RO" sz="2400" dirty="0">
                <a:solidFill>
                  <a:schemeClr val="dk1"/>
                </a:solidFill>
                <a:latin typeface="Calibri"/>
                <a:ea typeface="Calibri"/>
                <a:cs typeface="Calibri"/>
                <a:sym typeface="Calibri"/>
              </a:rPr>
              <a:t> (</a:t>
            </a:r>
            <a:r>
              <a:rPr lang="ro-RO" sz="2400" b="1" i="1" dirty="0">
                <a:solidFill>
                  <a:schemeClr val="dk1"/>
                </a:solidFill>
                <a:latin typeface="Calibri"/>
                <a:ea typeface="Calibri"/>
                <a:cs typeface="Calibri"/>
                <a:sym typeface="Calibri"/>
              </a:rPr>
              <a:t>s</a:t>
            </a:r>
            <a:r>
              <a:rPr lang="en-US" sz="2400" b="1" i="1" dirty="0" err="1">
                <a:solidFill>
                  <a:schemeClr val="dk1"/>
                </a:solidFill>
                <a:latin typeface="Calibri"/>
                <a:ea typeface="Calibri"/>
                <a:cs typeface="Calibri"/>
                <a:sym typeface="Calibri"/>
              </a:rPr>
              <a:t>upervised</a:t>
            </a:r>
            <a:r>
              <a:rPr lang="en-US" sz="2400" b="1" i="1" dirty="0">
                <a:solidFill>
                  <a:schemeClr val="dk1"/>
                </a:solidFill>
                <a:latin typeface="Calibri"/>
                <a:ea typeface="Calibri"/>
                <a:cs typeface="Calibri"/>
                <a:sym typeface="Calibri"/>
              </a:rPr>
              <a:t> learning</a:t>
            </a:r>
            <a:r>
              <a:rPr lang="ro-RO" sz="2400" b="1" dirty="0">
                <a:solidFill>
                  <a:schemeClr val="dk1"/>
                </a:solidFill>
                <a:latin typeface="Calibri"/>
                <a:ea typeface="Calibri"/>
                <a:cs typeface="Calibri"/>
                <a:sym typeface="Calibri"/>
              </a:rPr>
              <a:t>)</a:t>
            </a:r>
            <a:endParaRPr dirty="0"/>
          </a:p>
          <a:p>
            <a:pPr marL="457200" lvl="1">
              <a:lnSpc>
                <a:spcPct val="150000"/>
              </a:lnSpc>
            </a:pP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supervizată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algoritm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primește</a:t>
            </a:r>
            <a:r>
              <a:rPr lang="en-US" sz="2400" dirty="0">
                <a:solidFill>
                  <a:schemeClr val="dk1"/>
                </a:solidFill>
                <a:latin typeface="Calibri"/>
                <a:ea typeface="Calibri"/>
                <a:cs typeface="Calibri"/>
                <a:sym typeface="Calibri"/>
              </a:rPr>
              <a:t> „date </a:t>
            </a:r>
            <a:r>
              <a:rPr lang="en-US" sz="2400" dirty="0" err="1">
                <a:solidFill>
                  <a:schemeClr val="dk1"/>
                </a:solidFill>
                <a:latin typeface="Calibri"/>
                <a:ea typeface="Calibri"/>
                <a:cs typeface="Calibri"/>
                <a:sym typeface="Calibri"/>
              </a:rPr>
              <a:t>etichetate</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intrare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date </a:t>
            </a:r>
            <a:r>
              <a:rPr lang="en-US" sz="2400" dirty="0">
                <a:solidFill>
                  <a:schemeClr val="dk1"/>
                </a:solidFill>
                <a:latin typeface="Calibri"/>
                <a:ea typeface="Calibri"/>
                <a:cs typeface="Calibri"/>
                <a:sym typeface="Calibri"/>
              </a:rPr>
              <a:t>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etichetate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seturi</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constă</a:t>
            </a:r>
            <a:r>
              <a:rPr lang="en-US" sz="2400" dirty="0">
                <a:solidFill>
                  <a:schemeClr val="dk1"/>
                </a:solidFill>
                <a:latin typeface="Calibri"/>
                <a:ea typeface="Calibri"/>
                <a:cs typeface="Calibri"/>
                <a:sym typeface="Calibri"/>
              </a:rPr>
              <a:t> din </a:t>
            </a:r>
            <a:r>
              <a:rPr lang="en-US" sz="2400" dirty="0" err="1">
                <a:solidFill>
                  <a:schemeClr val="dk1"/>
                </a:solidFill>
                <a:latin typeface="Calibri"/>
                <a:ea typeface="Calibri"/>
                <a:cs typeface="Calibri"/>
                <a:sym typeface="Calibri"/>
              </a:rPr>
              <a:t>variabile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independente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trebui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fie </a:t>
            </a:r>
            <a:r>
              <a:rPr lang="en-US" sz="2400" dirty="0" err="1">
                <a:solidFill>
                  <a:schemeClr val="dk1"/>
                </a:solidFill>
                <a:latin typeface="Calibri"/>
                <a:ea typeface="Calibri"/>
                <a:cs typeface="Calibri"/>
                <a:sym typeface="Calibri"/>
              </a:rPr>
              <a:t>determinat</a:t>
            </a:r>
            <a:r>
              <a:rPr lang="ro-RO" sz="2400" dirty="0">
                <a:solidFill>
                  <a:schemeClr val="dk1"/>
                </a:solidFill>
                <a:latin typeface="Calibri"/>
                <a:ea typeface="Calibri"/>
                <a:cs typeface="Calibri"/>
                <a:sym typeface="Calibri"/>
              </a:rPr>
              <a:t>ă</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a:t>
            </a:r>
            <a:r>
              <a:rPr lang="ro-RO" sz="2400" dirty="0">
                <a:solidFill>
                  <a:schemeClr val="dk1"/>
                </a:solidFill>
                <a:latin typeface="Calibri"/>
                <a:ea typeface="Calibri"/>
                <a:cs typeface="Calibri"/>
                <a:sym typeface="Calibri"/>
              </a:rPr>
              <a:t>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independente</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alte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cuvinte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aceasta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pur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Scopul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de a </a:t>
            </a:r>
            <a:r>
              <a:rPr lang="en-US" sz="2400" dirty="0" err="1">
                <a:solidFill>
                  <a:schemeClr val="dk1"/>
                </a:solidFill>
                <a:latin typeface="Calibri"/>
                <a:ea typeface="Calibri"/>
                <a:cs typeface="Calibri"/>
                <a:sym typeface="Calibri"/>
              </a:rPr>
              <a:t>detecta</a:t>
            </a:r>
            <a:r>
              <a:rPr lang="en-US" sz="2400" dirty="0">
                <a:solidFill>
                  <a:schemeClr val="dk1"/>
                </a:solidFill>
                <a:latin typeface="Calibri"/>
                <a:ea typeface="Calibri"/>
                <a:cs typeface="Calibri"/>
                <a:sym typeface="Calibri"/>
              </a:rPr>
              <a:t> un model care </a:t>
            </a:r>
            <a:r>
              <a:rPr lang="en-US" sz="2400" dirty="0" err="1">
                <a:solidFill>
                  <a:schemeClr val="dk1"/>
                </a:solidFill>
                <a:latin typeface="Calibri"/>
                <a:ea typeface="Calibri"/>
                <a:cs typeface="Calibri"/>
                <a:sym typeface="Calibri"/>
              </a:rPr>
              <a:t>îi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permite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determine </a:t>
            </a:r>
            <a:r>
              <a:rPr lang="en-US" sz="2400" dirty="0" err="1">
                <a:solidFill>
                  <a:schemeClr val="dk1"/>
                </a:solidFill>
                <a:latin typeface="Calibri"/>
                <a:ea typeface="Calibri"/>
                <a:cs typeface="Calibri"/>
                <a:sym typeface="Calibri"/>
              </a:rPr>
              <a:t>corect</a:t>
            </a:r>
            <a:r>
              <a:rPr lang="ro-RO" sz="2400" dirty="0">
                <a:solidFill>
                  <a:schemeClr val="dk1"/>
                </a:solidFill>
                <a:latin typeface="Calibri"/>
                <a:ea typeface="Calibri"/>
                <a:cs typeface="Calibri"/>
                <a:sym typeface="Calibri"/>
              </a:rPr>
              <a:t> valoarea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a:t>
            </a:r>
            <a:r>
              <a:rPr lang="ro-RO" sz="2400" dirty="0">
                <a:solidFill>
                  <a:schemeClr val="dk1"/>
                </a:solidFill>
                <a:latin typeface="Calibri"/>
                <a:ea typeface="Calibri"/>
                <a:cs typeface="Calibri"/>
                <a:sym typeface="Calibri"/>
              </a:rPr>
              <a:t>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independente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cunoscute</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supravegheată</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numește</a:t>
            </a:r>
            <a:r>
              <a:rPr lang="en-US" sz="2400" dirty="0">
                <a:solidFill>
                  <a:schemeClr val="dk1"/>
                </a:solidFill>
                <a:latin typeface="Calibri"/>
                <a:ea typeface="Calibri"/>
                <a:cs typeface="Calibri"/>
                <a:sym typeface="Calibri"/>
              </a:rPr>
              <a:t> </a:t>
            </a:r>
            <a:r>
              <a:rPr lang="ro-RO" sz="2400" b="1" dirty="0">
                <a:solidFill>
                  <a:schemeClr val="dk1"/>
                </a:solidFill>
                <a:latin typeface="Calibri"/>
                <a:ea typeface="Calibri"/>
                <a:cs typeface="Calibri"/>
                <a:sym typeface="Calibri"/>
              </a:rPr>
              <a:t>c</a:t>
            </a:r>
            <a:r>
              <a:rPr lang="en-US" sz="2400" b="1" dirty="0" err="1">
                <a:solidFill>
                  <a:schemeClr val="dk1"/>
                </a:solidFill>
                <a:latin typeface="Calibri"/>
                <a:ea typeface="Calibri"/>
                <a:cs typeface="Calibri"/>
                <a:sym typeface="Calibri"/>
              </a:rPr>
              <a:t>lasificare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categorie</a:t>
            </a:r>
            <a:r>
              <a:rPr lang="en-US" sz="2400" dirty="0">
                <a:solidFill>
                  <a:schemeClr val="dk1"/>
                </a:solidFill>
                <a:latin typeface="Calibri"/>
                <a:ea typeface="Calibri"/>
                <a:cs typeface="Calibri"/>
                <a:sym typeface="Calibri"/>
              </a:rPr>
              <a:t> –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stabilirea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dacă</a:t>
            </a:r>
            <a:r>
              <a:rPr lang="en-US" sz="2400" dirty="0">
                <a:solidFill>
                  <a:schemeClr val="dk1"/>
                </a:solidFill>
                <a:latin typeface="Calibri"/>
                <a:ea typeface="Calibri"/>
                <a:cs typeface="Calibri"/>
                <a:sym typeface="Calibri"/>
              </a:rPr>
              <a:t> un solicitant de </a:t>
            </a:r>
            <a:r>
              <a:rPr lang="en-US" sz="2400" dirty="0" err="1">
                <a:solidFill>
                  <a:schemeClr val="dk1"/>
                </a:solidFill>
                <a:latin typeface="Calibri"/>
                <a:ea typeface="Calibri"/>
                <a:cs typeface="Calibri"/>
                <a:sym typeface="Calibri"/>
              </a:rPr>
              <a:t>împrumut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prezintă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nu un </a:t>
            </a:r>
            <a:r>
              <a:rPr lang="en-US" sz="2400" dirty="0" err="1">
                <a:solidFill>
                  <a:schemeClr val="dk1"/>
                </a:solidFill>
                <a:latin typeface="Calibri"/>
                <a:ea typeface="Calibri"/>
                <a:cs typeface="Calibri"/>
                <a:sym typeface="Calibri"/>
              </a:rPr>
              <a:t>risc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ridicat</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istoricului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demografic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anterior de </a:t>
            </a:r>
            <a:r>
              <a:rPr lang="en-US" sz="2400" dirty="0" err="1">
                <a:solidFill>
                  <a:schemeClr val="dk1"/>
                </a:solidFill>
                <a:latin typeface="Calibri"/>
                <a:ea typeface="Calibri"/>
                <a:cs typeface="Calibri"/>
                <a:sym typeface="Calibri"/>
              </a:rPr>
              <a:t>creditare</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numește</a:t>
            </a:r>
            <a:r>
              <a:rPr lang="en-US" sz="2400"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regresie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continuă</a:t>
            </a:r>
            <a:r>
              <a:rPr lang="en-US" sz="2400" dirty="0">
                <a:solidFill>
                  <a:schemeClr val="dk1"/>
                </a:solidFill>
                <a:latin typeface="Calibri"/>
                <a:ea typeface="Calibri"/>
                <a:cs typeface="Calibri"/>
                <a:sym typeface="Calibri"/>
              </a:rPr>
              <a:t> –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prezicerea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creșterii</a:t>
            </a:r>
            <a:r>
              <a:rPr lang="en-US" sz="2400" dirty="0">
                <a:solidFill>
                  <a:schemeClr val="dk1"/>
                </a:solidFill>
                <a:latin typeface="Calibri"/>
                <a:ea typeface="Calibri"/>
                <a:cs typeface="Calibri"/>
                <a:sym typeface="Calibri"/>
              </a:rPr>
              <a:t> PIB-</a:t>
            </a:r>
            <a:r>
              <a:rPr lang="en-US" sz="2400" dirty="0" err="1">
                <a:solidFill>
                  <a:schemeClr val="dk1"/>
                </a:solidFill>
                <a:latin typeface="Calibri"/>
                <a:ea typeface="Calibri"/>
                <a:cs typeface="Calibri"/>
                <a:sym typeface="Calibri"/>
              </a:rPr>
              <a:t>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națiuni</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factorilor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economici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actuali</a:t>
            </a:r>
            <a:r>
              <a:rPr lang="en-US" sz="2400" dirty="0">
                <a:solidFill>
                  <a:schemeClr val="dk1"/>
                </a:solidFill>
                <a:latin typeface="Calibri"/>
                <a:ea typeface="Calibri"/>
                <a:cs typeface="Calibri"/>
                <a:sym typeface="Calibri"/>
              </a:rPr>
              <a:t>. </a:t>
            </a:r>
            <a:endParaRPr lang="ro-RO" sz="2400" dirty="0">
              <a:solidFill>
                <a:schemeClr val="dk1"/>
              </a:solidFill>
              <a:latin typeface="Calibri"/>
              <a:ea typeface="Calibri"/>
              <a:cs typeface="Calibri"/>
              <a:sym typeface="Calibri"/>
            </a:endParaRPr>
          </a:p>
          <a:p>
            <a:pPr marL="800100" indent="-342900">
              <a:lnSpc>
                <a:spcPct val="150000"/>
              </a:lnSpc>
              <a:buFont typeface="Wingdings" panose="05000000000000000000" pitchFamily="2" charset="2"/>
              <a:buChar char="Ø"/>
            </a:pPr>
            <a:r>
              <a:rPr lang="ro-RO" sz="2400" dirty="0">
                <a:solidFill>
                  <a:srgbClr val="A5A5A5"/>
                </a:solidFill>
                <a:latin typeface="Calibri"/>
                <a:ea typeface="Calibri"/>
                <a:cs typeface="Calibri"/>
                <a:sym typeface="Calibri"/>
              </a:rPr>
              <a:t>Învățare nesupervizată</a:t>
            </a:r>
            <a:endParaRPr lang="ro-RO" dirty="0">
              <a:ea typeface="Calibri"/>
            </a:endParaRPr>
          </a:p>
          <a:p>
            <a:pPr marL="800100" indent="-342900">
              <a:lnSpc>
                <a:spcPct val="150000"/>
              </a:lnSpc>
              <a:buFont typeface="Wingdings" panose="05000000000000000000" pitchFamily="2" charset="2"/>
              <a:buChar char="Ø"/>
            </a:pPr>
            <a:r>
              <a:rPr lang="en-US" sz="2400" dirty="0" err="1">
                <a:solidFill>
                  <a:srgbClr val="A5A5A5"/>
                </a:solidFill>
                <a:latin typeface="Calibri"/>
                <a:ea typeface="Calibri"/>
                <a:cs typeface="Calibri"/>
                <a:sym typeface="Calibri"/>
              </a:rPr>
              <a:t>Învățare</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prin</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recompensă</a:t>
            </a:r>
            <a:r>
              <a:rPr lang="en-US" sz="2400" dirty="0">
                <a:solidFill>
                  <a:srgbClr val="A5A5A5"/>
                </a:solidFill>
                <a:latin typeface="Calibri"/>
                <a:ea typeface="Calibri"/>
                <a:cs typeface="Calibri"/>
                <a:sym typeface="Calibri"/>
              </a:rPr>
              <a:t> </a:t>
            </a:r>
            <a:endParaRPr dirty="0"/>
          </a:p>
        </p:txBody>
      </p:sp>
      <p:sp>
        <p:nvSpPr>
          <p:cNvPr id="317" name="Google Shape;317;p13"/>
          <p:cNvSpPr txBox="1"/>
          <p:nvPr/>
        </p:nvSpPr>
        <p:spPr>
          <a:xfrm>
            <a:off x="1432560" y="1496219"/>
            <a:ext cx="10425764"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18" name="Google Shape;318;p1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T</a:t>
            </a:r>
            <a:r>
              <a:rPr lang="ro-RO" sz="2800" b="1" dirty="0" err="1">
                <a:solidFill>
                  <a:srgbClr val="238791"/>
                </a:solidFill>
                <a:latin typeface="Calibri"/>
                <a:ea typeface="Calibri"/>
                <a:cs typeface="Calibri"/>
                <a:sym typeface="Calibri"/>
              </a:rPr>
              <a:t>ipuri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 </a:t>
            </a:r>
            <a:r>
              <a:rPr lang="ro-RO" sz="2800" b="1" dirty="0" err="1">
                <a:solidFill>
                  <a:srgbClr val="238791"/>
                </a:solidFill>
                <a:latin typeface="Calibri"/>
                <a:ea typeface="Calibri"/>
                <a:cs typeface="Calibri"/>
                <a:sym typeface="Calibri"/>
              </a:rPr>
              <a:t>machine</a:t>
            </a:r>
            <a:r>
              <a:rPr lang="ro-RO" sz="2800" b="1" dirty="0">
                <a:solidFill>
                  <a:srgbClr val="238791"/>
                </a:solidFill>
                <a:latin typeface="Calibri"/>
                <a:ea typeface="Calibri"/>
                <a:cs typeface="Calibri"/>
                <a:sym typeface="Calibri"/>
              </a:rPr>
              <a:t> </a:t>
            </a:r>
            <a:r>
              <a:rPr lang="ro-RO" sz="2800" b="1" dirty="0" err="1">
                <a:solidFill>
                  <a:srgbClr val="238791"/>
                </a:solidFill>
                <a:latin typeface="Calibri"/>
                <a:ea typeface="Calibri"/>
                <a:cs typeface="Calibri"/>
                <a:sym typeface="Calibri"/>
              </a:rPr>
              <a:t>learning</a:t>
            </a:r>
            <a:r>
              <a:rPr lang="ro-RO" sz="2800" b="1" dirty="0">
                <a:solidFill>
                  <a:srgbClr val="238791"/>
                </a:solidFill>
                <a:latin typeface="Calibri"/>
                <a:ea typeface="Calibri"/>
                <a:cs typeface="Calibri"/>
                <a:sym typeface="Calibri"/>
              </a:rPr>
              <a:t> (învățare automată)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txBox="1"/>
          <p:nvPr/>
        </p:nvSpPr>
        <p:spPr>
          <a:xfrm>
            <a:off x="1600200" y="4076700"/>
            <a:ext cx="14325600"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dirty="0">
                <a:solidFill>
                  <a:srgbClr val="A5A5A5"/>
                </a:solidFill>
                <a:latin typeface="Calibri"/>
                <a:ea typeface="Calibri"/>
                <a:cs typeface="Calibri"/>
                <a:sym typeface="Calibri"/>
              </a:rPr>
              <a:t>Învățare supervizată</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ro-RO" sz="2400" b="1" dirty="0">
                <a:solidFill>
                  <a:schemeClr val="dk1"/>
                </a:solidFill>
                <a:latin typeface="Calibri"/>
                <a:ea typeface="Calibri"/>
                <a:cs typeface="Calibri"/>
                <a:sym typeface="Calibri"/>
              </a:rPr>
              <a:t>Învățare nesupervizată</a:t>
            </a:r>
            <a:endParaRPr dirty="0"/>
          </a:p>
          <a:p>
            <a:pPr marL="457200" lvl="1">
              <a:lnSpc>
                <a:spcPct val="150000"/>
              </a:lnSpc>
            </a:pP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nesup</a:t>
            </a:r>
            <a:r>
              <a:rPr lang="ro-RO" sz="2400" dirty="0" err="1">
                <a:solidFill>
                  <a:schemeClr val="dk1"/>
                </a:solidFill>
                <a:latin typeface="Calibri"/>
                <a:ea typeface="Calibri"/>
                <a:cs typeface="Calibri"/>
                <a:sym typeface="Calibri"/>
              </a:rPr>
              <a:t>ervizată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detecta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neetichetate</a:t>
            </a:r>
            <a:r>
              <a:rPr lang="en-US" sz="2400" dirty="0">
                <a:solidFill>
                  <a:schemeClr val="dk1"/>
                </a:solidFill>
                <a:latin typeface="Calibri"/>
                <a:ea typeface="Calibri"/>
                <a:cs typeface="Calibri"/>
                <a:sym typeface="Calibri"/>
              </a:rPr>
              <a:t>. Clustering (</a:t>
            </a:r>
            <a:r>
              <a:rPr lang="en-US" sz="2400" dirty="0" err="1">
                <a:solidFill>
                  <a:schemeClr val="dk1"/>
                </a:solidFill>
                <a:latin typeface="Calibri"/>
                <a:ea typeface="Calibri"/>
                <a:cs typeface="Calibri"/>
                <a:sym typeface="Calibri"/>
              </a:rPr>
              <a:t>încercarea</a:t>
            </a:r>
            <a:r>
              <a:rPr lang="en-US" sz="2400" dirty="0">
                <a:solidFill>
                  <a:schemeClr val="dk1"/>
                </a:solidFill>
                <a:latin typeface="Calibri"/>
                <a:ea typeface="Calibri"/>
                <a:cs typeface="Calibri"/>
                <a:sym typeface="Calibri"/>
              </a:rPr>
              <a:t> de a </a:t>
            </a:r>
            <a:r>
              <a:rPr lang="en-US" sz="2400" dirty="0" err="1">
                <a:solidFill>
                  <a:schemeClr val="dk1"/>
                </a:solidFill>
                <a:latin typeface="Calibri"/>
                <a:ea typeface="Calibri"/>
                <a:cs typeface="Calibri"/>
                <a:sym typeface="Calibri"/>
              </a:rPr>
              <a:t>determina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similare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date, </a:t>
            </a:r>
            <a:r>
              <a:rPr lang="en-US" sz="2400" dirty="0" err="1">
                <a:solidFill>
                  <a:schemeClr val="dk1"/>
                </a:solidFill>
                <a:latin typeface="Calibri"/>
                <a:ea typeface="Calibri"/>
                <a:cs typeface="Calibri"/>
                <a:sym typeface="Calibri"/>
              </a:rPr>
              <a:t>fără</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ști</a:t>
            </a:r>
            <a:r>
              <a:rPr lang="en-US" sz="2400" dirty="0">
                <a:solidFill>
                  <a:schemeClr val="dk1"/>
                </a:solidFill>
                <a:latin typeface="Calibri"/>
                <a:ea typeface="Calibri"/>
                <a:cs typeface="Calibri"/>
                <a:sym typeface="Calibri"/>
              </a:rPr>
              <a:t> a priori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caute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metodele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reducere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dimensiunii</a:t>
            </a:r>
            <a:r>
              <a:rPr lang="en-US" sz="2400" dirty="0">
                <a:solidFill>
                  <a:schemeClr val="dk1"/>
                </a:solidFill>
                <a:latin typeface="Calibri"/>
                <a:ea typeface="Calibri"/>
                <a:cs typeface="Calibri"/>
                <a:sym typeface="Calibri"/>
              </a:rPr>
              <a:t> (cum </a:t>
            </a:r>
            <a:r>
              <a:rPr lang="en-US" sz="2400" dirty="0" err="1">
                <a:solidFill>
                  <a:schemeClr val="dk1"/>
                </a:solidFill>
                <a:latin typeface="Calibri"/>
                <a:ea typeface="Calibri"/>
                <a:cs typeface="Calibri"/>
                <a:sym typeface="Calibri"/>
              </a:rPr>
              <a:t>ar</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analiza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componentelor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principale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LDA) sunt </a:t>
            </a:r>
            <a:r>
              <a:rPr lang="en-US" sz="2400" dirty="0" err="1">
                <a:solidFill>
                  <a:schemeClr val="dk1"/>
                </a:solidFill>
                <a:latin typeface="Calibri"/>
                <a:ea typeface="Calibri"/>
                <a:cs typeface="Calibri"/>
                <a:sym typeface="Calibri"/>
              </a:rPr>
              <a:t>cele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populare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nesupravegheată</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800100" indent="-342900">
              <a:lnSpc>
                <a:spcPct val="150000"/>
              </a:lnSpc>
              <a:buFont typeface="Wingdings" panose="05000000000000000000" pitchFamily="2" charset="2"/>
              <a:buChar char="Ø"/>
            </a:pPr>
            <a:r>
              <a:rPr lang="en-US" sz="2400" dirty="0">
                <a:solidFill>
                  <a:schemeClr val="dk1"/>
                </a:solidFill>
                <a:latin typeface="Calibri"/>
                <a:ea typeface="Calibri"/>
                <a:cs typeface="Calibri"/>
                <a:sym typeface="Calibri"/>
              </a:rPr>
              <a:t> </a:t>
            </a:r>
            <a:r>
              <a:rPr lang="en-US" sz="2400" dirty="0" err="1">
                <a:solidFill>
                  <a:srgbClr val="A5A5A5"/>
                </a:solidFill>
                <a:latin typeface="Calibri"/>
                <a:ea typeface="Calibri"/>
                <a:cs typeface="Calibri"/>
                <a:sym typeface="Calibri"/>
              </a:rPr>
              <a:t>Învățare</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prin</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recompensă</a:t>
            </a:r>
            <a:r>
              <a:rPr lang="en-US" sz="2400" dirty="0">
                <a:solidFill>
                  <a:srgbClr val="A5A5A5"/>
                </a:solidFill>
                <a:latin typeface="Calibri"/>
                <a:ea typeface="Calibri"/>
                <a:cs typeface="Calibri"/>
                <a:sym typeface="Calibri"/>
              </a:rPr>
              <a:t> </a:t>
            </a:r>
            <a:endParaRPr dirty="0"/>
          </a:p>
        </p:txBody>
      </p:sp>
      <p:sp>
        <p:nvSpPr>
          <p:cNvPr id="324" name="Google Shape;324;p14"/>
          <p:cNvSpPr txBox="1"/>
          <p:nvPr/>
        </p:nvSpPr>
        <p:spPr>
          <a:xfrm>
            <a:off x="1432560" y="1496219"/>
            <a:ext cx="12071684"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25" name="Google Shape;325;p1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T</a:t>
            </a:r>
            <a:r>
              <a:rPr lang="ro-RO" sz="2800" b="1" dirty="0" err="1">
                <a:solidFill>
                  <a:srgbClr val="238791"/>
                </a:solidFill>
                <a:latin typeface="Calibri"/>
                <a:ea typeface="Calibri"/>
                <a:cs typeface="Calibri"/>
                <a:sym typeface="Calibri"/>
              </a:rPr>
              <a:t>ipuri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 </a:t>
            </a:r>
            <a:r>
              <a:rPr lang="ro-RO" sz="2800" b="1" dirty="0" err="1">
                <a:solidFill>
                  <a:srgbClr val="238791"/>
                </a:solidFill>
                <a:latin typeface="Calibri"/>
                <a:ea typeface="Calibri"/>
                <a:cs typeface="Calibri"/>
                <a:sym typeface="Calibri"/>
              </a:rPr>
              <a:t>machine</a:t>
            </a:r>
            <a:r>
              <a:rPr lang="ro-RO" sz="2800" b="1" dirty="0">
                <a:solidFill>
                  <a:srgbClr val="238791"/>
                </a:solidFill>
                <a:latin typeface="Calibri"/>
                <a:ea typeface="Calibri"/>
                <a:cs typeface="Calibri"/>
                <a:sym typeface="Calibri"/>
              </a:rPr>
              <a:t> </a:t>
            </a:r>
            <a:r>
              <a:rPr lang="ro-RO" sz="2800" b="1" dirty="0" err="1">
                <a:solidFill>
                  <a:srgbClr val="238791"/>
                </a:solidFill>
                <a:latin typeface="Calibri"/>
                <a:ea typeface="Calibri"/>
                <a:cs typeface="Calibri"/>
                <a:sym typeface="Calibri"/>
              </a:rPr>
              <a:t>learning</a:t>
            </a:r>
            <a:r>
              <a:rPr lang="ro-RO" sz="2800" b="1" dirty="0">
                <a:solidFill>
                  <a:srgbClr val="238791"/>
                </a:solidFill>
                <a:latin typeface="Calibri"/>
                <a:ea typeface="Calibri"/>
                <a:cs typeface="Calibri"/>
                <a:sym typeface="Calibri"/>
              </a:rPr>
              <a:t> (învățare automată)</a:t>
            </a:r>
          </a:p>
        </p:txBody>
      </p:sp>
      <p:sp>
        <p:nvSpPr>
          <p:cNvPr id="326" name="Google Shape;326;p14"/>
          <p:cNvSpPr txBox="1"/>
          <p:nvPr/>
        </p:nvSpPr>
        <p:spPr>
          <a:xfrm>
            <a:off x="1447800" y="3361372"/>
            <a:ext cx="108204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Algoritmii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automată</a:t>
            </a:r>
            <a:r>
              <a:rPr lang="en-US" sz="2400" dirty="0">
                <a:solidFill>
                  <a:schemeClr val="dk1"/>
                </a:solidFill>
                <a:latin typeface="Calibri"/>
                <a:ea typeface="Calibri"/>
                <a:cs typeface="Calibri"/>
                <a:sym typeface="Calibri"/>
              </a:rPr>
              <a:t> pot fi </a:t>
            </a:r>
            <a:r>
              <a:rPr lang="en-US" sz="2400" dirty="0" err="1">
                <a:solidFill>
                  <a:schemeClr val="dk1"/>
                </a:solidFill>
                <a:latin typeface="Calibri"/>
                <a:ea typeface="Calibri"/>
                <a:cs typeface="Calibri"/>
                <a:sym typeface="Calibri"/>
              </a:rPr>
              <a:t>subdivizați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5"/>
          <p:cNvSpPr txBox="1"/>
          <p:nvPr/>
        </p:nvSpPr>
        <p:spPr>
          <a:xfrm>
            <a:off x="1600200" y="4076700"/>
            <a:ext cx="14173200" cy="3970277"/>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 </a:t>
            </a:r>
            <a:r>
              <a:rPr lang="en-US" sz="2400" dirty="0" err="1">
                <a:solidFill>
                  <a:srgbClr val="A5A5A5"/>
                </a:solidFill>
                <a:latin typeface="Calibri"/>
                <a:ea typeface="Calibri"/>
                <a:cs typeface="Calibri"/>
                <a:sym typeface="Calibri"/>
              </a:rPr>
              <a:t>Învățare</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supervizată</a:t>
            </a:r>
            <a:endParaRPr dirty="0"/>
          </a:p>
          <a:p>
            <a:pPr marL="285750" lvl="0" indent="-285750">
              <a:lnSpc>
                <a:spcPct val="150000"/>
              </a:lnSpc>
              <a:buClr>
                <a:srgbClr val="A5A5A5"/>
              </a:buClr>
              <a:buSzPts val="2400"/>
              <a:buFont typeface="Noto Sans Symbols"/>
              <a:buChar char="⮚"/>
            </a:pP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Învățare</a:t>
            </a:r>
            <a:r>
              <a:rPr lang="en-US" sz="2400" dirty="0">
                <a:solidFill>
                  <a:srgbClr val="A5A5A5"/>
                </a:solidFill>
                <a:latin typeface="Calibri"/>
                <a:ea typeface="Calibri"/>
                <a:cs typeface="Calibri"/>
                <a:sym typeface="Calibri"/>
              </a:rPr>
              <a:t> </a:t>
            </a:r>
            <a:r>
              <a:rPr lang="en-US" sz="2400" dirty="0" err="1">
                <a:solidFill>
                  <a:srgbClr val="A5A5A5"/>
                </a:solidFill>
                <a:latin typeface="Calibri"/>
                <a:ea typeface="Calibri"/>
                <a:cs typeface="Calibri"/>
                <a:sym typeface="Calibri"/>
              </a:rPr>
              <a:t>nesupervizată</a:t>
            </a:r>
            <a:endParaRPr lang="ro-RO" sz="2400" dirty="0">
              <a:solidFill>
                <a:srgbClr val="A5A5A5"/>
              </a:solidFill>
              <a:latin typeface="Calibri"/>
              <a:ea typeface="Calibri"/>
              <a:cs typeface="Calibri"/>
              <a:sym typeface="Calibri"/>
            </a:endParaRPr>
          </a:p>
          <a:p>
            <a:pPr marL="285750" lvl="0" indent="-285750">
              <a:lnSpc>
                <a:spcPct val="150000"/>
              </a:lnSpc>
              <a:buClr>
                <a:srgbClr val="A5A5A5"/>
              </a:buClr>
              <a:buSzPts val="2400"/>
              <a:buFont typeface="Noto Sans Symbols"/>
              <a:buChar char="⮚"/>
            </a:pPr>
            <a:r>
              <a:rPr lang="en-US" sz="2400"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Învățare</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prin</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recompensă</a:t>
            </a:r>
            <a:r>
              <a:rPr lang="en-US" sz="2400" b="1" dirty="0">
                <a:solidFill>
                  <a:schemeClr val="dk1"/>
                </a:solidFill>
                <a:latin typeface="Calibri"/>
                <a:ea typeface="Calibri"/>
                <a:cs typeface="Calibri"/>
                <a:sym typeface="Calibri"/>
              </a:rPr>
              <a:t> </a:t>
            </a:r>
            <a:r>
              <a:rPr lang="ro-RO" sz="2400" b="1" dirty="0">
                <a:solidFill>
                  <a:schemeClr val="dk1"/>
                </a:solidFill>
                <a:latin typeface="Calibri"/>
                <a:ea typeface="Calibri"/>
                <a:cs typeface="Calibri"/>
                <a:sym typeface="Calibri"/>
              </a:rPr>
              <a:t>(</a:t>
            </a:r>
            <a:r>
              <a:rPr lang="en-US" sz="2400" b="1" dirty="0">
                <a:solidFill>
                  <a:schemeClr val="dk1"/>
                </a:solidFill>
                <a:latin typeface="Calibri"/>
                <a:ea typeface="Calibri"/>
                <a:cs typeface="Calibri"/>
                <a:sym typeface="Calibri"/>
              </a:rPr>
              <a:t>Reinforcement learning </a:t>
            </a:r>
            <a:r>
              <a:rPr lang="ro-RO" sz="2400" b="1"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RL)</a:t>
            </a:r>
          </a:p>
          <a:p>
            <a:pPr marL="457200" lvl="1">
              <a:lnSpc>
                <a:spcPct val="150000"/>
              </a:lnSpc>
            </a:pP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recompensă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ro-RO" sz="2400" dirty="0">
                <a:solidFill>
                  <a:schemeClr val="dk1"/>
                </a:solidFill>
                <a:latin typeface="Calibri"/>
                <a:ea typeface="Calibri"/>
                <a:cs typeface="Calibri"/>
                <a:sym typeface="Calibri"/>
              </a:rPr>
              <a:t>identifica</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strategie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optimă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situațiile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agentul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algoritmic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obligat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interacționeze</a:t>
            </a:r>
            <a:r>
              <a:rPr lang="en-US" sz="2400" dirty="0">
                <a:solidFill>
                  <a:schemeClr val="dk1"/>
                </a:solidFill>
                <a:latin typeface="Calibri"/>
                <a:ea typeface="Calibri"/>
                <a:cs typeface="Calibri"/>
                <a:sym typeface="Calibri"/>
              </a:rPr>
              <a:t> cu un </a:t>
            </a:r>
            <a:r>
              <a:rPr lang="en-US" sz="2400" dirty="0" err="1">
                <a:solidFill>
                  <a:schemeClr val="dk1"/>
                </a:solidFill>
                <a:latin typeface="Calibri"/>
                <a:ea typeface="Calibri"/>
                <a:cs typeface="Calibri"/>
                <a:sym typeface="Calibri"/>
              </a:rPr>
              <a:t>mediu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ia</a:t>
            </a:r>
            <a:r>
              <a:rPr lang="en-US" sz="2400" dirty="0">
                <a:solidFill>
                  <a:schemeClr val="dk1"/>
                </a:solidFill>
                <a:latin typeface="Calibri"/>
                <a:ea typeface="Calibri"/>
                <a:cs typeface="Calibri"/>
                <a:sym typeface="Calibri"/>
              </a:rPr>
              <a:t> o </a:t>
            </a:r>
            <a:r>
              <a:rPr lang="ro-RO" sz="2400" dirty="0">
                <a:solidFill>
                  <a:schemeClr val="dk1"/>
                </a:solidFill>
                <a:latin typeface="Calibri"/>
                <a:ea typeface="Calibri"/>
                <a:cs typeface="Calibri"/>
                <a:sym typeface="Calibri"/>
              </a:rPr>
              <a:t>serie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decizii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înainte</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rezultatul</a:t>
            </a:r>
            <a:r>
              <a:rPr lang="en-US" sz="2400" dirty="0">
                <a:solidFill>
                  <a:schemeClr val="dk1"/>
                </a:solidFill>
                <a:latin typeface="Calibri"/>
                <a:ea typeface="Calibri"/>
                <a:cs typeface="Calibri"/>
                <a:sym typeface="Calibri"/>
              </a:rPr>
              <a:t> final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fie </a:t>
            </a:r>
            <a:r>
              <a:rPr lang="en-US" sz="2400" dirty="0" err="1">
                <a:solidFill>
                  <a:schemeClr val="dk1"/>
                </a:solidFill>
                <a:latin typeface="Calibri"/>
                <a:ea typeface="Calibri"/>
                <a:cs typeface="Calibri"/>
                <a:sym typeface="Calibri"/>
              </a:rPr>
              <a:t>cunoscut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adică</a:t>
            </a:r>
            <a:r>
              <a:rPr lang="en-US" sz="2400" dirty="0">
                <a:solidFill>
                  <a:schemeClr val="dk1"/>
                </a:solidFill>
                <a:latin typeface="Calibri"/>
                <a:ea typeface="Calibri"/>
                <a:cs typeface="Calibri"/>
                <a:sym typeface="Calibri"/>
              </a:rPr>
              <a:t> feedback-ul nu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imediat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succes</a:t>
            </a:r>
            <a:r>
              <a:rPr lang="en-US" sz="2400" dirty="0">
                <a:solidFill>
                  <a:schemeClr val="dk1"/>
                </a:solidFill>
                <a:latin typeface="Calibri"/>
                <a:ea typeface="Calibri"/>
                <a:cs typeface="Calibri"/>
                <a:sym typeface="Calibri"/>
              </a:rPr>
              <a:t> vs </a:t>
            </a:r>
            <a:r>
              <a:rPr lang="en-US" sz="2400" dirty="0" err="1">
                <a:solidFill>
                  <a:schemeClr val="dk1"/>
                </a:solidFill>
                <a:latin typeface="Calibri"/>
                <a:ea typeface="Calibri"/>
                <a:cs typeface="Calibri"/>
                <a:sym typeface="Calibri"/>
              </a:rPr>
              <a:t>eșec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câștig</a:t>
            </a:r>
            <a:r>
              <a:rPr lang="en-US" sz="2400" dirty="0">
                <a:solidFill>
                  <a:schemeClr val="dk1"/>
                </a:solidFill>
                <a:latin typeface="Calibri"/>
                <a:ea typeface="Calibri"/>
                <a:cs typeface="Calibri"/>
                <a:sym typeface="Calibri"/>
              </a:rPr>
              <a:t> vs </a:t>
            </a:r>
            <a:r>
              <a:rPr lang="en-US" sz="2400" dirty="0" err="1">
                <a:solidFill>
                  <a:schemeClr val="dk1"/>
                </a:solidFill>
                <a:latin typeface="Calibri"/>
                <a:ea typeface="Calibri"/>
                <a:cs typeface="Calibri"/>
                <a:sym typeface="Calibri"/>
              </a:rPr>
              <a:t>pierde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Metodele</a:t>
            </a:r>
            <a:r>
              <a:rPr lang="en-US" sz="2400" dirty="0">
                <a:solidFill>
                  <a:schemeClr val="dk1"/>
                </a:solidFill>
                <a:latin typeface="Calibri"/>
                <a:ea typeface="Calibri"/>
                <a:cs typeface="Calibri"/>
                <a:sym typeface="Calibri"/>
              </a:rPr>
              <a:t> RL sunt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frecvent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jocuri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conducerea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autonomă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mișcarea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roboți</a:t>
            </a:r>
            <a:r>
              <a:rPr lang="ro-RO" sz="2400" dirty="0">
                <a:solidFill>
                  <a:schemeClr val="dk1"/>
                </a:solidFill>
                <a:latin typeface="Calibri"/>
                <a:ea typeface="Calibri"/>
                <a:cs typeface="Calibri"/>
                <a:sym typeface="Calibri"/>
              </a:rPr>
              <a:t>lor</a:t>
            </a:r>
            <a:r>
              <a:rPr lang="en-US" sz="2400" dirty="0">
                <a:solidFill>
                  <a:schemeClr val="dk1"/>
                </a:solidFill>
                <a:latin typeface="Calibri"/>
                <a:ea typeface="Calibri"/>
                <a:cs typeface="Calibri"/>
                <a:sym typeface="Calibri"/>
              </a:rPr>
              <a:t>.</a:t>
            </a:r>
            <a:endParaRPr dirty="0"/>
          </a:p>
        </p:txBody>
      </p:sp>
      <p:sp>
        <p:nvSpPr>
          <p:cNvPr id="332" name="Google Shape;332;p15"/>
          <p:cNvSpPr txBox="1"/>
          <p:nvPr/>
        </p:nvSpPr>
        <p:spPr>
          <a:xfrm>
            <a:off x="1432560" y="1496219"/>
            <a:ext cx="11311288"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33" name="Google Shape;333;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T</a:t>
            </a:r>
            <a:r>
              <a:rPr lang="ro-RO" sz="2800" b="1" dirty="0" err="1">
                <a:solidFill>
                  <a:srgbClr val="238791"/>
                </a:solidFill>
                <a:latin typeface="Calibri"/>
                <a:ea typeface="Calibri"/>
                <a:cs typeface="Calibri"/>
                <a:sym typeface="Calibri"/>
              </a:rPr>
              <a:t>ipuri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 </a:t>
            </a:r>
            <a:r>
              <a:rPr lang="ro-RO" sz="2800" b="1" dirty="0" err="1">
                <a:solidFill>
                  <a:srgbClr val="238791"/>
                </a:solidFill>
                <a:latin typeface="Calibri"/>
                <a:ea typeface="Calibri"/>
                <a:cs typeface="Calibri"/>
                <a:sym typeface="Calibri"/>
              </a:rPr>
              <a:t>machine</a:t>
            </a:r>
            <a:r>
              <a:rPr lang="ro-RO" sz="2800" b="1" dirty="0">
                <a:solidFill>
                  <a:srgbClr val="238791"/>
                </a:solidFill>
                <a:latin typeface="Calibri"/>
                <a:ea typeface="Calibri"/>
                <a:cs typeface="Calibri"/>
                <a:sym typeface="Calibri"/>
              </a:rPr>
              <a:t> </a:t>
            </a:r>
            <a:r>
              <a:rPr lang="ro-RO" sz="2800" b="1" dirty="0" err="1">
                <a:solidFill>
                  <a:srgbClr val="238791"/>
                </a:solidFill>
                <a:latin typeface="Calibri"/>
                <a:ea typeface="Calibri"/>
                <a:cs typeface="Calibri"/>
                <a:sym typeface="Calibri"/>
              </a:rPr>
              <a:t>learning</a:t>
            </a:r>
            <a:r>
              <a:rPr lang="ro-RO" sz="2800" b="1" dirty="0">
                <a:solidFill>
                  <a:srgbClr val="238791"/>
                </a:solidFill>
                <a:latin typeface="Calibri"/>
                <a:ea typeface="Calibri"/>
                <a:cs typeface="Calibri"/>
                <a:sym typeface="Calibri"/>
              </a:rPr>
              <a:t> (învățare automată)</a:t>
            </a:r>
          </a:p>
        </p:txBody>
      </p:sp>
      <p:sp>
        <p:nvSpPr>
          <p:cNvPr id="334" name="Google Shape;334;p15"/>
          <p:cNvSpPr txBox="1"/>
          <p:nvPr/>
        </p:nvSpPr>
        <p:spPr>
          <a:xfrm>
            <a:off x="1447800" y="3361372"/>
            <a:ext cx="108204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Algoritmii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automată</a:t>
            </a:r>
            <a:r>
              <a:rPr lang="en-US" sz="2400" dirty="0">
                <a:solidFill>
                  <a:schemeClr val="dk1"/>
                </a:solidFill>
                <a:latin typeface="Calibri"/>
                <a:ea typeface="Calibri"/>
                <a:cs typeface="Calibri"/>
                <a:sym typeface="Calibri"/>
              </a:rPr>
              <a:t> pot fi </a:t>
            </a:r>
            <a:r>
              <a:rPr lang="en-US" sz="2400" dirty="0" err="1">
                <a:solidFill>
                  <a:schemeClr val="dk1"/>
                </a:solidFill>
                <a:latin typeface="Calibri"/>
                <a:ea typeface="Calibri"/>
                <a:cs typeface="Calibri"/>
                <a:sym typeface="Calibri"/>
              </a:rPr>
              <a:t>subdivizați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p:nvPr/>
        </p:nvSpPr>
        <p:spPr>
          <a:xfrm>
            <a:off x="1447800" y="4323724"/>
            <a:ext cx="14706600" cy="4524275"/>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automată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subiect</a:t>
            </a:r>
            <a:r>
              <a:rPr lang="en-US" sz="2400" dirty="0">
                <a:solidFill>
                  <a:schemeClr val="dk1"/>
                </a:solidFill>
                <a:latin typeface="Calibri"/>
                <a:ea typeface="Calibri"/>
                <a:cs typeface="Calibri"/>
                <a:sym typeface="Calibri"/>
              </a:rPr>
              <a:t> empiric</a:t>
            </a: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a priori, de </a:t>
            </a:r>
            <a:r>
              <a:rPr lang="en-US" sz="2400" dirty="0" err="1">
                <a:solidFill>
                  <a:schemeClr val="dk1"/>
                </a:solidFill>
                <a:latin typeface="Calibri"/>
                <a:ea typeface="Calibri"/>
                <a:cs typeface="Calibri"/>
                <a:sym typeface="Calibri"/>
              </a:rPr>
              <a:t>obicei</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metodă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corectă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aplicat</a:t>
            </a:r>
            <a:r>
              <a:rPr lang="en-US" sz="2400" dirty="0">
                <a:solidFill>
                  <a:schemeClr val="dk1"/>
                </a:solidFill>
                <a:latin typeface="Calibri"/>
                <a:ea typeface="Calibri"/>
                <a:cs typeface="Calibri"/>
                <a:sym typeface="Calibri"/>
              </a:rPr>
              <a:t>”</a:t>
            </a: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va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trebui</a:t>
            </a:r>
            <a:r>
              <a:rPr lang="en-US" sz="2400" dirty="0">
                <a:solidFill>
                  <a:schemeClr val="dk1"/>
                </a:solidFill>
                <a:latin typeface="Calibri"/>
                <a:ea typeface="Calibri"/>
                <a:cs typeface="Calibri"/>
                <a:sym typeface="Calibri"/>
              </a:rPr>
              <a:t> s</a:t>
            </a:r>
            <a:r>
              <a:rPr lang="ro-RO" sz="2400" dirty="0">
                <a:solidFill>
                  <a:schemeClr val="dk1"/>
                </a:solidFill>
                <a:latin typeface="Calibri"/>
                <a:ea typeface="Calibri"/>
                <a:cs typeface="Calibri"/>
                <a:sym typeface="Calibri"/>
              </a:rPr>
              <a:t>ă</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 </a:t>
            </a:r>
            <a:endParaRPr lang="en-US" dirty="0"/>
          </a:p>
          <a:p>
            <a:pPr marL="1200150" lvl="2"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colectați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cerințele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cazul</a:t>
            </a:r>
            <a:r>
              <a:rPr lang="en-US" sz="2400" dirty="0">
                <a:solidFill>
                  <a:schemeClr val="dk1"/>
                </a:solidFill>
                <a:latin typeface="Calibri"/>
                <a:ea typeface="Calibri"/>
                <a:cs typeface="Calibri"/>
                <a:sym typeface="Calibri"/>
              </a:rPr>
              <a:t> particular de </a:t>
            </a:r>
            <a:r>
              <a:rPr lang="en-US" sz="2400" dirty="0" err="1">
                <a:solidFill>
                  <a:schemeClr val="dk1"/>
                </a:solidFill>
                <a:latin typeface="Calibri"/>
                <a:ea typeface="Calibri"/>
                <a:cs typeface="Calibri"/>
                <a:sym typeface="Calibri"/>
              </a:rPr>
              <a:t>utilizare</a:t>
            </a:r>
            <a:r>
              <a:rPr lang="ro-RO"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marL="1200150" lvl="2"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încercați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câteva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metode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Unitatea</a:t>
            </a:r>
            <a:r>
              <a:rPr lang="en-US" sz="2400" dirty="0">
                <a:solidFill>
                  <a:schemeClr val="dk1"/>
                </a:solidFill>
                <a:latin typeface="Calibri"/>
                <a:ea typeface="Calibri"/>
                <a:cs typeface="Calibri"/>
                <a:sym typeface="Calibri"/>
              </a:rPr>
              <a:t> 2),</a:t>
            </a:r>
          </a:p>
          <a:p>
            <a:pPr marL="1200150" lvl="2"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apoi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să le </a:t>
            </a:r>
            <a:r>
              <a:rPr lang="en-US" sz="2400" dirty="0" err="1">
                <a:solidFill>
                  <a:schemeClr val="dk1"/>
                </a:solidFill>
                <a:latin typeface="Calibri"/>
                <a:ea typeface="Calibri"/>
                <a:cs typeface="Calibri"/>
                <a:sym typeface="Calibri"/>
              </a:rPr>
              <a:t>evalu</a:t>
            </a:r>
            <a:r>
              <a:rPr lang="ro-RO" sz="2400" dirty="0">
                <a:solidFill>
                  <a:schemeClr val="dk1"/>
                </a:solidFill>
                <a:latin typeface="Calibri"/>
                <a:ea typeface="Calibri"/>
                <a:cs typeface="Calibri"/>
                <a:sym typeface="Calibri"/>
              </a:rPr>
              <a:t>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valorile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Unitatea</a:t>
            </a:r>
            <a:r>
              <a:rPr lang="en-US" sz="2400" dirty="0">
                <a:solidFill>
                  <a:schemeClr val="dk1"/>
                </a:solidFill>
                <a:latin typeface="Calibri"/>
                <a:ea typeface="Calibri"/>
                <a:cs typeface="Calibri"/>
                <a:sym typeface="Calibri"/>
              </a:rPr>
              <a:t> 3)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cerințele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singurul</a:t>
            </a:r>
            <a:r>
              <a:rPr lang="en-US" sz="2400" dirty="0">
                <a:solidFill>
                  <a:schemeClr val="dk1"/>
                </a:solidFill>
                <a:latin typeface="Calibri"/>
                <a:ea typeface="Calibri"/>
                <a:cs typeface="Calibri"/>
                <a:sym typeface="Calibri"/>
              </a:rPr>
              <a:t> factor important, ci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explicabilitatea</a:t>
            </a:r>
            <a:r>
              <a:rPr lang="en-US" sz="2400" dirty="0">
                <a:solidFill>
                  <a:schemeClr val="dk1"/>
                </a:solidFill>
                <a:latin typeface="Calibri"/>
                <a:ea typeface="Calibri"/>
                <a:cs typeface="Calibri"/>
                <a:sym typeface="Calibri"/>
              </a:rPr>
              <a:t>),</a:t>
            </a:r>
          </a:p>
          <a:p>
            <a:pPr marL="1200150" lvl="2"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determina</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metodă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funcționează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bine”</a:t>
            </a:r>
            <a:r>
              <a:rPr lang="ro-RO" sz="2400" dirty="0">
                <a:solidFill>
                  <a:schemeClr val="dk1"/>
                </a:solidFill>
                <a:latin typeface="Calibri"/>
                <a:ea typeface="Calibri"/>
                <a:cs typeface="Calibri"/>
                <a:sym typeface="Calibri"/>
              </a:rPr>
              <a:t>.</a:t>
            </a:r>
            <a:endParaRPr dirty="0"/>
          </a:p>
        </p:txBody>
      </p:sp>
      <p:sp>
        <p:nvSpPr>
          <p:cNvPr id="340" name="Google Shape;340;p16"/>
          <p:cNvSpPr txBox="1"/>
          <p:nvPr/>
        </p:nvSpPr>
        <p:spPr>
          <a:xfrm>
            <a:off x="1432559" y="1496219"/>
            <a:ext cx="12533697"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341" name="Google Shape;341;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T</a:t>
            </a:r>
            <a:r>
              <a:rPr lang="ro-RO" sz="2800" b="1" dirty="0" err="1">
                <a:solidFill>
                  <a:srgbClr val="238791"/>
                </a:solidFill>
                <a:latin typeface="Calibri"/>
                <a:ea typeface="Calibri"/>
                <a:cs typeface="Calibri"/>
                <a:sym typeface="Calibri"/>
              </a:rPr>
              <a:t>ipuri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 </a:t>
            </a:r>
            <a:r>
              <a:rPr lang="ro-RO" sz="2800" b="1" dirty="0" err="1">
                <a:solidFill>
                  <a:srgbClr val="238791"/>
                </a:solidFill>
                <a:latin typeface="Calibri"/>
                <a:ea typeface="Calibri"/>
                <a:cs typeface="Calibri"/>
                <a:sym typeface="Calibri"/>
              </a:rPr>
              <a:t>machine</a:t>
            </a:r>
            <a:r>
              <a:rPr lang="ro-RO" sz="2800" b="1" dirty="0">
                <a:solidFill>
                  <a:srgbClr val="238791"/>
                </a:solidFill>
                <a:latin typeface="Calibri"/>
                <a:ea typeface="Calibri"/>
                <a:cs typeface="Calibri"/>
                <a:sym typeface="Calibri"/>
              </a:rPr>
              <a:t> </a:t>
            </a:r>
            <a:r>
              <a:rPr lang="ro-RO" sz="2800" b="1" dirty="0" err="1">
                <a:solidFill>
                  <a:srgbClr val="238791"/>
                </a:solidFill>
                <a:latin typeface="Calibri"/>
                <a:ea typeface="Calibri"/>
                <a:cs typeface="Calibri"/>
                <a:sym typeface="Calibri"/>
              </a:rPr>
              <a:t>learning</a:t>
            </a:r>
            <a:r>
              <a:rPr lang="ro-RO" sz="2800" b="1" dirty="0">
                <a:solidFill>
                  <a:srgbClr val="238791"/>
                </a:solidFill>
                <a:latin typeface="Calibri"/>
                <a:ea typeface="Calibri"/>
                <a:cs typeface="Calibri"/>
                <a:sym typeface="Calibri"/>
              </a:rPr>
              <a:t> (învățare automată)</a:t>
            </a:r>
          </a:p>
        </p:txBody>
      </p:sp>
      <p:sp>
        <p:nvSpPr>
          <p:cNvPr id="342" name="Google Shape;342;p16"/>
          <p:cNvSpPr txBox="1"/>
          <p:nvPr/>
        </p:nvSpPr>
        <p:spPr>
          <a:xfrm>
            <a:off x="1447800" y="3361372"/>
            <a:ext cx="10820400" cy="830997"/>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Înainte</a:t>
            </a:r>
            <a:r>
              <a:rPr lang="en-US" sz="2400" dirty="0">
                <a:solidFill>
                  <a:schemeClr val="dk1"/>
                </a:solidFill>
                <a:latin typeface="Calibri"/>
                <a:ea typeface="Calibri"/>
                <a:cs typeface="Calibri"/>
                <a:sym typeface="Calibri"/>
              </a:rPr>
              <a:t> de a </a:t>
            </a:r>
            <a:r>
              <a:rPr lang="en-US" sz="2400" dirty="0" err="1">
                <a:solidFill>
                  <a:schemeClr val="dk1"/>
                </a:solidFill>
                <a:latin typeface="Calibri"/>
                <a:ea typeface="Calibri"/>
                <a:cs typeface="Calibri"/>
                <a:sym typeface="Calibri"/>
              </a:rPr>
              <a:t>trece</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examinarea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algoritmi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automată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cuvânt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înțelepți</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p:nvPr/>
        </p:nvSpPr>
        <p:spPr>
          <a:xfrm>
            <a:off x="1143000" y="1335755"/>
            <a:ext cx="8763000" cy="543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baseline="-25000" dirty="0">
                <a:solidFill>
                  <a:srgbClr val="E7686A"/>
                </a:solidFill>
                <a:latin typeface="Calibri"/>
                <a:ea typeface="Calibri"/>
                <a:cs typeface="Calibri"/>
                <a:sym typeface="Calibri"/>
              </a:rPr>
              <a:t>Unit</a:t>
            </a:r>
            <a:r>
              <a:rPr lang="ro-RO" sz="4400" b="1" baseline="-25000" dirty="0" err="1">
                <a:solidFill>
                  <a:srgbClr val="E7686A"/>
                </a:solidFill>
                <a:latin typeface="Calibri"/>
                <a:ea typeface="Calibri"/>
                <a:cs typeface="Calibri"/>
                <a:sym typeface="Calibri"/>
              </a:rPr>
              <a:t>atea</a:t>
            </a:r>
            <a:r>
              <a:rPr lang="en-US" sz="4400" b="1" baseline="-25000" dirty="0">
                <a:solidFill>
                  <a:srgbClr val="E7686A"/>
                </a:solidFill>
                <a:latin typeface="Calibri"/>
                <a:ea typeface="Calibri"/>
                <a:cs typeface="Calibri"/>
                <a:sym typeface="Calibri"/>
              </a:rPr>
              <a:t> 2: </a:t>
            </a:r>
            <a:r>
              <a:rPr lang="en-US" sz="4400" b="1" baseline="-25000" dirty="0" err="1">
                <a:solidFill>
                  <a:srgbClr val="E7686A"/>
                </a:solidFill>
                <a:latin typeface="Calibri"/>
                <a:ea typeface="Calibri"/>
                <a:cs typeface="Calibri"/>
                <a:sym typeface="Calibri"/>
              </a:rPr>
              <a:t>Algori</a:t>
            </a:r>
            <a:r>
              <a:rPr lang="ro-RO" sz="4400" b="1" baseline="-25000" dirty="0" err="1">
                <a:solidFill>
                  <a:srgbClr val="E7686A"/>
                </a:solidFill>
                <a:latin typeface="Calibri"/>
                <a:ea typeface="Calibri"/>
                <a:cs typeface="Calibri"/>
                <a:sym typeface="Calibri"/>
              </a:rPr>
              <a:t>tmi</a:t>
            </a:r>
            <a:r>
              <a:rPr lang="ro-RO" sz="4400" b="1" baseline="-25000" dirty="0">
                <a:solidFill>
                  <a:srgbClr val="E7686A"/>
                </a:solidFill>
                <a:latin typeface="Calibri"/>
                <a:ea typeface="Calibri"/>
                <a:cs typeface="Calibri"/>
                <a:sym typeface="Calibri"/>
              </a:rPr>
              <a:t> de învățare automată</a:t>
            </a:r>
            <a:endParaRPr sz="4400" b="1" baseline="-25000" dirty="0">
              <a:solidFill>
                <a:srgbClr val="E7686A"/>
              </a:solidFill>
              <a:latin typeface="Calibri"/>
              <a:ea typeface="Calibri"/>
              <a:cs typeface="Calibri"/>
              <a:sym typeface="Calibri"/>
            </a:endParaRPr>
          </a:p>
        </p:txBody>
      </p:sp>
      <p:sp>
        <p:nvSpPr>
          <p:cNvPr id="348" name="Google Shape;348;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Secti</a:t>
            </a:r>
            <a:r>
              <a:rPr lang="ro-RO" sz="2800" b="1" dirty="0">
                <a:solidFill>
                  <a:srgbClr val="238791"/>
                </a:solidFill>
                <a:latin typeface="Calibri"/>
                <a:ea typeface="Calibri"/>
                <a:cs typeface="Calibri"/>
                <a:sym typeface="Calibri"/>
              </a:rPr>
              <a:t>unea</a:t>
            </a:r>
            <a:r>
              <a:rPr lang="en-US" sz="2800" b="1" dirty="0">
                <a:solidFill>
                  <a:srgbClr val="238791"/>
                </a:solidFill>
                <a:latin typeface="Calibri"/>
                <a:ea typeface="Calibri"/>
                <a:cs typeface="Calibri"/>
                <a:sym typeface="Calibri"/>
              </a:rPr>
              <a:t> 1: Naive Bayes</a:t>
            </a:r>
            <a:endParaRPr sz="2800" b="1" dirty="0">
              <a:solidFill>
                <a:srgbClr val="238791"/>
              </a:solidFill>
              <a:latin typeface="Calibri"/>
              <a:ea typeface="Calibri"/>
              <a:cs typeface="Calibri"/>
              <a:sym typeface="Calibri"/>
            </a:endParaRPr>
          </a:p>
        </p:txBody>
      </p:sp>
      <p:sp>
        <p:nvSpPr>
          <p:cNvPr id="349" name="Google Shape;349;p17"/>
          <p:cNvSpPr txBox="1"/>
          <p:nvPr/>
        </p:nvSpPr>
        <p:spPr>
          <a:xfrm>
            <a:off x="1447800" y="3238500"/>
            <a:ext cx="15163800" cy="3416279"/>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alibri"/>
                <a:ea typeface="Calibri"/>
                <a:cs typeface="Calibri"/>
                <a:sym typeface="Calibri"/>
              </a:rPr>
              <a:t>Naïve Bayes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algoritm</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clasificare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simplu</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adesea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ca </a:t>
            </a:r>
            <a:r>
              <a:rPr lang="ro-RO" sz="2400" dirty="0">
                <a:solidFill>
                  <a:schemeClr val="dk1"/>
                </a:solidFill>
                <a:latin typeface="Calibri"/>
                <a:ea typeface="Calibri"/>
                <a:cs typeface="Calibri"/>
                <a:sym typeface="Calibri"/>
              </a:rPr>
              <a:t>referință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limbajului</a:t>
            </a:r>
            <a:r>
              <a:rPr lang="en-US" sz="2400" dirty="0">
                <a:solidFill>
                  <a:schemeClr val="dk1"/>
                </a:solidFill>
                <a:latin typeface="Calibri"/>
                <a:ea typeface="Calibri"/>
                <a:cs typeface="Calibri"/>
                <a:sym typeface="Calibri"/>
              </a:rPr>
              <a:t> natural.</a:t>
            </a:r>
          </a:p>
          <a:p>
            <a:pPr lvl="0"/>
            <a:endParaRPr lang="en-US" sz="2400" dirty="0">
              <a:solidFill>
                <a:schemeClr val="dk1"/>
              </a:solidFill>
              <a:latin typeface="Calibri"/>
              <a:ea typeface="Calibri"/>
              <a:cs typeface="Calibri"/>
              <a:sym typeface="Calibri"/>
            </a:endParaRPr>
          </a:p>
          <a:p>
            <a:pPr lvl="0"/>
            <a:r>
              <a:rPr lang="en-US" sz="2400" dirty="0">
                <a:solidFill>
                  <a:schemeClr val="dk1"/>
                </a:solidFill>
                <a:latin typeface="Calibri"/>
                <a:ea typeface="Calibri"/>
                <a:cs typeface="Calibri"/>
                <a:sym typeface="Calibri"/>
              </a:rPr>
              <a:t>Naïve Bayes </a:t>
            </a:r>
            <a:r>
              <a:rPr lang="en-US" sz="2400" dirty="0" err="1">
                <a:solidFill>
                  <a:schemeClr val="dk1"/>
                </a:solidFill>
                <a:latin typeface="Calibri"/>
                <a:ea typeface="Calibri"/>
                <a:cs typeface="Calibri"/>
                <a:sym typeface="Calibri"/>
              </a:rPr>
              <a:t>folosește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teorema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lui</a:t>
            </a:r>
            <a:r>
              <a:rPr lang="en-US" sz="2400" dirty="0">
                <a:solidFill>
                  <a:schemeClr val="dk1"/>
                </a:solidFill>
                <a:latin typeface="Calibri"/>
                <a:ea typeface="Calibri"/>
                <a:cs typeface="Calibri"/>
                <a:sym typeface="Calibri"/>
              </a:rPr>
              <a:t> Bayes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transforma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problema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determinării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probabilității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instanțe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aparținând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clasei</a:t>
            </a:r>
            <a:r>
              <a:rPr lang="en-US" sz="2400" dirty="0">
                <a:solidFill>
                  <a:schemeClr val="dk1"/>
                </a:solidFill>
                <a:latin typeface="Calibri"/>
                <a:ea typeface="Calibri"/>
                <a:cs typeface="Calibri"/>
                <a:sym typeface="Calibri"/>
              </a:rPr>
              <a:t> Y, </a:t>
            </a:r>
            <a:r>
              <a:rPr lang="en-US" sz="2400" dirty="0" err="1">
                <a:solidFill>
                  <a:schemeClr val="dk1"/>
                </a:solidFill>
                <a:latin typeface="Calibri"/>
                <a:ea typeface="Calibri"/>
                <a:cs typeface="Calibri"/>
                <a:sym typeface="Calibri"/>
              </a:rPr>
              <a:t>având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vedere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atributele</a:t>
            </a:r>
            <a:r>
              <a:rPr lang="en-US" sz="2400" dirty="0">
                <a:solidFill>
                  <a:schemeClr val="dk1"/>
                </a:solidFill>
                <a:latin typeface="Calibri"/>
                <a:ea typeface="Calibri"/>
                <a:cs typeface="Calibri"/>
                <a:sym typeface="Calibri"/>
              </a:rPr>
              <a:t> sale xi,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problema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evaluării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frecvenței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atributului</a:t>
            </a:r>
            <a:r>
              <a:rPr lang="en-US" sz="2400" dirty="0">
                <a:solidFill>
                  <a:schemeClr val="dk1"/>
                </a:solidFill>
                <a:latin typeface="Calibri"/>
                <a:ea typeface="Calibri"/>
                <a:cs typeface="Calibri"/>
                <a:sym typeface="Calibri"/>
              </a:rPr>
              <a:t> xi, </a:t>
            </a:r>
            <a:r>
              <a:rPr lang="en-US" sz="2400" dirty="0" err="1">
                <a:solidFill>
                  <a:schemeClr val="dk1"/>
                </a:solidFill>
                <a:latin typeface="Calibri"/>
                <a:ea typeface="Calibri"/>
                <a:cs typeface="Calibri"/>
                <a:sym typeface="Calibri"/>
              </a:rPr>
              <a:t>având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vedere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aparține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clasei</a:t>
            </a:r>
            <a:r>
              <a:rPr lang="en-US" sz="2400" dirty="0">
                <a:solidFill>
                  <a:schemeClr val="dk1"/>
                </a:solidFill>
                <a:latin typeface="Calibri"/>
                <a:ea typeface="Calibri"/>
                <a:cs typeface="Calibri"/>
                <a:sym typeface="Calibri"/>
              </a:rPr>
              <a:t> Y.</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oferi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rezultate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bune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ro-RO" sz="2400" dirty="0">
                <a:solidFill>
                  <a:schemeClr val="dk1"/>
                </a:solidFill>
                <a:latin typeface="Calibri"/>
                <a:ea typeface="Calibri"/>
                <a:cs typeface="Calibri"/>
                <a:sym typeface="Calibri"/>
              </a:rPr>
              <a:t>:</a:t>
            </a:r>
          </a:p>
          <a:p>
            <a:pPr marL="342900" lvl="0" indent="-342900">
              <a:buFont typeface="Wingdings" panose="05000000000000000000" pitchFamily="2" charset="2"/>
              <a:buChar char="Ø"/>
            </a:pP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atributele</a:t>
            </a:r>
            <a:r>
              <a:rPr lang="en-US" sz="2400" dirty="0">
                <a:solidFill>
                  <a:schemeClr val="dk1"/>
                </a:solidFill>
                <a:latin typeface="Calibri"/>
                <a:ea typeface="Calibri"/>
                <a:cs typeface="Calibri"/>
                <a:sym typeface="Calibri"/>
              </a:rPr>
              <a:t> sunt la </a:t>
            </a:r>
            <a:r>
              <a:rPr lang="en-US" sz="2400" dirty="0" err="1">
                <a:solidFill>
                  <a:schemeClr val="dk1"/>
                </a:solidFill>
                <a:latin typeface="Calibri"/>
                <a:ea typeface="Calibri"/>
                <a:cs typeface="Calibri"/>
                <a:sym typeface="Calibri"/>
              </a:rPr>
              <a:t>fel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importante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determinarea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a:t>
            </a:r>
          </a:p>
          <a:p>
            <a:pPr marL="342900" lvl="0" indent="-342900">
              <a:buFont typeface="Wingdings" panose="05000000000000000000" pitchFamily="2" charset="2"/>
              <a:buChar char="Ø"/>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clasă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anume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atributele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independente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reciproc</a:t>
            </a:r>
            <a:r>
              <a:rPr lang="ro-RO"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
          <p:cNvSpPr txBox="1"/>
          <p:nvPr/>
        </p:nvSpPr>
        <p:spPr>
          <a:xfrm>
            <a:off x="1447800" y="1411535"/>
            <a:ext cx="8763000" cy="543698"/>
          </a:xfrm>
          <a:prstGeom prst="rect">
            <a:avLst/>
          </a:prstGeom>
          <a:noFill/>
          <a:ln>
            <a:noFill/>
          </a:ln>
        </p:spPr>
        <p:txBody>
          <a:bodyPr spcFirstLastPara="1" wrap="square" lIns="91425" tIns="45700" rIns="91425" bIns="45700" anchor="t" anchorCtr="0">
            <a:spAutoFit/>
          </a:bodyPr>
          <a:lstStyle/>
          <a:p>
            <a:pPr lvl="0"/>
            <a:r>
              <a:rPr lang="it-IT" sz="4400" b="1" baseline="-25000" dirty="0">
                <a:solidFill>
                  <a:srgbClr val="E7686A"/>
                </a:solidFill>
                <a:latin typeface="Calibri"/>
                <a:ea typeface="Calibri"/>
                <a:cs typeface="Calibri"/>
                <a:sym typeface="Calibri"/>
              </a:rPr>
              <a:t>Unitatea 2: Algoritmi de învățare automată</a:t>
            </a:r>
          </a:p>
        </p:txBody>
      </p:sp>
      <p:sp>
        <p:nvSpPr>
          <p:cNvPr id="355" name="Google Shape;355;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Sectiunea</a:t>
            </a:r>
            <a:r>
              <a:rPr lang="en-US" sz="2800" b="1" dirty="0">
                <a:solidFill>
                  <a:srgbClr val="238791"/>
                </a:solidFill>
                <a:latin typeface="Calibri"/>
                <a:ea typeface="Calibri"/>
                <a:cs typeface="Calibri"/>
                <a:sym typeface="Calibri"/>
              </a:rPr>
              <a:t> 1: Naive Bayes</a:t>
            </a:r>
          </a:p>
        </p:txBody>
      </p:sp>
      <p:sp>
        <p:nvSpPr>
          <p:cNvPr id="356" name="Google Shape;356;p18"/>
          <p:cNvSpPr txBox="1"/>
          <p:nvPr/>
        </p:nvSpPr>
        <p:spPr>
          <a:xfrm>
            <a:off x="1447800" y="3238500"/>
            <a:ext cx="15163800" cy="2677616"/>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Naive Bayes </a:t>
            </a:r>
            <a:r>
              <a:rPr lang="ro-RO" sz="2400" dirty="0">
                <a:solidFill>
                  <a:schemeClr val="dk1"/>
                </a:solidFill>
                <a:latin typeface="Calibri"/>
                <a:ea typeface="Calibri"/>
                <a:cs typeface="Calibri"/>
                <a:sym typeface="Calibri"/>
              </a:rPr>
              <a:t>are</a:t>
            </a:r>
            <a:r>
              <a:rPr lang="it-IT" sz="2400" dirty="0">
                <a:solidFill>
                  <a:schemeClr val="dk1"/>
                </a:solidFill>
                <a:latin typeface="Calibri"/>
                <a:ea typeface="Calibri"/>
                <a:cs typeface="Calibri"/>
                <a:sym typeface="Calibri"/>
              </a:rPr>
              <a:t> diferite variante:</a:t>
            </a:r>
            <a:endParaRPr lang="ro-RO" sz="2400" dirty="0">
              <a:solidFill>
                <a:schemeClr val="dk1"/>
              </a:solidFill>
              <a:latin typeface="Calibri"/>
              <a:ea typeface="Calibri"/>
              <a:cs typeface="Calibri"/>
              <a:sym typeface="Calibri"/>
            </a:endParaRPr>
          </a:p>
          <a:p>
            <a:pPr lvl="0"/>
            <a:endParaRPr sz="2400" dirty="0">
              <a:solidFill>
                <a:schemeClr val="dk1"/>
              </a:solidFill>
              <a:latin typeface="Calibri"/>
              <a:ea typeface="Calibri"/>
              <a:cs typeface="Calibri"/>
              <a:sym typeface="Calibri"/>
            </a:endParaRPr>
          </a:p>
          <a:p>
            <a:pPr marL="342900" lvl="0" indent="-342900">
              <a:buClr>
                <a:schemeClr val="dk1"/>
              </a:buClr>
              <a:buSzPts val="2400"/>
              <a:buFont typeface="Noto Sans Symbols"/>
              <a:buChar char="⮚"/>
            </a:pPr>
            <a:r>
              <a:rPr lang="en-US" sz="2400" dirty="0">
                <a:solidFill>
                  <a:schemeClr val="dk1"/>
                </a:solidFill>
                <a:latin typeface="Calibri"/>
                <a:ea typeface="Calibri"/>
                <a:cs typeface="Calibri"/>
                <a:sym typeface="Calibri"/>
              </a:rPr>
              <a:t>Gaussian NB: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numerice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presupune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urmează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distribuție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gaussiană</a:t>
            </a:r>
            <a:endParaRPr lang="en-US" sz="2400" dirty="0">
              <a:solidFill>
                <a:schemeClr val="dk1"/>
              </a:solidFill>
              <a:latin typeface="Calibri"/>
              <a:ea typeface="Calibri"/>
              <a:cs typeface="Calibri"/>
              <a:sym typeface="Calibri"/>
            </a:endParaRPr>
          </a:p>
          <a:p>
            <a:pPr marL="342900" lvl="0" indent="-342900">
              <a:buClr>
                <a:schemeClr val="dk1"/>
              </a:buClr>
              <a:buSzPts val="2400"/>
              <a:buFont typeface="Noto Sans Symbols"/>
              <a:buChar char="⮚"/>
            </a:pPr>
            <a:r>
              <a:rPr lang="en-US" sz="2400" dirty="0" err="1">
                <a:solidFill>
                  <a:schemeClr val="dk1"/>
                </a:solidFill>
                <a:latin typeface="Calibri"/>
                <a:ea typeface="Calibri"/>
                <a:cs typeface="Calibri"/>
                <a:sym typeface="Calibri"/>
              </a:rPr>
              <a:t>Simplu</a:t>
            </a:r>
            <a:r>
              <a:rPr lang="en-US" sz="2400" dirty="0">
                <a:solidFill>
                  <a:schemeClr val="dk1"/>
                </a:solidFill>
                <a:latin typeface="Calibri"/>
                <a:ea typeface="Calibri"/>
                <a:cs typeface="Calibri"/>
                <a:sym typeface="Calibri"/>
              </a:rPr>
              <a:t> NB: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categori</a:t>
            </a:r>
            <a:r>
              <a:rPr lang="ro-RO" sz="2400" dirty="0">
                <a:solidFill>
                  <a:schemeClr val="dk1"/>
                </a:solidFill>
                <a:latin typeface="Calibri"/>
                <a:ea typeface="Calibri"/>
                <a:cs typeface="Calibri"/>
                <a:sym typeface="Calibri"/>
              </a:rPr>
              <a:t>ale</a:t>
            </a:r>
          </a:p>
          <a:p>
            <a:pPr marL="342900" lvl="0" indent="-342900">
              <a:buClr>
                <a:schemeClr val="dk1"/>
              </a:buClr>
              <a:buSzPts val="2400"/>
              <a:buFont typeface="Noto Sans Symbols"/>
              <a:buChar char="⮚"/>
            </a:pPr>
            <a:r>
              <a:rPr lang="en-US" sz="2400" dirty="0">
                <a:solidFill>
                  <a:schemeClr val="dk1"/>
                </a:solidFill>
                <a:latin typeface="Calibri"/>
                <a:ea typeface="Calibri"/>
                <a:cs typeface="Calibri"/>
                <a:sym typeface="Calibri"/>
              </a:rPr>
              <a:t>Multi-</a:t>
            </a:r>
            <a:r>
              <a:rPr lang="en-US" sz="2400" dirty="0" err="1">
                <a:solidFill>
                  <a:schemeClr val="dk1"/>
                </a:solidFill>
                <a:latin typeface="Calibri"/>
                <a:ea typeface="Calibri"/>
                <a:cs typeface="Calibri"/>
                <a:sym typeface="Calibri"/>
              </a:rPr>
              <a:t>nomial</a:t>
            </a:r>
            <a:r>
              <a:rPr lang="en-US" sz="2400" dirty="0">
                <a:solidFill>
                  <a:schemeClr val="dk1"/>
                </a:solidFill>
                <a:latin typeface="Calibri"/>
                <a:ea typeface="Calibri"/>
                <a:cs typeface="Calibri"/>
                <a:sym typeface="Calibri"/>
              </a:rPr>
              <a:t> NB: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adesea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contexte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procesare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limbajului</a:t>
            </a:r>
            <a:r>
              <a:rPr lang="en-US" sz="2400" dirty="0">
                <a:solidFill>
                  <a:schemeClr val="dk1"/>
                </a:solidFill>
                <a:latin typeface="Calibri"/>
                <a:ea typeface="Calibri"/>
                <a:cs typeface="Calibri"/>
                <a:sym typeface="Calibri"/>
              </a:rPr>
              <a:t> natural, </a:t>
            </a:r>
            <a:r>
              <a:rPr lang="en-US" sz="2400" dirty="0" err="1">
                <a:solidFill>
                  <a:schemeClr val="dk1"/>
                </a:solidFill>
                <a:latin typeface="Calibri"/>
                <a:ea typeface="Calibri"/>
                <a:cs typeface="Calibri"/>
                <a:sym typeface="Calibri"/>
              </a:rPr>
              <a:t>unde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atributele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cuvinte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dintr</a:t>
            </a:r>
            <a:r>
              <a:rPr lang="en-US" sz="2400" dirty="0">
                <a:solidFill>
                  <a:schemeClr val="dk1"/>
                </a:solidFill>
                <a:latin typeface="Calibri"/>
                <a:ea typeface="Calibri"/>
                <a:cs typeface="Calibri"/>
                <a:sym typeface="Calibri"/>
              </a:rPr>
              <a:t>-un document</a:t>
            </a:r>
            <a:r>
              <a:rPr lang="ro-RO" sz="2400" dirty="0">
                <a:solidFill>
                  <a:schemeClr val="dk1"/>
                </a:solidFill>
                <a:latin typeface="Calibri"/>
                <a:ea typeface="Calibri"/>
                <a:cs typeface="Calibri"/>
                <a:sym typeface="Calibri"/>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9"/>
          <p:cNvSpPr txBox="1"/>
          <p:nvPr/>
        </p:nvSpPr>
        <p:spPr>
          <a:xfrm>
            <a:off x="1447800" y="1411535"/>
            <a:ext cx="8763000" cy="543698"/>
          </a:xfrm>
          <a:prstGeom prst="rect">
            <a:avLst/>
          </a:prstGeom>
          <a:noFill/>
          <a:ln>
            <a:noFill/>
          </a:ln>
        </p:spPr>
        <p:txBody>
          <a:bodyPr spcFirstLastPara="1" wrap="square" lIns="91425" tIns="45700" rIns="91425" bIns="45700" anchor="t" anchorCtr="0">
            <a:spAutoFit/>
          </a:bodyPr>
          <a:lstStyle/>
          <a:p>
            <a:pPr lvl="0"/>
            <a:r>
              <a:rPr lang="it-IT" sz="4400" b="1" baseline="-25000" dirty="0">
                <a:solidFill>
                  <a:srgbClr val="E7686A"/>
                </a:solidFill>
                <a:latin typeface="Calibri"/>
                <a:ea typeface="Calibri"/>
                <a:cs typeface="Calibri"/>
                <a:sym typeface="Calibri"/>
              </a:rPr>
              <a:t>Unitatea 2: Algoritmi de învățare automată</a:t>
            </a:r>
          </a:p>
        </p:txBody>
      </p:sp>
      <p:sp>
        <p:nvSpPr>
          <p:cNvPr id="362" name="Google Shape;362;p1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Arbori de decizie</a:t>
            </a:r>
            <a:endParaRPr sz="2800" b="1" dirty="0">
              <a:solidFill>
                <a:srgbClr val="238791"/>
              </a:solidFill>
              <a:latin typeface="Calibri"/>
              <a:ea typeface="Calibri"/>
              <a:cs typeface="Calibri"/>
              <a:sym typeface="Calibri"/>
            </a:endParaRPr>
          </a:p>
        </p:txBody>
      </p:sp>
      <p:sp>
        <p:nvSpPr>
          <p:cNvPr id="363" name="Google Shape;363;p19"/>
          <p:cNvSpPr txBox="1"/>
          <p:nvPr/>
        </p:nvSpPr>
        <p:spPr>
          <a:xfrm>
            <a:off x="1447800" y="3075920"/>
            <a:ext cx="16040100" cy="1569620"/>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Arborii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reprezintă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atât</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modalitate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reprezentare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informațiilor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algoritm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detectarea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date.</a:t>
            </a:r>
          </a:p>
          <a:p>
            <a:pPr lvl="0"/>
            <a:r>
              <a:rPr lang="en-US" sz="2400" dirty="0" err="1">
                <a:solidFill>
                  <a:schemeClr val="dk1"/>
                </a:solidFill>
                <a:latin typeface="Calibri"/>
                <a:ea typeface="Calibri"/>
                <a:cs typeface="Calibri"/>
                <a:sym typeface="Calibri"/>
              </a:rPr>
              <a:t>Aici</a:t>
            </a:r>
            <a:r>
              <a:rPr lang="en-US" sz="2400" dirty="0">
                <a:solidFill>
                  <a:schemeClr val="dk1"/>
                </a:solidFill>
                <a:latin typeface="Calibri"/>
                <a:ea typeface="Calibri"/>
                <a:cs typeface="Calibri"/>
                <a:sym typeface="Calibri"/>
              </a:rPr>
              <a:t> ne </a:t>
            </a:r>
            <a:r>
              <a:rPr lang="en-US" sz="2400" dirty="0" err="1">
                <a:solidFill>
                  <a:schemeClr val="dk1"/>
                </a:solidFill>
                <a:latin typeface="Calibri"/>
                <a:ea typeface="Calibri"/>
                <a:cs typeface="Calibri"/>
                <a:sym typeface="Calibri"/>
              </a:rPr>
              <a:t>concentrăm</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algoritmul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detectare</a:t>
            </a:r>
            <a:r>
              <a:rPr lang="en-US" sz="2400" dirty="0">
                <a:solidFill>
                  <a:schemeClr val="dk1"/>
                </a:solidFill>
                <a:latin typeface="Calibri"/>
                <a:ea typeface="Calibri"/>
                <a:cs typeface="Calibri"/>
                <a:sym typeface="Calibri"/>
              </a:rPr>
              <a:t> a </a:t>
            </a:r>
            <a:r>
              <a:rPr lang="ro-RO" sz="2400" dirty="0">
                <a:solidFill>
                  <a:schemeClr val="dk1"/>
                </a:solidFill>
                <a:latin typeface="Calibri"/>
                <a:ea typeface="Calibri"/>
                <a:cs typeface="Calibri"/>
                <a:sym typeface="Calibri"/>
              </a:rPr>
              <a:t>șabloanelor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reprezentăm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informațiile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obținute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folosind</a:t>
            </a:r>
            <a:r>
              <a:rPr lang="en-US" sz="2400" dirty="0">
                <a:solidFill>
                  <a:schemeClr val="dk1"/>
                </a:solidFill>
                <a:latin typeface="Calibri"/>
                <a:ea typeface="Calibri"/>
                <a:cs typeface="Calibri"/>
                <a:sym typeface="Calibri"/>
              </a:rPr>
              <a:t> un arbore de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a:t>
            </a:r>
            <a:endParaRPr dirty="0"/>
          </a:p>
        </p:txBody>
      </p:sp>
      <p:sp>
        <p:nvSpPr>
          <p:cNvPr id="364" name="Google Shape;364;p19"/>
          <p:cNvSpPr txBox="1"/>
          <p:nvPr/>
        </p:nvSpPr>
        <p:spPr>
          <a:xfrm>
            <a:off x="1476102" y="4615560"/>
            <a:ext cx="14830697" cy="3416279"/>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Arborele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este compus</a:t>
            </a:r>
            <a:r>
              <a:rPr lang="en-US" sz="2400" dirty="0">
                <a:solidFill>
                  <a:schemeClr val="dk1"/>
                </a:solidFill>
                <a:latin typeface="Calibri"/>
                <a:ea typeface="Calibri"/>
                <a:cs typeface="Calibri"/>
                <a:sym typeface="Calibri"/>
              </a:rPr>
              <a:t> din </a:t>
            </a:r>
            <a:r>
              <a:rPr lang="en-US" sz="2400" dirty="0" err="1">
                <a:solidFill>
                  <a:schemeClr val="dk1"/>
                </a:solidFill>
                <a:latin typeface="Calibri"/>
                <a:ea typeface="Calibri"/>
                <a:cs typeface="Calibri"/>
                <a:sym typeface="Calibri"/>
              </a:rPr>
              <a:t>noduri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ramuri</a:t>
            </a:r>
            <a:r>
              <a:rPr lang="ro-RO"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nod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atribut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are </a:t>
            </a:r>
            <a:r>
              <a:rPr lang="en-US" sz="2400" dirty="0" err="1">
                <a:solidFill>
                  <a:schemeClr val="dk1"/>
                </a:solidFill>
                <a:latin typeface="Calibri"/>
                <a:ea typeface="Calibri"/>
                <a:cs typeface="Calibri"/>
                <a:sym typeface="Calibri"/>
              </a:rPr>
              <a:t>ramuri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valorile</a:t>
            </a:r>
            <a:r>
              <a:rPr lang="en-US" sz="2400" dirty="0">
                <a:solidFill>
                  <a:schemeClr val="dk1"/>
                </a:solidFill>
                <a:latin typeface="Calibri"/>
                <a:ea typeface="Calibri"/>
                <a:cs typeface="Calibri"/>
                <a:sym typeface="Calibri"/>
              </a:rPr>
              <a:t> sale.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dacă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atribut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„an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facultate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posibile</a:t>
            </a:r>
            <a:r>
              <a:rPr lang="en-US" sz="2400" dirty="0">
                <a:solidFill>
                  <a:schemeClr val="dk1"/>
                </a:solidFill>
                <a:latin typeface="Calibri"/>
                <a:ea typeface="Calibri"/>
                <a:cs typeface="Calibri"/>
                <a:sym typeface="Calibri"/>
              </a:rPr>
              <a:t> ale </a:t>
            </a:r>
            <a:r>
              <a:rPr lang="en-US" sz="2400" dirty="0" err="1">
                <a:solidFill>
                  <a:schemeClr val="dk1"/>
                </a:solidFill>
                <a:latin typeface="Calibri"/>
                <a:ea typeface="Calibri"/>
                <a:cs typeface="Calibri"/>
                <a:sym typeface="Calibri"/>
              </a:rPr>
              <a:t>atributului</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Boboc</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Anul 2</a:t>
            </a:r>
            <a:r>
              <a:rPr lang="en-US" sz="2400" dirty="0">
                <a:solidFill>
                  <a:schemeClr val="dk1"/>
                </a:solidFill>
                <a:latin typeface="Calibri"/>
                <a:ea typeface="Calibri"/>
                <a:cs typeface="Calibri"/>
                <a:sym typeface="Calibri"/>
              </a:rPr>
              <a:t>, Junior, Senior),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nodul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corespunzător</a:t>
            </a:r>
            <a:r>
              <a:rPr lang="en-US" sz="2400" dirty="0">
                <a:solidFill>
                  <a:schemeClr val="dk1"/>
                </a:solidFill>
                <a:latin typeface="Calibri"/>
                <a:ea typeface="Calibri"/>
                <a:cs typeface="Calibri"/>
                <a:sym typeface="Calibri"/>
              </a:rPr>
              <a:t> „an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facultate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avea</a:t>
            </a:r>
            <a:r>
              <a:rPr lang="en-US" sz="2400" dirty="0">
                <a:solidFill>
                  <a:schemeClr val="dk1"/>
                </a:solidFill>
                <a:latin typeface="Calibri"/>
                <a:ea typeface="Calibri"/>
                <a:cs typeface="Calibri"/>
                <a:sym typeface="Calibri"/>
              </a:rPr>
              <a:t> 4 </a:t>
            </a:r>
            <a:r>
              <a:rPr lang="en-US" sz="2400" dirty="0" err="1">
                <a:solidFill>
                  <a:schemeClr val="dk1"/>
                </a:solidFill>
                <a:latin typeface="Calibri"/>
                <a:ea typeface="Calibri"/>
                <a:cs typeface="Calibri"/>
                <a:sym typeface="Calibri"/>
              </a:rPr>
              <a:t>ramuri</a:t>
            </a:r>
            <a:r>
              <a:rPr lang="en-US" sz="2400" dirty="0">
                <a:solidFill>
                  <a:schemeClr val="dk1"/>
                </a:solidFill>
                <a:latin typeface="Calibri"/>
                <a:ea typeface="Calibri"/>
                <a:cs typeface="Calibri"/>
                <a:sym typeface="Calibri"/>
              </a:rPr>
              <a:t>.</a:t>
            </a: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Arborii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parcurși</a:t>
            </a:r>
            <a:r>
              <a:rPr lang="en-US" sz="2400" dirty="0">
                <a:solidFill>
                  <a:schemeClr val="dk1"/>
                </a:solidFill>
                <a:latin typeface="Calibri"/>
                <a:ea typeface="Calibri"/>
                <a:cs typeface="Calibri"/>
                <a:sym typeface="Calibri"/>
              </a:rPr>
              <a:t> de la </a:t>
            </a:r>
            <a:r>
              <a:rPr lang="en-US" sz="2400" dirty="0" err="1">
                <a:solidFill>
                  <a:schemeClr val="dk1"/>
                </a:solidFill>
                <a:latin typeface="Calibri"/>
                <a:ea typeface="Calibri"/>
                <a:cs typeface="Calibri"/>
                <a:sym typeface="Calibri"/>
              </a:rPr>
              <a:t>nodul</a:t>
            </a:r>
            <a:r>
              <a:rPr lang="ro-RO" sz="2400" dirty="0">
                <a:solidFill>
                  <a:schemeClr val="dk1"/>
                </a:solidFill>
                <a:latin typeface="Calibri"/>
                <a:ea typeface="Calibri"/>
                <a:cs typeface="Calibri"/>
                <a:sym typeface="Calibri"/>
              </a:rPr>
              <a:t> </a:t>
            </a:r>
            <a:r>
              <a:rPr lang="ro-RO" sz="2400" dirty="0" err="1">
                <a:solidFill>
                  <a:schemeClr val="dk1"/>
                </a:solidFill>
                <a:latin typeface="Calibri"/>
                <a:ea typeface="Calibri"/>
                <a:cs typeface="Calibri"/>
                <a:sym typeface="Calibri"/>
              </a:rPr>
              <a:t>rădăacină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jos</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nod, </a:t>
            </a:r>
            <a:r>
              <a:rPr lang="en-US" sz="2400" dirty="0" err="1">
                <a:solidFill>
                  <a:schemeClr val="dk1"/>
                </a:solidFill>
                <a:latin typeface="Calibri"/>
                <a:ea typeface="Calibri"/>
                <a:cs typeface="Calibri"/>
                <a:sym typeface="Calibri"/>
              </a:rPr>
              <a:t>trebuie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luată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privire</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ramură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trebuie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continuare</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anumit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atribute</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
          <p:cNvSpPr txBox="1"/>
          <p:nvPr/>
        </p:nvSpPr>
        <p:spPr>
          <a:xfrm>
            <a:off x="1024288" y="1382659"/>
            <a:ext cx="1323072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Introducere în învățarea automată (m</a:t>
            </a:r>
            <a:r>
              <a:rPr lang="en-US" sz="4400" b="1" dirty="0" err="1">
                <a:solidFill>
                  <a:srgbClr val="E7686A"/>
                </a:solidFill>
                <a:latin typeface="Calibri"/>
                <a:ea typeface="Calibri"/>
                <a:cs typeface="Calibri"/>
                <a:sym typeface="Calibri"/>
              </a:rPr>
              <a:t>achine</a:t>
            </a:r>
            <a:r>
              <a:rPr lang="en-US" sz="4400" b="1" dirty="0">
                <a:solidFill>
                  <a:srgbClr val="E7686A"/>
                </a:solidFill>
                <a:latin typeface="Calibri"/>
                <a:ea typeface="Calibri"/>
                <a:cs typeface="Calibri"/>
                <a:sym typeface="Calibri"/>
              </a:rPr>
              <a:t> </a:t>
            </a:r>
            <a:r>
              <a:rPr lang="ro-RO" sz="4400" b="1" dirty="0">
                <a:solidFill>
                  <a:srgbClr val="E7686A"/>
                </a:solidFill>
                <a:latin typeface="Calibri"/>
                <a:ea typeface="Calibri"/>
                <a:cs typeface="Calibri"/>
                <a:sym typeface="Calibri"/>
              </a:rPr>
              <a:t>l</a:t>
            </a:r>
            <a:r>
              <a:rPr lang="en-US" sz="4400" b="1" dirty="0">
                <a:solidFill>
                  <a:srgbClr val="E7686A"/>
                </a:solidFill>
                <a:latin typeface="Calibri"/>
                <a:ea typeface="Calibri"/>
                <a:cs typeface="Calibri"/>
                <a:sym typeface="Calibri"/>
              </a:rPr>
              <a:t>earning</a:t>
            </a:r>
            <a:r>
              <a:rPr lang="ro-RO" sz="4400" b="1" dirty="0">
                <a:solidFill>
                  <a:srgbClr val="E7686A"/>
                </a:solidFill>
                <a:latin typeface="Calibri"/>
                <a:ea typeface="Calibri"/>
                <a:cs typeface="Calibri"/>
                <a:sym typeface="Calibri"/>
              </a:rPr>
              <a:t>)</a:t>
            </a:r>
            <a:endParaRPr sz="4400" b="1" dirty="0">
              <a:solidFill>
                <a:srgbClr val="E7686A"/>
              </a:solidFill>
              <a:latin typeface="Calibri"/>
              <a:ea typeface="Calibri"/>
              <a:cs typeface="Calibri"/>
              <a:sym typeface="Calibri"/>
            </a:endParaRPr>
          </a:p>
        </p:txBody>
      </p:sp>
      <p:sp>
        <p:nvSpPr>
          <p:cNvPr id="222" name="Google Shape;222;p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Ce poți găsi în acest curs:</a:t>
            </a:r>
            <a:endParaRPr dirty="0"/>
          </a:p>
        </p:txBody>
      </p:sp>
      <p:sp>
        <p:nvSpPr>
          <p:cNvPr id="223" name="Google Shape;223;p2"/>
          <p:cNvSpPr txBox="1"/>
          <p:nvPr/>
        </p:nvSpPr>
        <p:spPr>
          <a:xfrm>
            <a:off x="1447800" y="3695700"/>
            <a:ext cx="10325100" cy="4108777"/>
          </a:xfrm>
          <a:prstGeom prst="rect">
            <a:avLst/>
          </a:prstGeom>
          <a:noFill/>
          <a:ln>
            <a:noFill/>
          </a:ln>
        </p:spPr>
        <p:txBody>
          <a:bodyPr spcFirstLastPara="1" wrap="square" lIns="91425" tIns="45700" rIns="91425" bIns="45700" anchor="t" anchorCtr="0">
            <a:spAutoFit/>
          </a:bodyPr>
          <a:lstStyle/>
          <a:p>
            <a:pPr marL="457200" lvl="0" indent="-457200">
              <a:buClr>
                <a:srgbClr val="0000FF"/>
              </a:buClr>
              <a:buSzPts val="2400"/>
              <a:buFont typeface="Noto Sans Symbols"/>
              <a:buChar char="⮚"/>
            </a:pPr>
            <a:r>
              <a:rPr lang="ro-RO" sz="2400" i="1" dirty="0">
                <a:solidFill>
                  <a:srgbClr val="0000FF"/>
                </a:solidFill>
                <a:latin typeface="Calibri"/>
                <a:ea typeface="Calibri"/>
                <a:cs typeface="Calibri"/>
                <a:sym typeface="Calibri"/>
              </a:rPr>
              <a:t>Definițiile</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inteligenței artificiale</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învățării automate</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învățării profunde și modul în care acestea se conectează cu știința datelor</a:t>
            </a:r>
            <a:endParaRPr dirty="0"/>
          </a:p>
          <a:p>
            <a:pPr marL="457200" lvl="0" indent="-457200">
              <a:spcBef>
                <a:spcPts val="900"/>
              </a:spcBef>
              <a:buClr>
                <a:srgbClr val="0000FF"/>
              </a:buClr>
              <a:buSzPts val="2400"/>
              <a:buFont typeface="Noto Sans Symbols"/>
              <a:buChar char="⮚"/>
            </a:pPr>
            <a:r>
              <a:rPr lang="en-US" sz="2400" i="1" dirty="0" err="1">
                <a:solidFill>
                  <a:srgbClr val="0000FF"/>
                </a:solidFill>
                <a:latin typeface="Calibri"/>
                <a:ea typeface="Calibri"/>
                <a:cs typeface="Calibri"/>
                <a:sym typeface="Calibri"/>
              </a:rPr>
              <a:t>Introducere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algoritmi</a:t>
            </a:r>
            <a:r>
              <a:rPr lang="ro-RO" sz="2400" i="1" dirty="0">
                <a:solidFill>
                  <a:srgbClr val="0000FF"/>
                </a:solidFill>
                <a:latin typeface="Calibri"/>
                <a:ea typeface="Calibri"/>
                <a:cs typeface="Calibri"/>
                <a:sym typeface="Calibri"/>
              </a:rPr>
              <a:t>i</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utilizați</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învățarea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automată</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precum</a:t>
            </a:r>
            <a:r>
              <a:rPr lang="en-US" sz="2400" i="1" dirty="0">
                <a:solidFill>
                  <a:srgbClr val="0000FF"/>
                </a:solidFill>
                <a:latin typeface="Calibri"/>
                <a:ea typeface="Calibri"/>
                <a:cs typeface="Calibri"/>
                <a:sym typeface="Calibri"/>
              </a:rPr>
              <a:t>:</a:t>
            </a:r>
            <a:endParaRPr dirty="0"/>
          </a:p>
          <a:p>
            <a:pPr marL="1371600" marR="0" lvl="2" indent="-457200" algn="l" rtl="0">
              <a:spcBef>
                <a:spcPts val="900"/>
              </a:spcBef>
              <a:spcAft>
                <a:spcPts val="0"/>
              </a:spcAft>
              <a:buClr>
                <a:srgbClr val="0000FF"/>
              </a:buClr>
              <a:buSzPts val="2400"/>
              <a:buFont typeface="Noto Sans Symbols"/>
              <a:buChar char="⮚"/>
            </a:pPr>
            <a:r>
              <a:rPr lang="en-US" sz="2400" b="0" i="1" u="none" strike="noStrike" cap="none" dirty="0">
                <a:solidFill>
                  <a:srgbClr val="0000FF"/>
                </a:solidFill>
                <a:latin typeface="Calibri"/>
                <a:ea typeface="Calibri"/>
                <a:cs typeface="Calibri"/>
                <a:sym typeface="Calibri"/>
              </a:rPr>
              <a:t>Naive </a:t>
            </a:r>
            <a:r>
              <a:rPr lang="en-US" sz="2400" b="0" i="1" u="none" strike="noStrike" cap="none" dirty="0" err="1">
                <a:solidFill>
                  <a:srgbClr val="0000FF"/>
                </a:solidFill>
                <a:latin typeface="Calibri"/>
                <a:ea typeface="Calibri"/>
                <a:cs typeface="Calibri"/>
                <a:sym typeface="Calibri"/>
              </a:rPr>
              <a:t>bayes</a:t>
            </a:r>
            <a:r>
              <a:rPr lang="en-US" sz="2400" b="0" i="1" u="none" strike="noStrike" cap="none" dirty="0">
                <a:solidFill>
                  <a:srgbClr val="0000FF"/>
                </a:solidFill>
                <a:latin typeface="Calibri"/>
                <a:ea typeface="Calibri"/>
                <a:cs typeface="Calibri"/>
                <a:sym typeface="Calibri"/>
              </a:rPr>
              <a:t> [</a:t>
            </a:r>
            <a:r>
              <a:rPr lang="ro-RO" sz="2400" b="0" i="1" u="none" strike="noStrike" cap="none" dirty="0">
                <a:solidFill>
                  <a:srgbClr val="0000FF"/>
                </a:solidFill>
                <a:latin typeface="Calibri"/>
                <a:ea typeface="Calibri"/>
                <a:cs typeface="Calibri"/>
                <a:sym typeface="Calibri"/>
              </a:rPr>
              <a:t>BAZĂ</a:t>
            </a:r>
            <a:r>
              <a:rPr lang="en-US" sz="2400" b="0" i="1" u="none" strike="noStrike" cap="none" dirty="0">
                <a:solidFill>
                  <a:srgbClr val="0000FF"/>
                </a:solidFill>
                <a:latin typeface="Calibri"/>
                <a:ea typeface="Calibri"/>
                <a:cs typeface="Calibri"/>
                <a:sym typeface="Calibri"/>
              </a:rPr>
              <a:t>]</a:t>
            </a:r>
            <a:endParaRPr dirty="0"/>
          </a:p>
          <a:p>
            <a:pPr marL="1371600" marR="0" lvl="2" indent="-457200" algn="l" rtl="0">
              <a:spcBef>
                <a:spcPts val="900"/>
              </a:spcBef>
              <a:spcAft>
                <a:spcPts val="0"/>
              </a:spcAft>
              <a:buClr>
                <a:srgbClr val="0000FF"/>
              </a:buClr>
              <a:buSzPts val="2400"/>
              <a:buFont typeface="Noto Sans Symbols"/>
              <a:buChar char="⮚"/>
            </a:pPr>
            <a:r>
              <a:rPr lang="en-US" sz="2400" b="0" i="1" u="none" strike="noStrike" cap="none" dirty="0">
                <a:solidFill>
                  <a:srgbClr val="0000FF"/>
                </a:solidFill>
                <a:latin typeface="Calibri"/>
                <a:ea typeface="Calibri"/>
                <a:cs typeface="Calibri"/>
                <a:sym typeface="Calibri"/>
              </a:rPr>
              <a:t>Decision trees [BA</a:t>
            </a:r>
            <a:r>
              <a:rPr lang="ro-RO" sz="2400" b="0" i="1" u="none" strike="noStrike" cap="none" dirty="0">
                <a:solidFill>
                  <a:srgbClr val="0000FF"/>
                </a:solidFill>
                <a:latin typeface="Calibri"/>
                <a:ea typeface="Calibri"/>
                <a:cs typeface="Calibri"/>
                <a:sym typeface="Calibri"/>
              </a:rPr>
              <a:t>ZĂ</a:t>
            </a:r>
            <a:r>
              <a:rPr lang="en-US" sz="2400" b="0" i="1" u="none" strike="noStrike" cap="none" dirty="0">
                <a:solidFill>
                  <a:srgbClr val="0000FF"/>
                </a:solidFill>
                <a:latin typeface="Calibri"/>
                <a:ea typeface="Calibri"/>
                <a:cs typeface="Calibri"/>
                <a:sym typeface="Calibri"/>
              </a:rPr>
              <a:t>]</a:t>
            </a:r>
            <a:endParaRPr dirty="0"/>
          </a:p>
          <a:p>
            <a:pPr marL="1371600" marR="0" lvl="2" indent="-457200" algn="l" rtl="0">
              <a:spcBef>
                <a:spcPts val="900"/>
              </a:spcBef>
              <a:spcAft>
                <a:spcPts val="0"/>
              </a:spcAft>
              <a:buClr>
                <a:srgbClr val="0000FF"/>
              </a:buClr>
              <a:buSzPts val="2400"/>
              <a:buFont typeface="Noto Sans Symbols"/>
              <a:buChar char="⮚"/>
            </a:pPr>
            <a:r>
              <a:rPr lang="en-US" sz="2400" b="0" i="1" u="none" strike="noStrike" cap="none" dirty="0">
                <a:solidFill>
                  <a:srgbClr val="0000FF"/>
                </a:solidFill>
                <a:latin typeface="Calibri"/>
                <a:ea typeface="Calibri"/>
                <a:cs typeface="Calibri"/>
                <a:sym typeface="Calibri"/>
              </a:rPr>
              <a:t>Random forests [</a:t>
            </a:r>
            <a:r>
              <a:rPr lang="ro-RO" sz="2400" b="0" i="1" u="none" strike="noStrike" cap="none" dirty="0">
                <a:solidFill>
                  <a:srgbClr val="0000FF"/>
                </a:solidFill>
                <a:latin typeface="Calibri"/>
                <a:ea typeface="Calibri"/>
                <a:cs typeface="Calibri"/>
                <a:sym typeface="Calibri"/>
              </a:rPr>
              <a:t>INTERMEDIAR</a:t>
            </a:r>
            <a:r>
              <a:rPr lang="en-US" sz="2400" b="0" i="1" u="none" strike="noStrike" cap="none" dirty="0">
                <a:solidFill>
                  <a:srgbClr val="0000FF"/>
                </a:solidFill>
                <a:latin typeface="Calibri"/>
                <a:ea typeface="Calibri"/>
                <a:cs typeface="Calibri"/>
                <a:sym typeface="Calibri"/>
              </a:rPr>
              <a:t>]</a:t>
            </a:r>
            <a:endParaRPr dirty="0"/>
          </a:p>
          <a:p>
            <a:pPr marL="1371600" lvl="2" indent="-457200">
              <a:spcBef>
                <a:spcPts val="900"/>
              </a:spcBef>
              <a:buClr>
                <a:srgbClr val="0000FF"/>
              </a:buClr>
              <a:buSzPts val="2400"/>
              <a:buFont typeface="Noto Sans Symbols"/>
              <a:buChar char="⮚"/>
            </a:pPr>
            <a:r>
              <a:rPr lang="en-US" sz="2400" b="0" i="1" u="none" strike="noStrike" cap="none" dirty="0">
                <a:solidFill>
                  <a:srgbClr val="0000FF"/>
                </a:solidFill>
                <a:latin typeface="Calibri"/>
                <a:ea typeface="Calibri"/>
                <a:cs typeface="Calibri"/>
                <a:sym typeface="Calibri"/>
              </a:rPr>
              <a:t>Neural networks [</a:t>
            </a:r>
            <a:r>
              <a:rPr lang="ro-RO" sz="2400" i="1" dirty="0">
                <a:solidFill>
                  <a:srgbClr val="0000FF"/>
                </a:solidFill>
                <a:latin typeface="Calibri"/>
                <a:ea typeface="Calibri"/>
                <a:cs typeface="Calibri"/>
                <a:sym typeface="Calibri"/>
              </a:rPr>
              <a:t>INTERMEDIAR</a:t>
            </a:r>
            <a:r>
              <a:rPr lang="en-US" sz="2400" b="0" i="1" u="none" strike="noStrike" cap="none" dirty="0">
                <a:solidFill>
                  <a:srgbClr val="0000FF"/>
                </a:solidFill>
                <a:latin typeface="Calibri"/>
                <a:ea typeface="Calibri"/>
                <a:cs typeface="Calibri"/>
                <a:sym typeface="Calibri"/>
              </a:rPr>
              <a:t>]</a:t>
            </a:r>
            <a:endParaRPr dirty="0"/>
          </a:p>
          <a:p>
            <a:pPr marL="457200" lvl="0" indent="-457200">
              <a:spcBef>
                <a:spcPts val="900"/>
              </a:spcBef>
              <a:buClr>
                <a:srgbClr val="0000FF"/>
              </a:buClr>
              <a:buSzPts val="2400"/>
              <a:buFont typeface="Noto Sans Symbols"/>
              <a:buChar char="⮚"/>
            </a:pPr>
            <a:r>
              <a:rPr lang="en-US" sz="2400" i="1" dirty="0" err="1">
                <a:solidFill>
                  <a:srgbClr val="0000FF"/>
                </a:solidFill>
                <a:latin typeface="Calibri"/>
                <a:ea typeface="Calibri"/>
                <a:cs typeface="Calibri"/>
                <a:sym typeface="Calibri"/>
              </a:rPr>
              <a:t>Prezentare</a:t>
            </a:r>
            <a:r>
              <a:rPr lang="ro-RO" sz="2400" i="1" dirty="0">
                <a:solidFill>
                  <a:srgbClr val="0000FF"/>
                </a:solidFill>
                <a:latin typeface="Calibri"/>
                <a:ea typeface="Calibri"/>
                <a:cs typeface="Calibri"/>
                <a:sym typeface="Calibri"/>
              </a:rPr>
              <a:t>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generală</a:t>
            </a:r>
            <a:r>
              <a:rPr lang="en-US" sz="2400" i="1" dirty="0">
                <a:solidFill>
                  <a:srgbClr val="0000FF"/>
                </a:solidFill>
                <a:latin typeface="Calibri"/>
                <a:ea typeface="Calibri"/>
                <a:cs typeface="Calibri"/>
                <a:sym typeface="Calibri"/>
              </a:rPr>
              <a:t> a </a:t>
            </a:r>
            <a:r>
              <a:rPr lang="en-US" sz="2400" i="1" dirty="0" err="1">
                <a:solidFill>
                  <a:srgbClr val="0000FF"/>
                </a:solidFill>
                <a:latin typeface="Calibri"/>
                <a:ea typeface="Calibri"/>
                <a:cs typeface="Calibri"/>
                <a:sym typeface="Calibri"/>
              </a:rPr>
              <a:t>modului</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a:t>
            </a:r>
            <a:r>
              <a:rPr lang="en-US" sz="2400" i="1" dirty="0">
                <a:solidFill>
                  <a:srgbClr val="0000FF"/>
                </a:solidFill>
                <a:latin typeface="Calibri"/>
                <a:ea typeface="Calibri"/>
                <a:cs typeface="Calibri"/>
                <a:sym typeface="Calibri"/>
              </a:rPr>
              <a:t> care </a:t>
            </a:r>
            <a:r>
              <a:rPr lang="en-US" sz="2400" i="1" dirty="0" err="1">
                <a:solidFill>
                  <a:srgbClr val="0000FF"/>
                </a:solidFill>
                <a:latin typeface="Calibri"/>
                <a:ea typeface="Calibri"/>
                <a:cs typeface="Calibri"/>
                <a:sym typeface="Calibri"/>
              </a:rPr>
              <a:t>poate</a:t>
            </a:r>
            <a:r>
              <a:rPr lang="en-US" sz="2400" i="1" dirty="0">
                <a:solidFill>
                  <a:srgbClr val="0000FF"/>
                </a:solidFill>
                <a:latin typeface="Calibri"/>
                <a:ea typeface="Calibri"/>
                <a:cs typeface="Calibri"/>
                <a:sym typeface="Calibri"/>
              </a:rPr>
              <a:t> fi </a:t>
            </a:r>
            <a:r>
              <a:rPr lang="en-US" sz="2400" i="1" dirty="0" err="1">
                <a:solidFill>
                  <a:srgbClr val="0000FF"/>
                </a:solidFill>
                <a:latin typeface="Calibri"/>
                <a:ea typeface="Calibri"/>
                <a:cs typeface="Calibri"/>
                <a:sym typeface="Calibri"/>
              </a:rPr>
              <a:t>evaluată</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performanța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algoritmilor</a:t>
            </a:r>
            <a:r>
              <a:rPr lang="en-US" sz="2400" i="1" dirty="0">
                <a:solidFill>
                  <a:srgbClr val="0000FF"/>
                </a:solidFill>
                <a:latin typeface="Calibri"/>
                <a:ea typeface="Calibri"/>
                <a:cs typeface="Calibri"/>
                <a:sym typeface="Calibri"/>
              </a:rPr>
              <a:t> de </a:t>
            </a:r>
            <a:r>
              <a:rPr lang="en-US" sz="2400" i="1" dirty="0" err="1">
                <a:solidFill>
                  <a:srgbClr val="0000FF"/>
                </a:solidFill>
                <a:latin typeface="Calibri"/>
                <a:ea typeface="Calibri"/>
                <a:cs typeface="Calibri"/>
                <a:sym typeface="Calibri"/>
              </a:rPr>
              <a:t>învățare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automată</a:t>
            </a:r>
            <a:r>
              <a:rPr lang="ro-RO" sz="2400" i="1" dirty="0">
                <a:solidFill>
                  <a:srgbClr val="0000FF"/>
                </a:solidFill>
                <a:latin typeface="Calibri"/>
                <a:ea typeface="Calibri"/>
                <a:cs typeface="Calibri"/>
                <a:sym typeface="Calibri"/>
              </a:rPr>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txBox="1"/>
          <p:nvPr/>
        </p:nvSpPr>
        <p:spPr>
          <a:xfrm>
            <a:off x="1447800" y="1411535"/>
            <a:ext cx="8763000" cy="543698"/>
          </a:xfrm>
          <a:prstGeom prst="rect">
            <a:avLst/>
          </a:prstGeom>
          <a:noFill/>
          <a:ln>
            <a:noFill/>
          </a:ln>
        </p:spPr>
        <p:txBody>
          <a:bodyPr spcFirstLastPara="1" wrap="square" lIns="91425" tIns="45700" rIns="91425" bIns="45700" anchor="t" anchorCtr="0">
            <a:spAutoFit/>
          </a:bodyPr>
          <a:lstStyle/>
          <a:p>
            <a:pPr lvl="0"/>
            <a:r>
              <a:rPr lang="it-IT" sz="4400" b="1" baseline="-25000" dirty="0">
                <a:solidFill>
                  <a:srgbClr val="E7686A"/>
                </a:solidFill>
                <a:latin typeface="Calibri"/>
                <a:ea typeface="Calibri"/>
                <a:cs typeface="Calibri"/>
                <a:sym typeface="Calibri"/>
              </a:rPr>
              <a:t>Unitatea 2: Algoritmi de învățare automată</a:t>
            </a:r>
          </a:p>
        </p:txBody>
      </p:sp>
      <p:sp>
        <p:nvSpPr>
          <p:cNvPr id="370" name="Google Shape;370;p2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3: Random forests</a:t>
            </a:r>
            <a:endParaRPr sz="2800" b="1" dirty="0">
              <a:solidFill>
                <a:srgbClr val="238791"/>
              </a:solidFill>
              <a:latin typeface="Calibri"/>
              <a:ea typeface="Calibri"/>
              <a:cs typeface="Calibri"/>
              <a:sym typeface="Calibri"/>
            </a:endParaRPr>
          </a:p>
        </p:txBody>
      </p:sp>
      <p:sp>
        <p:nvSpPr>
          <p:cNvPr id="371" name="Google Shape;371;p20"/>
          <p:cNvSpPr txBox="1"/>
          <p:nvPr/>
        </p:nvSpPr>
        <p:spPr>
          <a:xfrm>
            <a:off x="1447800" y="3238500"/>
            <a:ext cx="15163800" cy="830997"/>
          </a:xfrm>
          <a:prstGeom prst="rect">
            <a:avLst/>
          </a:prstGeom>
          <a:noFill/>
          <a:ln>
            <a:noFill/>
          </a:ln>
        </p:spPr>
        <p:txBody>
          <a:bodyPr spcFirstLastPara="1" wrap="square" lIns="91425" tIns="45700" rIns="91425" bIns="45700" anchor="t" anchorCtr="0">
            <a:spAutoFit/>
          </a:bodyPr>
          <a:lstStyle/>
          <a:p>
            <a:pPr lvl="0"/>
            <a:r>
              <a:rPr lang="ro-RO" sz="2400" dirty="0" err="1">
                <a:solidFill>
                  <a:schemeClr val="dk1"/>
                </a:solidFill>
                <a:latin typeface="Calibri"/>
                <a:ea typeface="Calibri"/>
                <a:cs typeface="Calibri"/>
                <a:sym typeface="Calibri"/>
              </a:rPr>
              <a:t>Random</a:t>
            </a:r>
            <a:r>
              <a:rPr lang="ro-RO" sz="2400" dirty="0">
                <a:solidFill>
                  <a:schemeClr val="dk1"/>
                </a:solidFill>
                <a:latin typeface="Calibri"/>
                <a:ea typeface="Calibri"/>
                <a:cs typeface="Calibri"/>
                <a:sym typeface="Calibri"/>
              </a:rPr>
              <a:t> </a:t>
            </a:r>
            <a:r>
              <a:rPr lang="ro-RO" sz="2400" dirty="0" err="1">
                <a:solidFill>
                  <a:schemeClr val="dk1"/>
                </a:solidFill>
                <a:latin typeface="Calibri"/>
                <a:ea typeface="Calibri"/>
                <a:cs typeface="Calibri"/>
                <a:sym typeface="Calibri"/>
              </a:rPr>
              <a:t>forests</a:t>
            </a:r>
            <a:r>
              <a:rPr lang="ro-RO" sz="2400" dirty="0">
                <a:solidFill>
                  <a:schemeClr val="dk1"/>
                </a:solidFill>
                <a:latin typeface="Calibri"/>
                <a:ea typeface="Calibri"/>
                <a:cs typeface="Calibri"/>
                <a:sym typeface="Calibri"/>
              </a:rPr>
              <a:t> reprezintă</a:t>
            </a:r>
            <a:r>
              <a:rPr lang="en-US" sz="2400" dirty="0">
                <a:solidFill>
                  <a:schemeClr val="dk1"/>
                </a:solidFill>
                <a:latin typeface="Calibri"/>
                <a:ea typeface="Calibri"/>
                <a:cs typeface="Calibri"/>
                <a:sym typeface="Calibri"/>
              </a:rPr>
              <a:t> un tip de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ansamblu</a:t>
            </a:r>
            <a:r>
              <a:rPr lang="en-US" sz="2400" dirty="0">
                <a:solidFill>
                  <a:schemeClr val="dk1"/>
                </a:solidFill>
                <a:latin typeface="Calibri"/>
                <a:ea typeface="Calibri"/>
                <a:cs typeface="Calibri"/>
                <a:sym typeface="Calibri"/>
              </a:rPr>
              <a:t>” – o </a:t>
            </a:r>
            <a:r>
              <a:rPr lang="en-US" sz="2400" dirty="0" err="1">
                <a:solidFill>
                  <a:schemeClr val="dk1"/>
                </a:solidFill>
                <a:latin typeface="Calibri"/>
                <a:ea typeface="Calibri"/>
                <a:cs typeface="Calibri"/>
                <a:sym typeface="Calibri"/>
              </a:rPr>
              <a:t>clasă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metode</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combină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îmbunătăți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predictivă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diversitate</a:t>
            </a:r>
            <a:r>
              <a:rPr lang="en-US" sz="2400" dirty="0">
                <a:solidFill>
                  <a:schemeClr val="dk1"/>
                </a:solidFill>
                <a:latin typeface="Calibri"/>
                <a:ea typeface="Calibri"/>
                <a:cs typeface="Calibri"/>
                <a:sym typeface="Calibri"/>
              </a:rPr>
              <a:t>.</a:t>
            </a:r>
            <a:endParaRPr dirty="0"/>
          </a:p>
        </p:txBody>
      </p:sp>
      <p:sp>
        <p:nvSpPr>
          <p:cNvPr id="372" name="Google Shape;372;p20"/>
          <p:cNvSpPr txBox="1"/>
          <p:nvPr/>
        </p:nvSpPr>
        <p:spPr>
          <a:xfrm>
            <a:off x="1600199" y="4457700"/>
            <a:ext cx="12106176" cy="1754286"/>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Random forests </a:t>
            </a:r>
            <a:r>
              <a:rPr lang="en-US" sz="2400" dirty="0" err="1">
                <a:solidFill>
                  <a:schemeClr val="dk1"/>
                </a:solidFill>
                <a:latin typeface="Calibri"/>
                <a:ea typeface="Calibri"/>
                <a:cs typeface="Calibri"/>
                <a:sym typeface="Calibri"/>
              </a:rPr>
              <a:t>constau</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într-o serie de </a:t>
            </a:r>
            <a:r>
              <a:rPr lang="en-US" sz="2400" dirty="0" err="1">
                <a:solidFill>
                  <a:schemeClr val="dk1"/>
                </a:solidFill>
                <a:latin typeface="Calibri"/>
                <a:ea typeface="Calibri"/>
                <a:cs typeface="Calibri"/>
                <a:sym typeface="Calibri"/>
              </a:rPr>
              <a:t>arbori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decizie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aleatoriu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endParaRPr lang="en-US" sz="2400" dirty="0">
              <a:solidFill>
                <a:schemeClr val="dk1"/>
              </a:solidFill>
              <a:latin typeface="Calibri"/>
              <a:ea typeface="Calibri"/>
              <a:cs typeface="Calibri"/>
              <a:sym typeface="Calibri"/>
            </a:endParaRP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combină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previziunile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lor</a:t>
            </a:r>
            <a:endParaRPr lang="ro-RO" sz="2400" dirty="0">
              <a:solidFill>
                <a:schemeClr val="dk1"/>
              </a:solidFill>
              <a:latin typeface="Calibri"/>
              <a:ea typeface="Calibri"/>
              <a:cs typeface="Calibri"/>
              <a:sym typeface="Calibri"/>
            </a:endParaRP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Random forests </a:t>
            </a:r>
            <a:r>
              <a:rPr lang="en-US" sz="2400" dirty="0" err="1">
                <a:solidFill>
                  <a:schemeClr val="dk1"/>
                </a:solidFill>
                <a:latin typeface="Calibri"/>
                <a:ea typeface="Calibri"/>
                <a:cs typeface="Calibri"/>
                <a:sym typeface="Calibri"/>
              </a:rPr>
              <a:t>variază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numărul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copaci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adâncimea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fiecărui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copac</a:t>
            </a:r>
            <a:r>
              <a:rPr lang="ro-RO" sz="2400" dirty="0">
                <a:solidFill>
                  <a:schemeClr val="dk1"/>
                </a:solidFill>
                <a:latin typeface="Calibri"/>
                <a:ea typeface="Calibri"/>
                <a:cs typeface="Calibri"/>
                <a:sym typeface="Calibri"/>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p:nvPr/>
        </p:nvSpPr>
        <p:spPr>
          <a:xfrm>
            <a:off x="1447800" y="1411535"/>
            <a:ext cx="8763000" cy="543698"/>
          </a:xfrm>
          <a:prstGeom prst="rect">
            <a:avLst/>
          </a:prstGeom>
          <a:noFill/>
          <a:ln>
            <a:noFill/>
          </a:ln>
        </p:spPr>
        <p:txBody>
          <a:bodyPr spcFirstLastPara="1" wrap="square" lIns="91425" tIns="45700" rIns="91425" bIns="45700" anchor="t" anchorCtr="0">
            <a:spAutoFit/>
          </a:bodyPr>
          <a:lstStyle/>
          <a:p>
            <a:pPr lvl="0"/>
            <a:r>
              <a:rPr lang="it-IT" sz="4400" b="1" baseline="-25000" dirty="0">
                <a:solidFill>
                  <a:srgbClr val="E7686A"/>
                </a:solidFill>
                <a:latin typeface="Calibri"/>
                <a:ea typeface="Calibri"/>
                <a:cs typeface="Calibri"/>
                <a:sym typeface="Calibri"/>
              </a:rPr>
              <a:t>Unitatea 2: Algoritmi de învățare automată</a:t>
            </a:r>
          </a:p>
        </p:txBody>
      </p:sp>
      <p:sp>
        <p:nvSpPr>
          <p:cNvPr id="378" name="Google Shape;378;p2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5: </a:t>
            </a:r>
            <a:r>
              <a:rPr lang="ro-RO" sz="2800" b="1" dirty="0">
                <a:solidFill>
                  <a:srgbClr val="238791"/>
                </a:solidFill>
                <a:latin typeface="Calibri"/>
                <a:ea typeface="Calibri"/>
                <a:cs typeface="Calibri"/>
                <a:sym typeface="Calibri"/>
              </a:rPr>
              <a:t>Rețele n</a:t>
            </a:r>
            <a:r>
              <a:rPr lang="en-US" sz="2800" b="1" dirty="0" err="1">
                <a:solidFill>
                  <a:srgbClr val="238791"/>
                </a:solidFill>
                <a:latin typeface="Calibri"/>
                <a:ea typeface="Calibri"/>
                <a:cs typeface="Calibri"/>
                <a:sym typeface="Calibri"/>
              </a:rPr>
              <a:t>eur</a:t>
            </a:r>
            <a:r>
              <a:rPr lang="ro-RO" sz="2800" b="1" dirty="0" err="1">
                <a:solidFill>
                  <a:srgbClr val="238791"/>
                </a:solidFill>
                <a:latin typeface="Calibri"/>
                <a:ea typeface="Calibri"/>
                <a:cs typeface="Calibri"/>
                <a:sym typeface="Calibri"/>
              </a:rPr>
              <a:t>onale</a:t>
            </a:r>
            <a:endParaRPr sz="2800" b="1" dirty="0">
              <a:solidFill>
                <a:srgbClr val="238791"/>
              </a:solidFill>
              <a:latin typeface="Calibri"/>
              <a:ea typeface="Calibri"/>
              <a:cs typeface="Calibri"/>
              <a:sym typeface="Calibri"/>
            </a:endParaRPr>
          </a:p>
        </p:txBody>
      </p:sp>
      <p:sp>
        <p:nvSpPr>
          <p:cNvPr id="379" name="Google Shape;379;p21"/>
          <p:cNvSpPr txBox="1"/>
          <p:nvPr/>
        </p:nvSpPr>
        <p:spPr>
          <a:xfrm>
            <a:off x="1358900" y="3898642"/>
            <a:ext cx="5791200" cy="3416279"/>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rețea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neuronală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constă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a:t>
            </a:r>
            <a:r>
              <a:rPr lang="en-US" sz="2400" dirty="0" err="1">
                <a:solidFill>
                  <a:schemeClr val="dk1"/>
                </a:solidFill>
                <a:latin typeface="Calibri"/>
                <a:ea typeface="Calibri"/>
                <a:cs typeface="Calibri"/>
                <a:sym typeface="Calibri"/>
              </a:rPr>
              <a:t>ntr</a:t>
            </a: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serie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unități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interconectate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așa-numi</a:t>
            </a:r>
            <a:r>
              <a:rPr lang="ro-RO" sz="2400" dirty="0">
                <a:solidFill>
                  <a:schemeClr val="dk1"/>
                </a:solidFill>
                <a:latin typeface="Calibri"/>
                <a:ea typeface="Calibri"/>
                <a:cs typeface="Calibri"/>
                <a:sym typeface="Calibri"/>
              </a:rPr>
              <a:t>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neuroni</a:t>
            </a:r>
            <a:r>
              <a:rPr lang="en-US" sz="2400" dirty="0">
                <a:solidFill>
                  <a:schemeClr val="dk1"/>
                </a:solidFill>
                <a:latin typeface="Calibri"/>
                <a:ea typeface="Calibri"/>
                <a:cs typeface="Calibri"/>
                <a:sym typeface="Calibri"/>
              </a:rPr>
              <a:t>”), precum </a:t>
            </a:r>
            <a:r>
              <a:rPr lang="en-US" sz="2400" dirty="0" err="1">
                <a:solidFill>
                  <a:schemeClr val="dk1"/>
                </a:solidFill>
                <a:latin typeface="Calibri"/>
                <a:ea typeface="Calibri"/>
                <a:cs typeface="Calibri"/>
                <a:sym typeface="Calibri"/>
              </a:rPr>
              <a:t>cea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prezentată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figura</a:t>
            </a:r>
            <a:r>
              <a:rPr lang="en-US" sz="2400" dirty="0">
                <a:solidFill>
                  <a:schemeClr val="dk1"/>
                </a:solidFill>
                <a:latin typeface="Calibri"/>
                <a:ea typeface="Calibri"/>
                <a:cs typeface="Calibri"/>
                <a:sym typeface="Calibri"/>
              </a:rPr>
              <a:t> din </a:t>
            </a:r>
            <a:r>
              <a:rPr lang="en-US" sz="2400" dirty="0" err="1">
                <a:solidFill>
                  <a:schemeClr val="dk1"/>
                </a:solidFill>
                <a:latin typeface="Calibri"/>
                <a:ea typeface="Calibri"/>
                <a:cs typeface="Calibri"/>
                <a:sym typeface="Calibri"/>
              </a:rPr>
              <a:t>dreapta</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neuron </a:t>
            </a:r>
            <a:r>
              <a:rPr lang="en-US" sz="2400" dirty="0" err="1">
                <a:solidFill>
                  <a:schemeClr val="dk1"/>
                </a:solidFill>
                <a:latin typeface="Calibri"/>
                <a:ea typeface="Calibri"/>
                <a:cs typeface="Calibri"/>
                <a:sym typeface="Calibri"/>
              </a:rPr>
              <a:t>preia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intrări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atribuie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fiecărei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intrări</a:t>
            </a:r>
            <a:r>
              <a:rPr lang="en-US" sz="2400" dirty="0">
                <a:solidFill>
                  <a:schemeClr val="dk1"/>
                </a:solidFill>
                <a:latin typeface="Calibri"/>
                <a:ea typeface="Calibri"/>
                <a:cs typeface="Calibri"/>
                <a:sym typeface="Calibri"/>
              </a:rPr>
              <a:t> o </a:t>
            </a:r>
            <a:r>
              <a:rPr lang="ro-RO" sz="2400" dirty="0">
                <a:solidFill>
                  <a:schemeClr val="dk1"/>
                </a:solidFill>
                <a:latin typeface="Calibri"/>
                <a:ea typeface="Calibri"/>
                <a:cs typeface="Calibri"/>
                <a:sym typeface="Calibri"/>
              </a:rPr>
              <a:t>pondere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apoi</a:t>
            </a:r>
            <a:r>
              <a:rPr lang="en-US" sz="2400" dirty="0">
                <a:solidFill>
                  <a:schemeClr val="dk1"/>
                </a:solidFill>
                <a:latin typeface="Calibri"/>
                <a:ea typeface="Calibri"/>
                <a:cs typeface="Calibri"/>
                <a:sym typeface="Calibri"/>
              </a:rPr>
              <a:t> le </a:t>
            </a:r>
            <a:r>
              <a:rPr lang="en-US" sz="2400" dirty="0" err="1">
                <a:solidFill>
                  <a:schemeClr val="dk1"/>
                </a:solidFill>
                <a:latin typeface="Calibri"/>
                <a:ea typeface="Calibri"/>
                <a:cs typeface="Calibri"/>
                <a:sym typeface="Calibri"/>
              </a:rPr>
              <a:t>combină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le </a:t>
            </a:r>
            <a:r>
              <a:rPr lang="en-US" sz="2400" dirty="0" err="1">
                <a:solidFill>
                  <a:schemeClr val="dk1"/>
                </a:solidFill>
                <a:latin typeface="Calibri"/>
                <a:ea typeface="Calibri"/>
                <a:cs typeface="Calibri"/>
                <a:sym typeface="Calibri"/>
              </a:rPr>
              <a:t>rulează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printr</a:t>
            </a: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funcție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activare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produce o </a:t>
            </a:r>
            <a:r>
              <a:rPr lang="en-US" sz="2400" dirty="0" err="1">
                <a:solidFill>
                  <a:schemeClr val="dk1"/>
                </a:solidFill>
                <a:latin typeface="Calibri"/>
                <a:ea typeface="Calibri"/>
                <a:cs typeface="Calibri"/>
                <a:sym typeface="Calibri"/>
              </a:rPr>
              <a:t>singură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ieșire</a:t>
            </a:r>
            <a:r>
              <a:rPr lang="en-US" sz="2400" dirty="0">
                <a:solidFill>
                  <a:schemeClr val="dk1"/>
                </a:solidFill>
                <a:latin typeface="Calibri"/>
                <a:ea typeface="Calibri"/>
                <a:cs typeface="Calibri"/>
                <a:sym typeface="Calibri"/>
              </a:rPr>
              <a:t>.</a:t>
            </a:r>
            <a:endParaRPr dirty="0"/>
          </a:p>
        </p:txBody>
      </p:sp>
      <p:pic>
        <p:nvPicPr>
          <p:cNvPr id="380" name="Google Shape;380;p21"/>
          <p:cNvPicPr preferRelativeResize="0"/>
          <p:nvPr/>
        </p:nvPicPr>
        <p:blipFill rotWithShape="1">
          <a:blip r:embed="rId3">
            <a:alphaModFix/>
          </a:blip>
          <a:srcRect/>
          <a:stretch/>
        </p:blipFill>
        <p:spPr>
          <a:xfrm>
            <a:off x="7288953" y="3075920"/>
            <a:ext cx="9482667" cy="5334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22"/>
          <p:cNvPicPr preferRelativeResize="0"/>
          <p:nvPr/>
        </p:nvPicPr>
        <p:blipFill rotWithShape="1">
          <a:blip r:embed="rId3">
            <a:alphaModFix/>
          </a:blip>
          <a:srcRect/>
          <a:stretch/>
        </p:blipFill>
        <p:spPr>
          <a:xfrm>
            <a:off x="6705600" y="2814310"/>
            <a:ext cx="10372249" cy="5834390"/>
          </a:xfrm>
          <a:prstGeom prst="rect">
            <a:avLst/>
          </a:prstGeom>
          <a:noFill/>
          <a:ln>
            <a:noFill/>
          </a:ln>
        </p:spPr>
      </p:pic>
      <p:sp>
        <p:nvSpPr>
          <p:cNvPr id="386" name="Google Shape;386;p22"/>
          <p:cNvSpPr txBox="1"/>
          <p:nvPr/>
        </p:nvSpPr>
        <p:spPr>
          <a:xfrm>
            <a:off x="1447800" y="1411535"/>
            <a:ext cx="8763000" cy="543698"/>
          </a:xfrm>
          <a:prstGeom prst="rect">
            <a:avLst/>
          </a:prstGeom>
          <a:noFill/>
          <a:ln>
            <a:noFill/>
          </a:ln>
        </p:spPr>
        <p:txBody>
          <a:bodyPr spcFirstLastPara="1" wrap="square" lIns="91425" tIns="45700" rIns="91425" bIns="45700" anchor="t" anchorCtr="0">
            <a:spAutoFit/>
          </a:bodyPr>
          <a:lstStyle/>
          <a:p>
            <a:pPr lvl="0"/>
            <a:r>
              <a:rPr lang="it-IT" sz="4400" b="1" baseline="-25000" dirty="0">
                <a:solidFill>
                  <a:srgbClr val="E7686A"/>
                </a:solidFill>
                <a:latin typeface="Calibri"/>
                <a:ea typeface="Calibri"/>
                <a:cs typeface="Calibri"/>
                <a:sym typeface="Calibri"/>
              </a:rPr>
              <a:t>Unitatea 2: Algoritmi de învățare automată</a:t>
            </a:r>
          </a:p>
        </p:txBody>
      </p:sp>
      <p:sp>
        <p:nvSpPr>
          <p:cNvPr id="387" name="Google Shape;387;p2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5: </a:t>
            </a:r>
            <a:r>
              <a:rPr lang="en-US" sz="2800" b="1" dirty="0" err="1">
                <a:solidFill>
                  <a:srgbClr val="238791"/>
                </a:solidFill>
                <a:latin typeface="Calibri"/>
                <a:ea typeface="Calibri"/>
                <a:cs typeface="Calibri"/>
                <a:sym typeface="Calibri"/>
              </a:rPr>
              <a:t>Rețele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neuronale</a:t>
            </a:r>
            <a:endParaRPr lang="en-US" sz="2800" b="1" dirty="0">
              <a:solidFill>
                <a:srgbClr val="238791"/>
              </a:solidFill>
              <a:latin typeface="Calibri"/>
              <a:ea typeface="Calibri"/>
              <a:cs typeface="Calibri"/>
              <a:sym typeface="Calibri"/>
            </a:endParaRPr>
          </a:p>
        </p:txBody>
      </p:sp>
      <p:sp>
        <p:nvSpPr>
          <p:cNvPr id="388" name="Google Shape;388;p22"/>
          <p:cNvSpPr txBox="1"/>
          <p:nvPr/>
        </p:nvSpPr>
        <p:spPr>
          <a:xfrm>
            <a:off x="990600" y="3708425"/>
            <a:ext cx="5715000" cy="3416279"/>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rețea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neuronală</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formează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organizarea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așa-numiți</a:t>
            </a:r>
            <a:r>
              <a:rPr lang="ro-RO" sz="2400" dirty="0">
                <a:solidFill>
                  <a:schemeClr val="dk1"/>
                </a:solidFill>
                <a:latin typeface="Calibri"/>
                <a:ea typeface="Calibri"/>
                <a:cs typeface="Calibri"/>
                <a:sym typeface="Calibri"/>
              </a:rPr>
              <a:t>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neuroni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straturi</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Antrenarea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rețele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neuronale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reprezintă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încercarea</a:t>
            </a:r>
            <a:r>
              <a:rPr lang="en-US" sz="2400" dirty="0">
                <a:solidFill>
                  <a:schemeClr val="dk1"/>
                </a:solidFill>
                <a:latin typeface="Calibri"/>
                <a:ea typeface="Calibri"/>
                <a:cs typeface="Calibri"/>
                <a:sym typeface="Calibri"/>
              </a:rPr>
              <a:t> de a </a:t>
            </a:r>
            <a:r>
              <a:rPr lang="en-US" sz="2400" dirty="0" err="1">
                <a:solidFill>
                  <a:schemeClr val="dk1"/>
                </a:solidFill>
                <a:latin typeface="Calibri"/>
                <a:ea typeface="Calibri"/>
                <a:cs typeface="Calibri"/>
                <a:sym typeface="Calibri"/>
              </a:rPr>
              <a:t>stabili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ponderile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rețelei</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minimizează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eroarea</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predicție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datelor</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măsurată</a:t>
            </a:r>
            <a:r>
              <a:rPr lang="en-US" sz="2400" dirty="0">
                <a:solidFill>
                  <a:schemeClr val="dk1"/>
                </a:solidFill>
                <a:latin typeface="Calibri"/>
                <a:ea typeface="Calibri"/>
                <a:cs typeface="Calibri"/>
                <a:sym typeface="Calibri"/>
              </a:rPr>
              <a:t> de o </a:t>
            </a:r>
            <a:r>
              <a:rPr lang="en-US" sz="2400" dirty="0" err="1">
                <a:solidFill>
                  <a:schemeClr val="dk1"/>
                </a:solidFill>
                <a:latin typeface="Calibri"/>
                <a:ea typeface="Calibri"/>
                <a:cs typeface="Calibri"/>
                <a:sym typeface="Calibri"/>
              </a:rPr>
              <a:t>funcție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pierdere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dată</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3"/>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Unit</a:t>
            </a:r>
            <a:r>
              <a:rPr lang="ro-RO" sz="4400" b="1" dirty="0" err="1">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3: </a:t>
            </a:r>
            <a:r>
              <a:rPr lang="ro-RO" sz="4400" b="1" dirty="0">
                <a:solidFill>
                  <a:srgbClr val="E7686A"/>
                </a:solidFill>
                <a:latin typeface="Calibri"/>
                <a:ea typeface="Calibri"/>
                <a:cs typeface="Calibri"/>
                <a:sym typeface="Calibri"/>
              </a:rPr>
              <a:t>Evaluarea performanței</a:t>
            </a:r>
            <a:endParaRPr dirty="0"/>
          </a:p>
        </p:txBody>
      </p:sp>
      <p:sp>
        <p:nvSpPr>
          <p:cNvPr id="394" name="Google Shape;394;p2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ro-RO" sz="2800" b="1" dirty="0">
                <a:solidFill>
                  <a:srgbClr val="238791"/>
                </a:solidFill>
                <a:latin typeface="Calibri"/>
                <a:ea typeface="Calibri"/>
                <a:cs typeface="Calibri"/>
                <a:sym typeface="Calibri"/>
              </a:rPr>
              <a:t>Acuratețea</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și alte metrici</a:t>
            </a:r>
            <a:endParaRPr dirty="0"/>
          </a:p>
        </p:txBody>
      </p:sp>
      <p:sp>
        <p:nvSpPr>
          <p:cNvPr id="395" name="Google Shape;395;p23"/>
          <p:cNvSpPr txBox="1"/>
          <p:nvPr/>
        </p:nvSpPr>
        <p:spPr>
          <a:xfrm>
            <a:off x="1447800" y="3238500"/>
            <a:ext cx="15163800" cy="1200329"/>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diverse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metrici</a:t>
            </a:r>
            <a:r>
              <a:rPr lang="en-US" sz="2400" dirty="0">
                <a:solidFill>
                  <a:schemeClr val="dk1"/>
                </a:solidFill>
                <a:latin typeface="Calibri"/>
                <a:ea typeface="Calibri"/>
                <a:cs typeface="Calibri"/>
                <a:sym typeface="Calibri"/>
              </a:rPr>
              <a:t> care pot fi </a:t>
            </a:r>
            <a:r>
              <a:rPr lang="en-US" sz="2400" dirty="0" err="1">
                <a:solidFill>
                  <a:schemeClr val="dk1"/>
                </a:solidFill>
                <a:latin typeface="Calibri"/>
                <a:ea typeface="Calibri"/>
                <a:cs typeface="Calibri"/>
                <a:sym typeface="Calibri"/>
              </a:rPr>
              <a:t>utilizate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măsurarea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performanței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model </a:t>
            </a:r>
            <a:r>
              <a:rPr lang="en-US" sz="2400" dirty="0" err="1">
                <a:solidFill>
                  <a:schemeClr val="dk1"/>
                </a:solidFill>
                <a:latin typeface="Calibri"/>
                <a:ea typeface="Calibri"/>
                <a:cs typeface="Calibri"/>
                <a:sym typeface="Calibri"/>
              </a:rPr>
              <a:t>antrenat</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Selectarea metricii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depinde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tipul</a:t>
            </a:r>
            <a:r>
              <a:rPr lang="en-US" sz="2400" dirty="0">
                <a:solidFill>
                  <a:schemeClr val="dk1"/>
                </a:solidFill>
                <a:latin typeface="Calibri"/>
                <a:ea typeface="Calibri"/>
                <a:cs typeface="Calibri"/>
                <a:sym typeface="Calibri"/>
              </a:rPr>
              <a:t> model</a:t>
            </a:r>
            <a:r>
              <a:rPr lang="ro-RO" sz="2400" dirty="0">
                <a:solidFill>
                  <a:schemeClr val="dk1"/>
                </a:solidFill>
                <a:latin typeface="Calibri"/>
                <a:ea typeface="Calibri"/>
                <a:cs typeface="Calibri"/>
                <a:sym typeface="Calibri"/>
              </a:rPr>
              <a:t>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învățare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a:t>
            </a:r>
            <a:r>
              <a:rPr lang="ro-RO" sz="2400" dirty="0" err="1">
                <a:solidFill>
                  <a:schemeClr val="dk1"/>
                </a:solidFill>
                <a:latin typeface="Calibri"/>
                <a:ea typeface="Calibri"/>
                <a:cs typeface="Calibri"/>
                <a:sym typeface="Calibri"/>
              </a:rPr>
              <a:t>pervizată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nesup</a:t>
            </a:r>
            <a:r>
              <a:rPr lang="ro-RO" sz="2400" dirty="0" err="1">
                <a:solidFill>
                  <a:schemeClr val="dk1"/>
                </a:solidFill>
                <a:latin typeface="Calibri"/>
                <a:ea typeface="Calibri"/>
                <a:cs typeface="Calibri"/>
                <a:sym typeface="Calibri"/>
              </a:rPr>
              <a:t>ervizată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recompensă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clasificare</a:t>
            </a:r>
            <a:r>
              <a:rPr lang="en-US" sz="2400" dirty="0">
                <a:solidFill>
                  <a:schemeClr val="dk1"/>
                </a:solidFill>
                <a:latin typeface="Calibri"/>
                <a:ea typeface="Calibri"/>
                <a:cs typeface="Calibri"/>
                <a:sym typeface="Calibri"/>
              </a:rPr>
              <a:t> vs </a:t>
            </a:r>
            <a:r>
              <a:rPr lang="en-US" sz="2400" dirty="0" err="1">
                <a:solidFill>
                  <a:schemeClr val="dk1"/>
                </a:solidFill>
                <a:latin typeface="Calibri"/>
                <a:ea typeface="Calibri"/>
                <a:cs typeface="Calibri"/>
                <a:sym typeface="Calibri"/>
              </a:rPr>
              <a:t>regresie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contextul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utilizare</a:t>
            </a:r>
            <a:r>
              <a:rPr lang="en-US" sz="2400" dirty="0">
                <a:solidFill>
                  <a:schemeClr val="dk1"/>
                </a:solidFill>
                <a:latin typeface="Calibri"/>
                <a:ea typeface="Calibri"/>
                <a:cs typeface="Calibri"/>
                <a:sym typeface="Calibri"/>
              </a:rPr>
              <a:t>. Ne </a:t>
            </a:r>
            <a:r>
              <a:rPr lang="en-US" sz="2400" dirty="0" err="1">
                <a:solidFill>
                  <a:schemeClr val="dk1"/>
                </a:solidFill>
                <a:latin typeface="Calibri"/>
                <a:ea typeface="Calibri"/>
                <a:cs typeface="Calibri"/>
                <a:sym typeface="Calibri"/>
              </a:rPr>
              <a:t>vom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concentra</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învățarea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supervizată</a:t>
            </a:r>
            <a:r>
              <a:rPr lang="en-US" sz="2400" dirty="0">
                <a:solidFill>
                  <a:schemeClr val="dk1"/>
                </a:solidFill>
                <a:latin typeface="Calibri"/>
                <a:ea typeface="Calibri"/>
                <a:cs typeface="Calibri"/>
                <a:sym typeface="Calibri"/>
              </a:rPr>
              <a:t>.</a:t>
            </a:r>
            <a:endParaRPr dirty="0"/>
          </a:p>
        </p:txBody>
      </p:sp>
      <p:sp>
        <p:nvSpPr>
          <p:cNvPr id="396" name="Google Shape;396;p23"/>
          <p:cNvSpPr txBox="1"/>
          <p:nvPr/>
        </p:nvSpPr>
        <p:spPr>
          <a:xfrm>
            <a:off x="1600200" y="4762500"/>
            <a:ext cx="13886848" cy="1754286"/>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frecvent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măsură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performanță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regresie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MSE.</a:t>
            </a: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des </a:t>
            </a:r>
            <a:r>
              <a:rPr lang="en-US" sz="2400" dirty="0" err="1">
                <a:solidFill>
                  <a:schemeClr val="dk1"/>
                </a:solidFill>
                <a:latin typeface="Calibri"/>
                <a:ea typeface="Calibri"/>
                <a:cs typeface="Calibri"/>
                <a:sym typeface="Calibri"/>
              </a:rPr>
              <a:t>folosită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măsură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performanță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ro-RO" sz="2400" dirty="0">
                <a:solidFill>
                  <a:schemeClr val="dk1"/>
                </a:solidFill>
                <a:latin typeface="Calibri"/>
                <a:ea typeface="Calibri"/>
                <a:cs typeface="Calibri"/>
                <a:sym typeface="Calibri"/>
              </a:rPr>
              <a:t> modelele 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clasificare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a:t>
            </a: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Cu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acestea</a:t>
            </a:r>
            <a:r>
              <a:rPr lang="en-US" sz="2400" dirty="0">
                <a:solidFill>
                  <a:schemeClr val="dk1"/>
                </a:solidFill>
                <a:latin typeface="Calibri"/>
                <a:ea typeface="Calibri"/>
                <a:cs typeface="Calibri"/>
                <a:sym typeface="Calibri"/>
              </a:rPr>
              <a:t> nu sunt </a:t>
            </a:r>
            <a:r>
              <a:rPr lang="en-US" sz="2400" dirty="0" err="1">
                <a:solidFill>
                  <a:schemeClr val="dk1"/>
                </a:solidFill>
                <a:latin typeface="Calibri"/>
                <a:ea typeface="Calibri"/>
                <a:cs typeface="Calibri"/>
                <a:sym typeface="Calibri"/>
              </a:rPr>
              <a:t>întotdeauna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bune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metrici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utilizat</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4"/>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02" name="Google Shape;402;p2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Acuratețea și alte metrici</a:t>
            </a:r>
            <a:endParaRPr lang="it-IT" sz="2800" dirty="0"/>
          </a:p>
        </p:txBody>
      </p:sp>
      <p:sp>
        <p:nvSpPr>
          <p:cNvPr id="403" name="Google Shape;403;p24"/>
          <p:cNvSpPr txBox="1"/>
          <p:nvPr/>
        </p:nvSpPr>
        <p:spPr>
          <a:xfrm>
            <a:off x="1447800" y="3238500"/>
            <a:ext cx="15163800" cy="2677616"/>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Clasificatorii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binari</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sisteme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clasificare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două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posibile</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POZITIV </a:t>
            </a:r>
            <a:r>
              <a:rPr lang="en-US" sz="2400" dirty="0" err="1">
                <a:solidFill>
                  <a:schemeClr val="dk1"/>
                </a:solidFill>
                <a:latin typeface="Calibri"/>
                <a:ea typeface="Calibri"/>
                <a:cs typeface="Calibri"/>
                <a:sym typeface="Calibri"/>
              </a:rPr>
              <a:t>si</a:t>
            </a:r>
            <a:r>
              <a:rPr lang="en-US" sz="2400" dirty="0">
                <a:solidFill>
                  <a:schemeClr val="dk1"/>
                </a:solidFill>
                <a:latin typeface="Calibri"/>
                <a:ea typeface="Calibri"/>
                <a:cs typeface="Calibri"/>
                <a:sym typeface="Calibri"/>
              </a:rPr>
              <a:t> NEGATIV.</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Vom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examina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valori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performanță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anumite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circumstanțe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preferabile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acurateței</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începem</a:t>
            </a:r>
            <a:r>
              <a:rPr lang="en-US" sz="2400" dirty="0">
                <a:solidFill>
                  <a:schemeClr val="dk1"/>
                </a:solidFill>
                <a:latin typeface="Calibri"/>
                <a:ea typeface="Calibri"/>
                <a:cs typeface="Calibri"/>
                <a:sym typeface="Calibri"/>
              </a:rPr>
              <a:t> cu un instrument </a:t>
            </a:r>
            <a:r>
              <a:rPr lang="en-US" sz="2400" dirty="0" err="1">
                <a:solidFill>
                  <a:schemeClr val="dk1"/>
                </a:solidFill>
                <a:latin typeface="Calibri"/>
                <a:ea typeface="Calibri"/>
                <a:cs typeface="Calibri"/>
                <a:sym typeface="Calibri"/>
              </a:rPr>
              <a:t>utilizat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mod </a:t>
            </a:r>
            <a:r>
              <a:rPr lang="en-US" sz="2400" dirty="0" err="1">
                <a:solidFill>
                  <a:schemeClr val="dk1"/>
                </a:solidFill>
                <a:latin typeface="Calibri"/>
                <a:ea typeface="Calibri"/>
                <a:cs typeface="Calibri"/>
                <a:sym typeface="Calibri"/>
              </a:rPr>
              <a:t>obișnuit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ajuta</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înțelegerea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performanței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clasificator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binar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matricea</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confuzie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vezi</a:t>
            </a:r>
            <a:r>
              <a:rPr lang="en-US" sz="2400" dirty="0">
                <a:solidFill>
                  <a:schemeClr val="dk1"/>
                </a:solidFill>
                <a:latin typeface="Calibri"/>
                <a:ea typeface="Calibri"/>
                <a:cs typeface="Calibri"/>
                <a:sym typeface="Calibri"/>
              </a:rPr>
              <a:t> </a:t>
            </a:r>
            <a:r>
              <a:rPr lang="ro-RO" sz="2400" dirty="0" err="1">
                <a:solidFill>
                  <a:schemeClr val="dk1"/>
                </a:solidFill>
                <a:latin typeface="Calibri"/>
                <a:ea typeface="Calibri"/>
                <a:cs typeface="Calibri"/>
                <a:sym typeface="Calibri"/>
              </a:rPr>
              <a:t>slide-ul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următor</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25"/>
          <p:cNvPicPr preferRelativeResize="0"/>
          <p:nvPr/>
        </p:nvPicPr>
        <p:blipFill rotWithShape="1">
          <a:blip r:embed="rId3">
            <a:alphaModFix/>
          </a:blip>
          <a:srcRect/>
          <a:stretch/>
        </p:blipFill>
        <p:spPr>
          <a:xfrm>
            <a:off x="1" y="0"/>
            <a:ext cx="18287998" cy="10286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14" name="Google Shape;414;p2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Acuratețea și alte metrici</a:t>
            </a:r>
            <a:endParaRPr lang="it-IT" sz="2800" dirty="0"/>
          </a:p>
        </p:txBody>
      </p:sp>
      <p:sp>
        <p:nvSpPr>
          <p:cNvPr id="415" name="Google Shape;415;p2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este indicat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fie utilizată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altă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metrică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decât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a:t>
            </a:r>
            <a:endParaRPr dirty="0"/>
          </a:p>
        </p:txBody>
      </p:sp>
      <p:sp>
        <p:nvSpPr>
          <p:cNvPr id="416" name="Google Shape;416;p26"/>
          <p:cNvSpPr txBox="1"/>
          <p:nvPr/>
        </p:nvSpPr>
        <p:spPr>
          <a:xfrm>
            <a:off x="1600200" y="4076700"/>
            <a:ext cx="14554200" cy="3416279"/>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țintă</a:t>
            </a:r>
            <a:r>
              <a:rPr lang="en-US" sz="2400" dirty="0">
                <a:solidFill>
                  <a:schemeClr val="dk1"/>
                </a:solidFill>
                <a:latin typeface="Calibri"/>
                <a:ea typeface="Calibri"/>
                <a:cs typeface="Calibri"/>
                <a:sym typeface="Calibri"/>
              </a:rPr>
              <a:t> sunt sever </a:t>
            </a:r>
            <a:r>
              <a:rPr lang="en-US" sz="2400" dirty="0" err="1">
                <a:solidFill>
                  <a:schemeClr val="dk1"/>
                </a:solidFill>
                <a:latin typeface="Calibri"/>
                <a:ea typeface="Calibri"/>
                <a:cs typeface="Calibri"/>
                <a:sym typeface="Calibri"/>
              </a:rPr>
              <a:t>dezechilibrate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dacă</a:t>
            </a:r>
            <a:r>
              <a:rPr lang="en-US" sz="2400" dirty="0">
                <a:solidFill>
                  <a:schemeClr val="dk1"/>
                </a:solidFill>
                <a:latin typeface="Calibri"/>
                <a:ea typeface="Calibri"/>
                <a:cs typeface="Calibri"/>
                <a:sym typeface="Calibri"/>
              </a:rPr>
              <a:t> 95% sunt</a:t>
            </a:r>
            <a:r>
              <a:rPr lang="ro-RO" sz="2400" dirty="0">
                <a:solidFill>
                  <a:schemeClr val="dk1"/>
                </a:solidFill>
                <a:latin typeface="Calibri"/>
                <a:ea typeface="Calibri"/>
                <a:cs typeface="Calibri"/>
                <a:sym typeface="Calibri"/>
              </a:rPr>
              <a:t> valori</a:t>
            </a:r>
            <a:r>
              <a:rPr lang="en-US" sz="2400" dirty="0">
                <a:solidFill>
                  <a:schemeClr val="dk1"/>
                </a:solidFill>
                <a:latin typeface="Calibri"/>
                <a:ea typeface="Calibri"/>
                <a:cs typeface="Calibri"/>
                <a:sym typeface="Calibri"/>
              </a:rPr>
              <a:t> POZITIV</a:t>
            </a:r>
            <a:r>
              <a:rPr lang="ro-RO" sz="2400" dirty="0">
                <a:solidFill>
                  <a:schemeClr val="dk1"/>
                </a:solidFill>
                <a:latin typeface="Calibri"/>
                <a:ea typeface="Calibri"/>
                <a:cs typeface="Calibri"/>
                <a:sym typeface="Calibri"/>
              </a:rPr>
              <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doar</a:t>
            </a:r>
            <a:r>
              <a:rPr lang="en-US" sz="2400" dirty="0">
                <a:solidFill>
                  <a:schemeClr val="dk1"/>
                </a:solidFill>
                <a:latin typeface="Calibri"/>
                <a:ea typeface="Calibri"/>
                <a:cs typeface="Calibri"/>
                <a:sym typeface="Calibri"/>
              </a:rPr>
              <a:t> 5% sunt NEGATIV</a:t>
            </a:r>
            <a:r>
              <a:rPr lang="ro-RO" sz="2400" dirty="0">
                <a:solidFill>
                  <a:schemeClr val="dk1"/>
                </a:solidFill>
                <a:latin typeface="Calibri"/>
                <a:ea typeface="Calibri"/>
                <a:cs typeface="Calibri"/>
                <a:sym typeface="Calibri"/>
              </a:rPr>
              <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clasificator</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pur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simplu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clasificat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totul</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fiind</a:t>
            </a:r>
            <a:r>
              <a:rPr lang="en-US" sz="2400" dirty="0">
                <a:solidFill>
                  <a:schemeClr val="dk1"/>
                </a:solidFill>
                <a:latin typeface="Calibri"/>
                <a:ea typeface="Calibri"/>
                <a:cs typeface="Calibri"/>
                <a:sym typeface="Calibri"/>
              </a:rPr>
              <a:t> POZITIV </a:t>
            </a:r>
            <a:r>
              <a:rPr lang="en-US" sz="2400" dirty="0" err="1">
                <a:solidFill>
                  <a:schemeClr val="dk1"/>
                </a:solidFill>
                <a:latin typeface="Calibri"/>
                <a:ea typeface="Calibri"/>
                <a:cs typeface="Calibri"/>
                <a:sym typeface="Calibri"/>
              </a:rPr>
              <a:t>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avea</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precizie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uimitoare</a:t>
            </a:r>
            <a:r>
              <a:rPr lang="en-US" sz="2400" dirty="0">
                <a:solidFill>
                  <a:schemeClr val="dk1"/>
                </a:solidFill>
                <a:latin typeface="Calibri"/>
                <a:ea typeface="Calibri"/>
                <a:cs typeface="Calibri"/>
                <a:sym typeface="Calibri"/>
              </a:rPr>
              <a:t> de 95%. Dar</a:t>
            </a:r>
            <a:r>
              <a:rPr lang="ro-RO" sz="2400" dirty="0">
                <a:solidFill>
                  <a:schemeClr val="dk1"/>
                </a:solidFill>
                <a:latin typeface="Calibri"/>
                <a:ea typeface="Calibri"/>
                <a:cs typeface="Calibri"/>
                <a:sym typeface="Calibri"/>
              </a:rPr>
              <a:t>, la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ce 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a:t>
            </a:r>
            <a:r>
              <a:rPr lang="ro-RO" sz="2400" dirty="0">
                <a:solidFill>
                  <a:schemeClr val="dk1"/>
                </a:solidFill>
                <a:latin typeface="Calibri"/>
                <a:ea typeface="Calibri"/>
                <a:cs typeface="Calibri"/>
                <a:sym typeface="Calibri"/>
              </a:rPr>
              <a:t>i</a:t>
            </a:r>
            <a:r>
              <a:rPr lang="en-US" sz="2400" dirty="0">
                <a:solidFill>
                  <a:schemeClr val="dk1"/>
                </a:solidFill>
                <a:latin typeface="Calibri"/>
                <a:ea typeface="Calibri"/>
                <a:cs typeface="Calibri"/>
                <a:sym typeface="Calibri"/>
              </a:rPr>
              <a:t>?</a:t>
            </a: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Este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important </a:t>
            </a:r>
            <a:r>
              <a:rPr lang="en-US" sz="2400" dirty="0" err="1">
                <a:solidFill>
                  <a:schemeClr val="dk1"/>
                </a:solidFill>
                <a:latin typeface="Calibri"/>
                <a:ea typeface="Calibri"/>
                <a:cs typeface="Calibri"/>
                <a:sym typeface="Calibri"/>
              </a:rPr>
              <a:t>să</a:t>
            </a:r>
            <a:r>
              <a:rPr lang="ro-RO" sz="2400" dirty="0">
                <a:solidFill>
                  <a:schemeClr val="dk1"/>
                </a:solidFill>
                <a:latin typeface="Calibri"/>
                <a:ea typeface="Calibri"/>
                <a:cs typeface="Calibri"/>
                <a:sym typeface="Calibri"/>
              </a:rPr>
              <a:t> 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identific</a:t>
            </a:r>
            <a:r>
              <a:rPr lang="ro-RO" sz="2400" dirty="0">
                <a:solidFill>
                  <a:schemeClr val="dk1"/>
                </a:solidFill>
                <a:latin typeface="Calibri"/>
                <a:ea typeface="Calibri"/>
                <a:cs typeface="Calibri"/>
                <a:sym typeface="Calibri"/>
              </a:rPr>
              <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corect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valorile</a:t>
            </a:r>
            <a:r>
              <a:rPr lang="en-US" sz="2400" dirty="0">
                <a:solidFill>
                  <a:schemeClr val="dk1"/>
                </a:solidFill>
                <a:latin typeface="Calibri"/>
                <a:ea typeface="Calibri"/>
                <a:cs typeface="Calibri"/>
                <a:sym typeface="Calibri"/>
              </a:rPr>
              <a:t> POZITIV</a:t>
            </a:r>
            <a:r>
              <a:rPr lang="ro-RO" sz="2400" dirty="0">
                <a:solidFill>
                  <a:schemeClr val="dk1"/>
                </a:solidFill>
                <a:latin typeface="Calibri"/>
                <a:ea typeface="Calibri"/>
                <a:cs typeface="Calibri"/>
                <a:sym typeface="Calibri"/>
              </a:rPr>
              <a: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într</a:t>
            </a:r>
            <a:r>
              <a:rPr lang="en-US" sz="2400" dirty="0">
                <a:solidFill>
                  <a:schemeClr val="dk1"/>
                </a:solidFill>
                <a:latin typeface="Calibri"/>
                <a:ea typeface="Calibri"/>
                <a:cs typeface="Calibri"/>
                <a:sym typeface="Calibri"/>
              </a:rPr>
              <a:t>-un diagnostic medical, </a:t>
            </a:r>
            <a:r>
              <a:rPr lang="en-US" sz="2400" dirty="0" err="1">
                <a:solidFill>
                  <a:schemeClr val="dk1"/>
                </a:solidFill>
                <a:latin typeface="Calibri"/>
                <a:ea typeface="Calibri"/>
                <a:cs typeface="Calibri"/>
                <a:sym typeface="Calibri"/>
              </a:rPr>
              <a:t>vre</a:t>
            </a:r>
            <a:r>
              <a:rPr lang="ro-RO" sz="2400" dirty="0">
                <a:solidFill>
                  <a:schemeClr val="dk1"/>
                </a:solidFill>
                <a:latin typeface="Calibri"/>
                <a:ea typeface="Calibri"/>
                <a:cs typeface="Calibri"/>
                <a:sym typeface="Calibri"/>
              </a:rPr>
              <a:t>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asigur</a:t>
            </a:r>
            <a:r>
              <a:rPr lang="ro-RO" sz="2400" dirty="0" err="1">
                <a:solidFill>
                  <a:schemeClr val="dk1"/>
                </a:solidFill>
                <a:latin typeface="Calibri"/>
                <a:ea typeface="Calibri"/>
                <a:cs typeface="Calibri"/>
                <a:sym typeface="Calibri"/>
              </a:rPr>
              <a:t>ăm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surpri</a:t>
            </a:r>
            <a:r>
              <a:rPr lang="ro-RO" sz="2400" dirty="0" err="1">
                <a:solidFill>
                  <a:schemeClr val="dk1"/>
                </a:solidFill>
                <a:latin typeface="Calibri"/>
                <a:ea typeface="Calibri"/>
                <a:cs typeface="Calibri"/>
                <a:sym typeface="Calibri"/>
              </a:rPr>
              <a:t>ndem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prezența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boli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putea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începe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tratamentul</a:t>
            </a:r>
            <a:r>
              <a:rPr lang="en-US" sz="2400" dirty="0">
                <a:solidFill>
                  <a:schemeClr val="dk1"/>
                </a:solidFill>
                <a:latin typeface="Calibri"/>
                <a:ea typeface="Calibri"/>
                <a:cs typeface="Calibri"/>
                <a:sym typeface="Calibri"/>
              </a:rPr>
              <a:t>)? Sau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important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evit</a:t>
            </a:r>
            <a:r>
              <a:rPr lang="ro-RO" sz="2400" dirty="0" err="1">
                <a:solidFill>
                  <a:schemeClr val="dk1"/>
                </a:solidFill>
                <a:latin typeface="Calibri"/>
                <a:ea typeface="Calibri"/>
                <a:cs typeface="Calibri"/>
                <a:sym typeface="Calibri"/>
              </a:rPr>
              <a:t>ăm</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estimările </a:t>
            </a:r>
            <a:r>
              <a:rPr lang="en-US" sz="2400" dirty="0" err="1">
                <a:solidFill>
                  <a:schemeClr val="dk1"/>
                </a:solidFill>
                <a:latin typeface="Calibri"/>
                <a:ea typeface="Calibri"/>
                <a:cs typeface="Calibri"/>
                <a:sym typeface="Calibri"/>
              </a:rPr>
              <a:t>fals</a:t>
            </a:r>
            <a:r>
              <a:rPr lang="ro-RO"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POZITIVE?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a:spLocks noGrp="1"/>
          </p:cNvSpPr>
          <p:nvPr>
            <p:ph type="body" idx="1"/>
          </p:nvPr>
        </p:nvSpPr>
        <p:spPr>
          <a:xfrm>
            <a:off x="1447800" y="2749575"/>
            <a:ext cx="15544800" cy="5975325"/>
          </a:xfrm>
          <a:prstGeom prst="rect">
            <a:avLst/>
          </a:prstGeom>
          <a:noFill/>
          <a:ln>
            <a:noFill/>
          </a:ln>
        </p:spPr>
        <p:txBody>
          <a:bodyPr spcFirstLastPara="1" wrap="square" lIns="91425" tIns="45700" rIns="91425" bIns="45700" anchor="t" anchorCtr="0">
            <a:normAutofit fontScale="85000" lnSpcReduction="20000"/>
          </a:bodyPr>
          <a:lstStyle/>
          <a:p>
            <a:pPr marL="51435" lvl="0" indent="0">
              <a:lnSpc>
                <a:spcPct val="150000"/>
              </a:lnSpc>
              <a:spcBef>
                <a:spcPts val="0"/>
              </a:spcBef>
              <a:buClr>
                <a:srgbClr val="943C83"/>
              </a:buClr>
              <a:buSzPct val="100000"/>
              <a:buNone/>
            </a:pPr>
            <a:r>
              <a:rPr lang="en-US" sz="3500" b="1" i="1" dirty="0" err="1">
                <a:solidFill>
                  <a:srgbClr val="943C83"/>
                </a:solidFill>
              </a:rPr>
              <a:t>Să</a:t>
            </a:r>
            <a:r>
              <a:rPr lang="en-US" sz="3500" b="1" i="1" dirty="0">
                <a:solidFill>
                  <a:srgbClr val="943C83"/>
                </a:solidFill>
              </a:rPr>
              <a:t> </a:t>
            </a:r>
            <a:r>
              <a:rPr lang="en-US" sz="3500" b="1" i="1" dirty="0" err="1">
                <a:solidFill>
                  <a:srgbClr val="943C83"/>
                </a:solidFill>
              </a:rPr>
              <a:t>luăm</a:t>
            </a:r>
            <a:r>
              <a:rPr lang="en-US" sz="3500" b="1" i="1" dirty="0">
                <a:solidFill>
                  <a:srgbClr val="943C83"/>
                </a:solidFill>
              </a:rPr>
              <a:t> </a:t>
            </a:r>
            <a:r>
              <a:rPr lang="en-US" sz="3500" b="1" i="1" dirty="0" err="1">
                <a:solidFill>
                  <a:srgbClr val="943C83"/>
                </a:solidFill>
              </a:rPr>
              <a:t>în</a:t>
            </a:r>
            <a:r>
              <a:rPr lang="en-US" sz="3500" b="1" i="1" dirty="0">
                <a:solidFill>
                  <a:srgbClr val="943C83"/>
                </a:solidFill>
              </a:rPr>
              <a:t> </a:t>
            </a:r>
            <a:r>
              <a:rPr lang="en-US" sz="3500" b="1" i="1" dirty="0" err="1">
                <a:solidFill>
                  <a:srgbClr val="943C83"/>
                </a:solidFill>
              </a:rPr>
              <a:t>considerare</a:t>
            </a:r>
            <a:r>
              <a:rPr lang="en-US" sz="3500" b="1" i="1" dirty="0">
                <a:solidFill>
                  <a:srgbClr val="943C83"/>
                </a:solidFill>
              </a:rPr>
              <a:t> un </a:t>
            </a:r>
            <a:r>
              <a:rPr lang="en-US" sz="3500" b="1" i="1" dirty="0" err="1">
                <a:solidFill>
                  <a:srgbClr val="943C83"/>
                </a:solidFill>
              </a:rPr>
              <a:t>exemplu</a:t>
            </a:r>
            <a:r>
              <a:rPr lang="en-US" sz="3500" b="1" i="1" dirty="0">
                <a:solidFill>
                  <a:srgbClr val="943C83"/>
                </a:solidFill>
              </a:rPr>
              <a:t> „real”: </a:t>
            </a:r>
            <a:r>
              <a:rPr lang="en-US" sz="3500" b="1" i="1" dirty="0" err="1">
                <a:solidFill>
                  <a:srgbClr val="943C83"/>
                </a:solidFill>
              </a:rPr>
              <a:t>detectarea</a:t>
            </a:r>
            <a:r>
              <a:rPr lang="en-US" sz="3500" b="1" i="1" dirty="0">
                <a:solidFill>
                  <a:srgbClr val="943C83"/>
                </a:solidFill>
              </a:rPr>
              <a:t> </a:t>
            </a:r>
            <a:r>
              <a:rPr lang="en-US" sz="3500" b="1" i="1" dirty="0" err="1">
                <a:solidFill>
                  <a:srgbClr val="943C83"/>
                </a:solidFill>
              </a:rPr>
              <a:t>automată</a:t>
            </a:r>
            <a:r>
              <a:rPr lang="en-US" sz="3500" b="1" i="1" dirty="0">
                <a:solidFill>
                  <a:srgbClr val="943C83"/>
                </a:solidFill>
              </a:rPr>
              <a:t> a </a:t>
            </a:r>
            <a:r>
              <a:rPr lang="en-US" sz="3500" b="1" i="1" dirty="0" err="1">
                <a:solidFill>
                  <a:srgbClr val="943C83"/>
                </a:solidFill>
              </a:rPr>
              <a:t>discursului</a:t>
            </a:r>
            <a:r>
              <a:rPr lang="en-US" sz="3500" b="1" i="1" dirty="0">
                <a:solidFill>
                  <a:srgbClr val="943C83"/>
                </a:solidFill>
              </a:rPr>
              <a:t> instigator la </a:t>
            </a:r>
            <a:r>
              <a:rPr lang="en-US" sz="3500" b="1" i="1" dirty="0" err="1">
                <a:solidFill>
                  <a:srgbClr val="943C83"/>
                </a:solidFill>
              </a:rPr>
              <a:t>ură</a:t>
            </a:r>
            <a:r>
              <a:rPr lang="en-US" sz="3500" b="1" i="1" dirty="0">
                <a:solidFill>
                  <a:srgbClr val="943C83"/>
                </a:solidFill>
              </a:rPr>
              <a:t> pe </a:t>
            </a:r>
            <a:r>
              <a:rPr lang="en-US" sz="3500" b="1" i="1" dirty="0" err="1">
                <a:solidFill>
                  <a:srgbClr val="943C83"/>
                </a:solidFill>
              </a:rPr>
              <a:t>rețelele</a:t>
            </a:r>
            <a:r>
              <a:rPr lang="en-US" sz="3500" b="1" i="1" dirty="0">
                <a:solidFill>
                  <a:srgbClr val="943C83"/>
                </a:solidFill>
              </a:rPr>
              <a:t> </a:t>
            </a:r>
            <a:r>
              <a:rPr lang="en-US" sz="3500" b="1" i="1" dirty="0" err="1">
                <a:solidFill>
                  <a:srgbClr val="943C83"/>
                </a:solidFill>
              </a:rPr>
              <a:t>sociale</a:t>
            </a:r>
            <a:r>
              <a:rPr lang="en-US" sz="3500" b="1" i="1" dirty="0">
                <a:solidFill>
                  <a:srgbClr val="943C83"/>
                </a:solidFill>
              </a:rPr>
              <a:t>.</a:t>
            </a:r>
            <a:endParaRPr sz="1100" b="1" dirty="0">
              <a:solidFill>
                <a:schemeClr val="dk1"/>
              </a:solidFill>
            </a:endParaRPr>
          </a:p>
          <a:p>
            <a:pPr marL="51435" lvl="0" indent="0">
              <a:lnSpc>
                <a:spcPct val="150000"/>
              </a:lnSpc>
              <a:buSzPct val="100000"/>
              <a:buNone/>
            </a:pPr>
            <a:r>
              <a:rPr lang="en-US" sz="3500" i="1" dirty="0"/>
              <a:t>Conform </a:t>
            </a:r>
            <a:r>
              <a:rPr lang="en-US" sz="3500" i="1" dirty="0" err="1"/>
              <a:t>datelor</a:t>
            </a:r>
            <a:r>
              <a:rPr lang="en-US" sz="3500" i="1" dirty="0"/>
              <a:t> </a:t>
            </a:r>
            <a:r>
              <a:rPr lang="en-US" sz="3500" i="1" dirty="0" err="1"/>
              <a:t>obținute</a:t>
            </a:r>
            <a:r>
              <a:rPr lang="en-US" sz="3500" i="1" dirty="0"/>
              <a:t> </a:t>
            </a:r>
            <a:r>
              <a:rPr lang="en-US" sz="3500" i="1" dirty="0" err="1"/>
              <a:t>în</a:t>
            </a:r>
            <a:r>
              <a:rPr lang="en-US" sz="3500" i="1" dirty="0"/>
              <a:t> </a:t>
            </a:r>
            <a:r>
              <a:rPr lang="en-US" sz="3500" i="1" dirty="0" err="1"/>
              <a:t>cadrul</a:t>
            </a:r>
            <a:r>
              <a:rPr lang="en-US" sz="3500" i="1" dirty="0"/>
              <a:t> </a:t>
            </a:r>
            <a:r>
              <a:rPr lang="en-US" sz="3500" i="1" dirty="0" err="1"/>
              <a:t>proiectului</a:t>
            </a:r>
            <a:r>
              <a:rPr lang="en-US" sz="3500" i="1" dirty="0"/>
              <a:t> „</a:t>
            </a:r>
            <a:r>
              <a:rPr lang="en-US" sz="3500" i="1" dirty="0" err="1"/>
              <a:t>Barometro</a:t>
            </a:r>
            <a:r>
              <a:rPr lang="en-US" sz="3500" i="1" dirty="0"/>
              <a:t> </a:t>
            </a:r>
            <a:r>
              <a:rPr lang="en-US" sz="3500" i="1" dirty="0" err="1"/>
              <a:t>dell‘Odio</a:t>
            </a:r>
            <a:r>
              <a:rPr lang="en-US" sz="3500" i="1" dirty="0"/>
              <a:t>” al Amnesty International Italia (a se </a:t>
            </a:r>
            <a:r>
              <a:rPr lang="en-US" sz="3500" i="1" dirty="0" err="1"/>
              <a:t>vedea</a:t>
            </a:r>
            <a:r>
              <a:rPr lang="en-US" sz="3500" i="1" dirty="0"/>
              <a:t> </a:t>
            </a:r>
            <a:r>
              <a:rPr lang="ro-RO" sz="3500" i="1" dirty="0"/>
              <a:t>prezentarea</a:t>
            </a:r>
            <a:r>
              <a:rPr lang="en-US" sz="3500" i="1" dirty="0"/>
              <a:t> data4good), </a:t>
            </a:r>
            <a:r>
              <a:rPr lang="en-US" sz="3500" i="1" dirty="0" err="1"/>
              <a:t>discursul</a:t>
            </a:r>
            <a:r>
              <a:rPr lang="en-US" sz="3500" i="1" dirty="0"/>
              <a:t> instigator la </a:t>
            </a:r>
            <a:r>
              <a:rPr lang="en-US" sz="3500" i="1" dirty="0" err="1"/>
              <a:t>ură</a:t>
            </a:r>
            <a:r>
              <a:rPr lang="en-US" sz="3500" i="1" dirty="0"/>
              <a:t> </a:t>
            </a:r>
            <a:r>
              <a:rPr lang="en-US" sz="3500" i="1" dirty="0" err="1"/>
              <a:t>reprezintă</a:t>
            </a:r>
            <a:r>
              <a:rPr lang="en-US" sz="3500" i="1" dirty="0"/>
              <a:t> </a:t>
            </a:r>
            <a:r>
              <a:rPr lang="en-US" sz="3500" i="1" dirty="0" err="1"/>
              <a:t>aproximativ</a:t>
            </a:r>
            <a:r>
              <a:rPr lang="en-US" sz="3500" i="1" dirty="0"/>
              <a:t> 1% din </a:t>
            </a:r>
            <a:r>
              <a:rPr lang="en-US" sz="3500" i="1" dirty="0" err="1"/>
              <a:t>conținutul</a:t>
            </a:r>
            <a:r>
              <a:rPr lang="en-US" sz="3500" i="1" dirty="0"/>
              <a:t> politic online. </a:t>
            </a:r>
            <a:r>
              <a:rPr lang="en-US" sz="3500" i="1" dirty="0" err="1"/>
              <a:t>În</a:t>
            </a:r>
            <a:r>
              <a:rPr lang="en-US" sz="3500" i="1" dirty="0"/>
              <a:t> </a:t>
            </a:r>
            <a:r>
              <a:rPr lang="en-US" sz="3500" i="1" dirty="0" err="1"/>
              <a:t>acest</a:t>
            </a:r>
            <a:r>
              <a:rPr lang="en-US" sz="3500" i="1" dirty="0"/>
              <a:t> </a:t>
            </a:r>
            <a:r>
              <a:rPr lang="en-US" sz="3500" i="1" dirty="0" err="1"/>
              <a:t>caz</a:t>
            </a:r>
            <a:r>
              <a:rPr lang="en-US" sz="3500" i="1" dirty="0"/>
              <a:t>, </a:t>
            </a:r>
            <a:r>
              <a:rPr lang="en-US" sz="3500" i="1" dirty="0" err="1"/>
              <a:t>chiar</a:t>
            </a:r>
            <a:r>
              <a:rPr lang="en-US" sz="3500" i="1" dirty="0"/>
              <a:t> </a:t>
            </a:r>
            <a:r>
              <a:rPr lang="en-US" sz="3500" i="1" dirty="0" err="1"/>
              <a:t>și</a:t>
            </a:r>
            <a:r>
              <a:rPr lang="en-US" sz="3500" i="1" dirty="0"/>
              <a:t> </a:t>
            </a:r>
            <a:r>
              <a:rPr lang="en-US" sz="3500" i="1" dirty="0" err="1"/>
              <a:t>pentru</a:t>
            </a:r>
            <a:r>
              <a:rPr lang="en-US" sz="3500" i="1" dirty="0"/>
              <a:t> un </a:t>
            </a:r>
            <a:r>
              <a:rPr lang="en-US" sz="3500" i="1" dirty="0" err="1"/>
              <a:t>sistem</a:t>
            </a:r>
            <a:r>
              <a:rPr lang="en-US" sz="3500" i="1" dirty="0"/>
              <a:t> de </a:t>
            </a:r>
            <a:r>
              <a:rPr lang="en-US" sz="3500" i="1" dirty="0" err="1"/>
              <a:t>detectare</a:t>
            </a:r>
            <a:r>
              <a:rPr lang="en-US" sz="3500" i="1" dirty="0"/>
              <a:t> a </a:t>
            </a:r>
            <a:r>
              <a:rPr lang="en-US" sz="3500" i="1" dirty="0" err="1"/>
              <a:t>discursului</a:t>
            </a:r>
            <a:r>
              <a:rPr lang="en-US" sz="3500" i="1" dirty="0"/>
              <a:t> instigator la </a:t>
            </a:r>
            <a:r>
              <a:rPr lang="en-US" sz="3500" i="1" dirty="0" err="1"/>
              <a:t>ură</a:t>
            </a:r>
            <a:r>
              <a:rPr lang="en-US" sz="3500" i="1" dirty="0"/>
              <a:t> cu 99% TPR </a:t>
            </a:r>
            <a:r>
              <a:rPr lang="en-US" sz="3500" i="1" dirty="0" err="1"/>
              <a:t>și</a:t>
            </a:r>
            <a:r>
              <a:rPr lang="en-US" sz="3500" i="1" dirty="0"/>
              <a:t> 1% FPR:</a:t>
            </a:r>
            <a:endParaRPr lang="ro-RO" sz="3500" i="1" dirty="0"/>
          </a:p>
          <a:p>
            <a:pPr marL="51435" lvl="0" indent="0">
              <a:lnSpc>
                <a:spcPct val="150000"/>
              </a:lnSpc>
              <a:buSzPct val="100000"/>
              <a:buNone/>
            </a:pPr>
            <a:r>
              <a:rPr lang="en-US" sz="3500" b="1" i="1" dirty="0" err="1"/>
              <a:t>Pentru</a:t>
            </a:r>
            <a:r>
              <a:rPr lang="en-US" sz="3500" b="1" i="1" dirty="0"/>
              <a:t> </a:t>
            </a:r>
            <a:r>
              <a:rPr lang="en-US" sz="3500" b="1" i="1" dirty="0" err="1"/>
              <a:t>fiecare</a:t>
            </a:r>
            <a:r>
              <a:rPr lang="en-US" sz="3500" b="1" i="1" dirty="0"/>
              <a:t> 100 de </a:t>
            </a:r>
            <a:r>
              <a:rPr lang="en-US" sz="3500" b="1" i="1" dirty="0" err="1"/>
              <a:t>comentarii</a:t>
            </a:r>
            <a:r>
              <a:rPr lang="en-US" sz="3500" b="1" i="1" dirty="0"/>
              <a:t> pe care le </a:t>
            </a:r>
            <a:r>
              <a:rPr lang="en-US" sz="3500" b="1" i="1" dirty="0" err="1"/>
              <a:t>etichetează</a:t>
            </a:r>
            <a:r>
              <a:rPr lang="en-US" sz="3500" b="1" i="1" dirty="0"/>
              <a:t> </a:t>
            </a:r>
            <a:r>
              <a:rPr lang="en-US" sz="3500" b="1" i="1" dirty="0" err="1"/>
              <a:t>drept</a:t>
            </a:r>
            <a:r>
              <a:rPr lang="en-US" sz="3500" b="1" i="1" dirty="0"/>
              <a:t> </a:t>
            </a:r>
            <a:r>
              <a:rPr lang="en-US" sz="3500" b="1" i="1" dirty="0" err="1"/>
              <a:t>discurs</a:t>
            </a:r>
            <a:r>
              <a:rPr lang="en-US" sz="3500" b="1" i="1" dirty="0"/>
              <a:t> instigator la </a:t>
            </a:r>
            <a:r>
              <a:rPr lang="en-US" sz="3500" b="1" i="1" dirty="0" err="1"/>
              <a:t>ură</a:t>
            </a:r>
            <a:r>
              <a:rPr lang="en-US" sz="3500" b="1" i="1" dirty="0"/>
              <a:t>, ne </a:t>
            </a:r>
            <a:r>
              <a:rPr lang="en-US" sz="3500" b="1" i="1" dirty="0" err="1"/>
              <a:t>putem</a:t>
            </a:r>
            <a:r>
              <a:rPr lang="en-US" sz="3500" b="1" i="1" dirty="0"/>
              <a:t> </a:t>
            </a:r>
            <a:r>
              <a:rPr lang="en-US" sz="3500" b="1" i="1" dirty="0" err="1"/>
              <a:t>aștepta</a:t>
            </a:r>
            <a:r>
              <a:rPr lang="en-US" sz="3500" b="1" i="1" dirty="0"/>
              <a:t> ca ___ </a:t>
            </a:r>
            <a:r>
              <a:rPr lang="en-US" sz="3500" b="1" i="1" dirty="0" err="1"/>
              <a:t>dintre</a:t>
            </a:r>
            <a:r>
              <a:rPr lang="en-US" sz="3500" b="1" i="1" dirty="0"/>
              <a:t> </a:t>
            </a:r>
            <a:r>
              <a:rPr lang="en-US" sz="3500" b="1" i="1" dirty="0" err="1"/>
              <a:t>ele</a:t>
            </a:r>
            <a:r>
              <a:rPr lang="en-US" sz="3500" b="1" i="1" dirty="0"/>
              <a:t> </a:t>
            </a:r>
            <a:r>
              <a:rPr lang="en-US" sz="3500" b="1" i="1" dirty="0" err="1"/>
              <a:t>să</a:t>
            </a:r>
            <a:r>
              <a:rPr lang="en-US" sz="3500" b="1" i="1" dirty="0"/>
              <a:t> fie de </a:t>
            </a:r>
            <a:r>
              <a:rPr lang="en-US" sz="3500" b="1" i="1" dirty="0" err="1"/>
              <a:t>fapt</a:t>
            </a:r>
            <a:r>
              <a:rPr lang="en-US" sz="3500" b="1" i="1" dirty="0"/>
              <a:t> </a:t>
            </a:r>
            <a:r>
              <a:rPr lang="en-US" sz="3500" b="1" i="1" dirty="0" err="1"/>
              <a:t>comentarii</a:t>
            </a:r>
            <a:r>
              <a:rPr lang="en-US" sz="3500" b="1" i="1" dirty="0"/>
              <a:t> </a:t>
            </a:r>
            <a:r>
              <a:rPr lang="en-US" sz="3500" b="1" i="1" dirty="0" err="1"/>
              <a:t>neutre</a:t>
            </a:r>
            <a:r>
              <a:rPr lang="en-US" sz="3500" b="1" i="1" dirty="0"/>
              <a:t>.</a:t>
            </a:r>
            <a:endParaRPr dirty="0"/>
          </a:p>
          <a:p>
            <a:pPr marL="51435" lvl="0" indent="0">
              <a:lnSpc>
                <a:spcPct val="150000"/>
              </a:lnSpc>
              <a:buClr>
                <a:srgbClr val="FF0000"/>
              </a:buClr>
              <a:buSzPct val="100000"/>
              <a:buNone/>
            </a:pPr>
            <a:r>
              <a:rPr lang="en-US" sz="2600" b="1" i="1" dirty="0">
                <a:solidFill>
                  <a:srgbClr val="FF0000"/>
                </a:solidFill>
              </a:rPr>
              <a:t>(</a:t>
            </a:r>
            <a:r>
              <a:rPr lang="en-US" sz="2600" b="1" i="1" dirty="0" err="1">
                <a:solidFill>
                  <a:srgbClr val="FF0000"/>
                </a:solidFill>
              </a:rPr>
              <a:t>Încercați</a:t>
            </a:r>
            <a:r>
              <a:rPr lang="en-US" sz="2600" b="1" i="1" dirty="0">
                <a:solidFill>
                  <a:srgbClr val="FF0000"/>
                </a:solidFill>
              </a:rPr>
              <a:t> </a:t>
            </a:r>
            <a:r>
              <a:rPr lang="en-US" sz="2600" b="1" i="1" dirty="0" err="1">
                <a:solidFill>
                  <a:srgbClr val="FF0000"/>
                </a:solidFill>
              </a:rPr>
              <a:t>să</a:t>
            </a:r>
            <a:r>
              <a:rPr lang="en-US" sz="2600" b="1" i="1" dirty="0">
                <a:solidFill>
                  <a:srgbClr val="FF0000"/>
                </a:solidFill>
              </a:rPr>
              <a:t> </a:t>
            </a:r>
            <a:r>
              <a:rPr lang="en-US" sz="2600" b="1" i="1" dirty="0" err="1">
                <a:solidFill>
                  <a:srgbClr val="FF0000"/>
                </a:solidFill>
              </a:rPr>
              <a:t>identifica</a:t>
            </a:r>
            <a:r>
              <a:rPr lang="ro-RO" sz="2600" b="1" i="1" dirty="0">
                <a:solidFill>
                  <a:srgbClr val="FF0000"/>
                </a:solidFill>
              </a:rPr>
              <a:t>ți valoarea</a:t>
            </a:r>
            <a:r>
              <a:rPr lang="en-US" sz="2600" b="1" i="1" dirty="0">
                <a:solidFill>
                  <a:srgbClr val="FF0000"/>
                </a:solidFill>
              </a:rPr>
              <a:t> </a:t>
            </a:r>
            <a:r>
              <a:rPr lang="en-US" sz="2600" b="1" i="1" dirty="0" err="1">
                <a:solidFill>
                  <a:srgbClr val="FF0000"/>
                </a:solidFill>
              </a:rPr>
              <a:t>înainte</a:t>
            </a:r>
            <a:r>
              <a:rPr lang="en-US" sz="2600" b="1" i="1" dirty="0">
                <a:solidFill>
                  <a:srgbClr val="FF0000"/>
                </a:solidFill>
              </a:rPr>
              <a:t> </a:t>
            </a:r>
            <a:r>
              <a:rPr lang="ro-RO" sz="2600" b="1" i="1" dirty="0">
                <a:solidFill>
                  <a:srgbClr val="FF0000"/>
                </a:solidFill>
              </a:rPr>
              <a:t>să treceți</a:t>
            </a:r>
            <a:r>
              <a:rPr lang="en-US" sz="2600" b="1" i="1" dirty="0">
                <a:solidFill>
                  <a:srgbClr val="FF0000"/>
                </a:solidFill>
              </a:rPr>
              <a:t> </a:t>
            </a:r>
            <a:r>
              <a:rPr lang="ro-RO" sz="2600" b="1" i="1" dirty="0">
                <a:solidFill>
                  <a:srgbClr val="FF0000"/>
                </a:solidFill>
              </a:rPr>
              <a:t>mai departe</a:t>
            </a:r>
            <a:r>
              <a:rPr lang="en-US" sz="2600" b="1" i="1" dirty="0">
                <a:solidFill>
                  <a:srgbClr val="FF0000"/>
                </a:solidFill>
              </a:rPr>
              <a:t>)</a:t>
            </a:r>
            <a:endParaRPr sz="2600" b="1" i="1" dirty="0">
              <a:solidFill>
                <a:srgbClr val="FF0000"/>
              </a:solidFill>
            </a:endParaRPr>
          </a:p>
        </p:txBody>
      </p:sp>
      <p:sp>
        <p:nvSpPr>
          <p:cNvPr id="423" name="Google Shape;423;p27"/>
          <p:cNvSpPr txBox="1"/>
          <p:nvPr/>
        </p:nvSpPr>
        <p:spPr>
          <a:xfrm>
            <a:off x="3173507" y="578222"/>
            <a:ext cx="12489965" cy="1742172"/>
          </a:xfrm>
          <a:prstGeom prst="rect">
            <a:avLst/>
          </a:prstGeom>
          <a:noFill/>
          <a:ln>
            <a:noFill/>
          </a:ln>
        </p:spPr>
        <p:txBody>
          <a:bodyPr spcFirstLastPara="1" wrap="square" lIns="137150" tIns="68575" rIns="137150" bIns="68575" anchor="ctr" anchorCtr="0">
            <a:normAutofit/>
          </a:bodyPr>
          <a:lstStyle/>
          <a:p>
            <a:pPr marL="0" marR="0" lvl="0" indent="0" algn="ctr" rtl="0">
              <a:lnSpc>
                <a:spcPct val="90000"/>
              </a:lnSpc>
              <a:spcBef>
                <a:spcPts val="0"/>
              </a:spcBef>
              <a:spcAft>
                <a:spcPts val="0"/>
              </a:spcAft>
              <a:buClr>
                <a:schemeClr val="accent1"/>
              </a:buClr>
              <a:buSzPts val="5400"/>
              <a:buFont typeface="Calibri"/>
              <a:buNone/>
            </a:pPr>
            <a:endParaRPr sz="5400" b="1" i="1">
              <a:solidFill>
                <a:srgbClr val="943C83"/>
              </a:solidFill>
              <a:latin typeface="Calibri"/>
              <a:ea typeface="Calibri"/>
              <a:cs typeface="Calibri"/>
              <a:sym typeface="Calibri"/>
            </a:endParaRPr>
          </a:p>
        </p:txBody>
      </p:sp>
      <p:sp>
        <p:nvSpPr>
          <p:cNvPr id="424" name="Google Shape;424;p27"/>
          <p:cNvSpPr txBox="1"/>
          <p:nvPr/>
        </p:nvSpPr>
        <p:spPr>
          <a:xfrm>
            <a:off x="1447800" y="1007403"/>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25" name="Google Shape;425;p27"/>
          <p:cNvSpPr txBox="1"/>
          <p:nvPr/>
        </p:nvSpPr>
        <p:spPr>
          <a:xfrm>
            <a:off x="1447800" y="216986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Acuratețea și alte metrici</a:t>
            </a:r>
            <a:endParaRPr lang="it-IT"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a:spLocks noGrp="1"/>
          </p:cNvSpPr>
          <p:nvPr>
            <p:ph type="body" idx="1"/>
          </p:nvPr>
        </p:nvSpPr>
        <p:spPr>
          <a:xfrm>
            <a:off x="1447800" y="2749575"/>
            <a:ext cx="15544800" cy="5975325"/>
          </a:xfrm>
          <a:prstGeom prst="rect">
            <a:avLst/>
          </a:prstGeom>
          <a:noFill/>
          <a:ln>
            <a:noFill/>
          </a:ln>
        </p:spPr>
        <p:txBody>
          <a:bodyPr spcFirstLastPara="1" wrap="square" lIns="91425" tIns="45700" rIns="91425" bIns="45700" anchor="t" anchorCtr="0">
            <a:normAutofit fontScale="85000" lnSpcReduction="20000"/>
          </a:bodyPr>
          <a:lstStyle/>
          <a:p>
            <a:pPr marL="51435" lvl="0" indent="0">
              <a:lnSpc>
                <a:spcPct val="150000"/>
              </a:lnSpc>
              <a:spcBef>
                <a:spcPts val="0"/>
              </a:spcBef>
              <a:buClr>
                <a:srgbClr val="943C83"/>
              </a:buClr>
              <a:buSzPct val="100000"/>
              <a:buNone/>
            </a:pPr>
            <a:r>
              <a:rPr lang="en-US" sz="3500" b="1" i="1" dirty="0" err="1">
                <a:solidFill>
                  <a:srgbClr val="943C83"/>
                </a:solidFill>
              </a:rPr>
              <a:t>Să</a:t>
            </a:r>
            <a:r>
              <a:rPr lang="en-US" sz="3500" b="1" i="1" dirty="0">
                <a:solidFill>
                  <a:srgbClr val="943C83"/>
                </a:solidFill>
              </a:rPr>
              <a:t> </a:t>
            </a:r>
            <a:r>
              <a:rPr lang="en-US" sz="3500" b="1" i="1" dirty="0" err="1">
                <a:solidFill>
                  <a:srgbClr val="943C83"/>
                </a:solidFill>
              </a:rPr>
              <a:t>luăm</a:t>
            </a:r>
            <a:r>
              <a:rPr lang="en-US" sz="3500" b="1" i="1" dirty="0">
                <a:solidFill>
                  <a:srgbClr val="943C83"/>
                </a:solidFill>
              </a:rPr>
              <a:t> </a:t>
            </a:r>
            <a:r>
              <a:rPr lang="en-US" sz="3500" b="1" i="1" dirty="0" err="1">
                <a:solidFill>
                  <a:srgbClr val="943C83"/>
                </a:solidFill>
              </a:rPr>
              <a:t>în</a:t>
            </a:r>
            <a:r>
              <a:rPr lang="en-US" sz="3500" b="1" i="1" dirty="0">
                <a:solidFill>
                  <a:srgbClr val="943C83"/>
                </a:solidFill>
              </a:rPr>
              <a:t> </a:t>
            </a:r>
            <a:r>
              <a:rPr lang="en-US" sz="3500" b="1" i="1" dirty="0" err="1">
                <a:solidFill>
                  <a:srgbClr val="943C83"/>
                </a:solidFill>
              </a:rPr>
              <a:t>considerare</a:t>
            </a:r>
            <a:r>
              <a:rPr lang="en-US" sz="3500" b="1" i="1" dirty="0">
                <a:solidFill>
                  <a:srgbClr val="943C83"/>
                </a:solidFill>
              </a:rPr>
              <a:t> un </a:t>
            </a:r>
            <a:r>
              <a:rPr lang="en-US" sz="3500" b="1" i="1" dirty="0" err="1">
                <a:solidFill>
                  <a:srgbClr val="943C83"/>
                </a:solidFill>
              </a:rPr>
              <a:t>exemplu</a:t>
            </a:r>
            <a:r>
              <a:rPr lang="en-US" sz="3500" b="1" i="1" dirty="0">
                <a:solidFill>
                  <a:srgbClr val="943C83"/>
                </a:solidFill>
              </a:rPr>
              <a:t> „real”: </a:t>
            </a:r>
            <a:r>
              <a:rPr lang="en-US" sz="3500" b="1" i="1" dirty="0" err="1">
                <a:solidFill>
                  <a:srgbClr val="943C83"/>
                </a:solidFill>
              </a:rPr>
              <a:t>detectarea</a:t>
            </a:r>
            <a:r>
              <a:rPr lang="en-US" sz="3500" b="1" i="1" dirty="0">
                <a:solidFill>
                  <a:srgbClr val="943C83"/>
                </a:solidFill>
              </a:rPr>
              <a:t> </a:t>
            </a:r>
            <a:r>
              <a:rPr lang="en-US" sz="3500" b="1" i="1" dirty="0" err="1">
                <a:solidFill>
                  <a:srgbClr val="943C83"/>
                </a:solidFill>
              </a:rPr>
              <a:t>automată</a:t>
            </a:r>
            <a:r>
              <a:rPr lang="en-US" sz="3500" b="1" i="1" dirty="0">
                <a:solidFill>
                  <a:srgbClr val="943C83"/>
                </a:solidFill>
              </a:rPr>
              <a:t> a </a:t>
            </a:r>
            <a:r>
              <a:rPr lang="en-US" sz="3500" b="1" i="1" dirty="0" err="1">
                <a:solidFill>
                  <a:srgbClr val="943C83"/>
                </a:solidFill>
              </a:rPr>
              <a:t>discursului</a:t>
            </a:r>
            <a:r>
              <a:rPr lang="en-US" sz="3500" b="1" i="1" dirty="0">
                <a:solidFill>
                  <a:srgbClr val="943C83"/>
                </a:solidFill>
              </a:rPr>
              <a:t> instigator la </a:t>
            </a:r>
            <a:r>
              <a:rPr lang="en-US" sz="3500" b="1" i="1" dirty="0" err="1">
                <a:solidFill>
                  <a:srgbClr val="943C83"/>
                </a:solidFill>
              </a:rPr>
              <a:t>ură</a:t>
            </a:r>
            <a:r>
              <a:rPr lang="en-US" sz="3500" b="1" i="1" dirty="0">
                <a:solidFill>
                  <a:srgbClr val="943C83"/>
                </a:solidFill>
              </a:rPr>
              <a:t> pe </a:t>
            </a:r>
            <a:r>
              <a:rPr lang="en-US" sz="3500" b="1" i="1" dirty="0" err="1">
                <a:solidFill>
                  <a:srgbClr val="943C83"/>
                </a:solidFill>
              </a:rPr>
              <a:t>rețelele</a:t>
            </a:r>
            <a:r>
              <a:rPr lang="en-US" sz="3500" b="1" i="1" dirty="0">
                <a:solidFill>
                  <a:srgbClr val="943C83"/>
                </a:solidFill>
              </a:rPr>
              <a:t> </a:t>
            </a:r>
            <a:r>
              <a:rPr lang="en-US" sz="3500" b="1" i="1" dirty="0" err="1">
                <a:solidFill>
                  <a:srgbClr val="943C83"/>
                </a:solidFill>
              </a:rPr>
              <a:t>sociale</a:t>
            </a:r>
            <a:r>
              <a:rPr lang="en-US" sz="3500" b="1" i="1" dirty="0">
                <a:solidFill>
                  <a:srgbClr val="943C83"/>
                </a:solidFill>
              </a:rPr>
              <a:t>.</a:t>
            </a:r>
            <a:endParaRPr sz="1100" b="1" dirty="0">
              <a:solidFill>
                <a:schemeClr val="dk1"/>
              </a:solidFill>
            </a:endParaRPr>
          </a:p>
          <a:p>
            <a:pPr marL="51435" lvl="0" indent="0">
              <a:lnSpc>
                <a:spcPct val="150000"/>
              </a:lnSpc>
              <a:buSzPct val="100000"/>
              <a:buNone/>
            </a:pPr>
            <a:r>
              <a:rPr lang="en-US" sz="3500" i="1" dirty="0"/>
              <a:t>Conform </a:t>
            </a:r>
            <a:r>
              <a:rPr lang="en-US" sz="3500" i="1" dirty="0" err="1"/>
              <a:t>datelor</a:t>
            </a:r>
            <a:r>
              <a:rPr lang="en-US" sz="3500" i="1" dirty="0"/>
              <a:t> </a:t>
            </a:r>
            <a:r>
              <a:rPr lang="en-US" sz="3500" i="1" dirty="0" err="1"/>
              <a:t>obținute</a:t>
            </a:r>
            <a:r>
              <a:rPr lang="en-US" sz="3500" i="1" dirty="0"/>
              <a:t> </a:t>
            </a:r>
            <a:r>
              <a:rPr lang="en-US" sz="3500" i="1" dirty="0" err="1"/>
              <a:t>în</a:t>
            </a:r>
            <a:r>
              <a:rPr lang="en-US" sz="3500" i="1" dirty="0"/>
              <a:t> </a:t>
            </a:r>
            <a:r>
              <a:rPr lang="en-US" sz="3500" i="1" dirty="0" err="1"/>
              <a:t>cadrul</a:t>
            </a:r>
            <a:r>
              <a:rPr lang="en-US" sz="3500" i="1" dirty="0"/>
              <a:t> </a:t>
            </a:r>
            <a:r>
              <a:rPr lang="en-US" sz="3500" i="1" dirty="0" err="1"/>
              <a:t>proiectului</a:t>
            </a:r>
            <a:r>
              <a:rPr lang="en-US" sz="3500" i="1" dirty="0"/>
              <a:t> „</a:t>
            </a:r>
            <a:r>
              <a:rPr lang="en-US" sz="3500" i="1" dirty="0" err="1"/>
              <a:t>Barometro</a:t>
            </a:r>
            <a:r>
              <a:rPr lang="en-US" sz="3500" i="1" dirty="0"/>
              <a:t> </a:t>
            </a:r>
            <a:r>
              <a:rPr lang="en-US" sz="3500" i="1" dirty="0" err="1"/>
              <a:t>dell‘Odio</a:t>
            </a:r>
            <a:r>
              <a:rPr lang="en-US" sz="3500" i="1" dirty="0"/>
              <a:t>” al Amnesty International Italia (a se </a:t>
            </a:r>
            <a:r>
              <a:rPr lang="en-US" sz="3500" i="1" dirty="0" err="1"/>
              <a:t>vedea</a:t>
            </a:r>
            <a:r>
              <a:rPr lang="en-US" sz="3500" i="1" dirty="0"/>
              <a:t> </a:t>
            </a:r>
            <a:r>
              <a:rPr lang="ro-RO" sz="3500" i="1" dirty="0"/>
              <a:t>prezentarea</a:t>
            </a:r>
            <a:r>
              <a:rPr lang="en-US" sz="3500" i="1" dirty="0"/>
              <a:t> data4good), </a:t>
            </a:r>
            <a:r>
              <a:rPr lang="en-US" sz="3500" i="1" dirty="0" err="1"/>
              <a:t>discursul</a:t>
            </a:r>
            <a:r>
              <a:rPr lang="en-US" sz="3500" i="1" dirty="0"/>
              <a:t> instigator la </a:t>
            </a:r>
            <a:r>
              <a:rPr lang="en-US" sz="3500" i="1" dirty="0" err="1"/>
              <a:t>ură</a:t>
            </a:r>
            <a:r>
              <a:rPr lang="en-US" sz="3500" i="1" dirty="0"/>
              <a:t> </a:t>
            </a:r>
            <a:r>
              <a:rPr lang="en-US" sz="3500" i="1" dirty="0" err="1"/>
              <a:t>reprezintă</a:t>
            </a:r>
            <a:r>
              <a:rPr lang="en-US" sz="3500" i="1" dirty="0"/>
              <a:t> </a:t>
            </a:r>
            <a:r>
              <a:rPr lang="en-US" sz="3500" i="1" dirty="0" err="1"/>
              <a:t>aproximativ</a:t>
            </a:r>
            <a:r>
              <a:rPr lang="en-US" sz="3500" i="1" dirty="0"/>
              <a:t> 1% din </a:t>
            </a:r>
            <a:r>
              <a:rPr lang="en-US" sz="3500" i="1" dirty="0" err="1"/>
              <a:t>conținutul</a:t>
            </a:r>
            <a:r>
              <a:rPr lang="en-US" sz="3500" i="1" dirty="0"/>
              <a:t> politic online. </a:t>
            </a:r>
            <a:r>
              <a:rPr lang="en-US" sz="3500" i="1" dirty="0" err="1"/>
              <a:t>În</a:t>
            </a:r>
            <a:r>
              <a:rPr lang="en-US" sz="3500" i="1" dirty="0"/>
              <a:t> </a:t>
            </a:r>
            <a:r>
              <a:rPr lang="en-US" sz="3500" i="1" dirty="0" err="1"/>
              <a:t>acest</a:t>
            </a:r>
            <a:r>
              <a:rPr lang="en-US" sz="3500" i="1" dirty="0"/>
              <a:t> </a:t>
            </a:r>
            <a:r>
              <a:rPr lang="en-US" sz="3500" i="1" dirty="0" err="1"/>
              <a:t>caz</a:t>
            </a:r>
            <a:r>
              <a:rPr lang="en-US" sz="3500" i="1" dirty="0"/>
              <a:t>, </a:t>
            </a:r>
            <a:r>
              <a:rPr lang="en-US" sz="3500" i="1" dirty="0" err="1"/>
              <a:t>chiar</a:t>
            </a:r>
            <a:r>
              <a:rPr lang="en-US" sz="3500" i="1" dirty="0"/>
              <a:t> </a:t>
            </a:r>
            <a:r>
              <a:rPr lang="en-US" sz="3500" i="1" dirty="0" err="1"/>
              <a:t>și</a:t>
            </a:r>
            <a:r>
              <a:rPr lang="en-US" sz="3500" i="1" dirty="0"/>
              <a:t> </a:t>
            </a:r>
            <a:r>
              <a:rPr lang="en-US" sz="3500" i="1" dirty="0" err="1"/>
              <a:t>pentru</a:t>
            </a:r>
            <a:r>
              <a:rPr lang="en-US" sz="3500" i="1" dirty="0"/>
              <a:t> un </a:t>
            </a:r>
            <a:r>
              <a:rPr lang="en-US" sz="3500" i="1" dirty="0" err="1"/>
              <a:t>sistem</a:t>
            </a:r>
            <a:r>
              <a:rPr lang="en-US" sz="3500" i="1" dirty="0"/>
              <a:t> de </a:t>
            </a:r>
            <a:r>
              <a:rPr lang="en-US" sz="3500" i="1" dirty="0" err="1"/>
              <a:t>detectare</a:t>
            </a:r>
            <a:r>
              <a:rPr lang="en-US" sz="3500" i="1" dirty="0"/>
              <a:t> a </a:t>
            </a:r>
            <a:r>
              <a:rPr lang="en-US" sz="3500" i="1" dirty="0" err="1"/>
              <a:t>discursului</a:t>
            </a:r>
            <a:r>
              <a:rPr lang="en-US" sz="3500" i="1" dirty="0"/>
              <a:t> instigator la </a:t>
            </a:r>
            <a:r>
              <a:rPr lang="en-US" sz="3500" i="1" dirty="0" err="1"/>
              <a:t>ură</a:t>
            </a:r>
            <a:r>
              <a:rPr lang="en-US" sz="3500" i="1" dirty="0"/>
              <a:t> cu 99% TPR </a:t>
            </a:r>
            <a:r>
              <a:rPr lang="en-US" sz="3500" i="1" dirty="0" err="1"/>
              <a:t>și</a:t>
            </a:r>
            <a:r>
              <a:rPr lang="en-US" sz="3500" i="1" dirty="0"/>
              <a:t> 1% FPR:</a:t>
            </a:r>
            <a:endParaRPr lang="ro-RO" sz="3500" i="1" dirty="0"/>
          </a:p>
          <a:p>
            <a:pPr marL="51435" lvl="0" indent="0">
              <a:lnSpc>
                <a:spcPct val="150000"/>
              </a:lnSpc>
              <a:buSzPct val="100000"/>
              <a:buNone/>
            </a:pPr>
            <a:r>
              <a:rPr lang="en-US" sz="3500" b="1" i="1" dirty="0" err="1"/>
              <a:t>Pentru</a:t>
            </a:r>
            <a:r>
              <a:rPr lang="en-US" sz="3500" b="1" i="1" dirty="0"/>
              <a:t> </a:t>
            </a:r>
            <a:r>
              <a:rPr lang="en-US" sz="3500" b="1" i="1" dirty="0" err="1"/>
              <a:t>fiecare</a:t>
            </a:r>
            <a:r>
              <a:rPr lang="en-US" sz="3500" b="1" i="1" dirty="0"/>
              <a:t> 100 de </a:t>
            </a:r>
            <a:r>
              <a:rPr lang="en-US" sz="3500" b="1" i="1" dirty="0" err="1"/>
              <a:t>comentarii</a:t>
            </a:r>
            <a:r>
              <a:rPr lang="en-US" sz="3500" b="1" i="1" dirty="0"/>
              <a:t> pe care le </a:t>
            </a:r>
            <a:r>
              <a:rPr lang="en-US" sz="3500" b="1" i="1" dirty="0" err="1"/>
              <a:t>etichetează</a:t>
            </a:r>
            <a:r>
              <a:rPr lang="en-US" sz="3500" b="1" i="1" dirty="0"/>
              <a:t> </a:t>
            </a:r>
            <a:r>
              <a:rPr lang="en-US" sz="3500" b="1" i="1" dirty="0" err="1"/>
              <a:t>drept</a:t>
            </a:r>
            <a:r>
              <a:rPr lang="en-US" sz="3500" b="1" i="1" dirty="0"/>
              <a:t> </a:t>
            </a:r>
            <a:r>
              <a:rPr lang="en-US" sz="3500" b="1" i="1" dirty="0" err="1"/>
              <a:t>discurs</a:t>
            </a:r>
            <a:r>
              <a:rPr lang="en-US" sz="3500" b="1" i="1" dirty="0"/>
              <a:t> instigator la </a:t>
            </a:r>
            <a:r>
              <a:rPr lang="en-US" sz="3500" b="1" i="1" dirty="0" err="1"/>
              <a:t>ură</a:t>
            </a:r>
            <a:r>
              <a:rPr lang="en-US" sz="3500" b="1" i="1" dirty="0"/>
              <a:t>, ne </a:t>
            </a:r>
            <a:r>
              <a:rPr lang="en-US" sz="3500" b="1" i="1" dirty="0" err="1"/>
              <a:t>putem</a:t>
            </a:r>
            <a:r>
              <a:rPr lang="en-US" sz="3500" b="1" i="1" dirty="0"/>
              <a:t> </a:t>
            </a:r>
            <a:r>
              <a:rPr lang="en-US" sz="3500" b="1" i="1" dirty="0" err="1"/>
              <a:t>aștepta</a:t>
            </a:r>
            <a:r>
              <a:rPr lang="en-US" sz="3500" b="1" i="1" dirty="0"/>
              <a:t> ca </a:t>
            </a:r>
            <a:r>
              <a:rPr lang="ro-RO" sz="3500" b="1" i="1" dirty="0">
                <a:solidFill>
                  <a:srgbClr val="FF0000"/>
                </a:solidFill>
              </a:rPr>
              <a:t>50</a:t>
            </a:r>
            <a:r>
              <a:rPr lang="en-US" sz="3500" b="1" i="1" dirty="0"/>
              <a:t> </a:t>
            </a:r>
            <a:r>
              <a:rPr lang="en-US" sz="3500" b="1" i="1" dirty="0" err="1"/>
              <a:t>dintre</a:t>
            </a:r>
            <a:r>
              <a:rPr lang="en-US" sz="3500" b="1" i="1" dirty="0"/>
              <a:t> </a:t>
            </a:r>
            <a:r>
              <a:rPr lang="en-US" sz="3500" b="1" i="1" dirty="0" err="1"/>
              <a:t>ele</a:t>
            </a:r>
            <a:r>
              <a:rPr lang="en-US" sz="3500" b="1" i="1" dirty="0"/>
              <a:t> </a:t>
            </a:r>
            <a:r>
              <a:rPr lang="en-US" sz="3500" b="1" i="1" dirty="0" err="1"/>
              <a:t>să</a:t>
            </a:r>
            <a:r>
              <a:rPr lang="en-US" sz="3500" b="1" i="1" dirty="0"/>
              <a:t> fie de </a:t>
            </a:r>
            <a:r>
              <a:rPr lang="en-US" sz="3500" b="1" i="1" dirty="0" err="1"/>
              <a:t>fapt</a:t>
            </a:r>
            <a:r>
              <a:rPr lang="en-US" sz="3500" b="1" i="1" dirty="0"/>
              <a:t> </a:t>
            </a:r>
            <a:r>
              <a:rPr lang="en-US" sz="3500" b="1" i="1" dirty="0" err="1"/>
              <a:t>comentarii</a:t>
            </a:r>
            <a:r>
              <a:rPr lang="en-US" sz="3500" b="1" i="1" dirty="0"/>
              <a:t> </a:t>
            </a:r>
            <a:r>
              <a:rPr lang="en-US" sz="3500" b="1" i="1" dirty="0" err="1"/>
              <a:t>neutre</a:t>
            </a:r>
            <a:r>
              <a:rPr lang="en-US" sz="3500" b="1" i="1" dirty="0"/>
              <a:t>.</a:t>
            </a:r>
            <a:endParaRPr dirty="0"/>
          </a:p>
          <a:p>
            <a:pPr marL="51435" lvl="0" indent="0">
              <a:lnSpc>
                <a:spcPct val="150000"/>
              </a:lnSpc>
              <a:buClr>
                <a:srgbClr val="FF0000"/>
              </a:buClr>
              <a:buSzPct val="100000"/>
              <a:buNone/>
            </a:pPr>
            <a:r>
              <a:rPr lang="en-US" sz="2600" b="1" i="1" dirty="0">
                <a:solidFill>
                  <a:srgbClr val="FF0000"/>
                </a:solidFill>
              </a:rPr>
              <a:t>(</a:t>
            </a:r>
            <a:r>
              <a:rPr lang="en-US" sz="2600" b="1" i="1" dirty="0" err="1">
                <a:solidFill>
                  <a:srgbClr val="FF0000"/>
                </a:solidFill>
              </a:rPr>
              <a:t>Încercați</a:t>
            </a:r>
            <a:r>
              <a:rPr lang="en-US" sz="2600" b="1" i="1" dirty="0">
                <a:solidFill>
                  <a:srgbClr val="FF0000"/>
                </a:solidFill>
              </a:rPr>
              <a:t> </a:t>
            </a:r>
            <a:r>
              <a:rPr lang="en-US" sz="2600" b="1" i="1" dirty="0" err="1">
                <a:solidFill>
                  <a:srgbClr val="FF0000"/>
                </a:solidFill>
              </a:rPr>
              <a:t>să</a:t>
            </a:r>
            <a:r>
              <a:rPr lang="en-US" sz="2600" b="1" i="1" dirty="0">
                <a:solidFill>
                  <a:srgbClr val="FF0000"/>
                </a:solidFill>
              </a:rPr>
              <a:t> </a:t>
            </a:r>
            <a:r>
              <a:rPr lang="en-US" sz="2600" b="1" i="1" dirty="0" err="1">
                <a:solidFill>
                  <a:srgbClr val="FF0000"/>
                </a:solidFill>
              </a:rPr>
              <a:t>identifica</a:t>
            </a:r>
            <a:r>
              <a:rPr lang="ro-RO" sz="2600" b="1" i="1" dirty="0">
                <a:solidFill>
                  <a:srgbClr val="FF0000"/>
                </a:solidFill>
              </a:rPr>
              <a:t>ți valoarea</a:t>
            </a:r>
            <a:r>
              <a:rPr lang="en-US" sz="2600" b="1" i="1" dirty="0">
                <a:solidFill>
                  <a:srgbClr val="FF0000"/>
                </a:solidFill>
              </a:rPr>
              <a:t> </a:t>
            </a:r>
            <a:r>
              <a:rPr lang="en-US" sz="2600" b="1" i="1" dirty="0" err="1">
                <a:solidFill>
                  <a:srgbClr val="FF0000"/>
                </a:solidFill>
              </a:rPr>
              <a:t>înainte</a:t>
            </a:r>
            <a:r>
              <a:rPr lang="en-US" sz="2600" b="1" i="1" dirty="0">
                <a:solidFill>
                  <a:srgbClr val="FF0000"/>
                </a:solidFill>
              </a:rPr>
              <a:t> </a:t>
            </a:r>
            <a:r>
              <a:rPr lang="ro-RO" sz="2600" b="1" i="1" dirty="0">
                <a:solidFill>
                  <a:srgbClr val="FF0000"/>
                </a:solidFill>
              </a:rPr>
              <a:t>să treceți</a:t>
            </a:r>
            <a:r>
              <a:rPr lang="en-US" sz="2600" b="1" i="1" dirty="0">
                <a:solidFill>
                  <a:srgbClr val="FF0000"/>
                </a:solidFill>
              </a:rPr>
              <a:t> </a:t>
            </a:r>
            <a:r>
              <a:rPr lang="ro-RO" sz="2600" b="1" i="1" dirty="0">
                <a:solidFill>
                  <a:srgbClr val="FF0000"/>
                </a:solidFill>
              </a:rPr>
              <a:t>mai departe</a:t>
            </a:r>
            <a:r>
              <a:rPr lang="en-US" sz="2600" b="1" i="1" dirty="0">
                <a:solidFill>
                  <a:srgbClr val="FF0000"/>
                </a:solidFill>
              </a:rPr>
              <a:t>)</a:t>
            </a:r>
            <a:endParaRPr sz="2600" b="1" i="1" dirty="0">
              <a:solidFill>
                <a:srgbClr val="FF0000"/>
              </a:solidFill>
            </a:endParaRPr>
          </a:p>
        </p:txBody>
      </p:sp>
      <p:sp>
        <p:nvSpPr>
          <p:cNvPr id="423" name="Google Shape;423;p27"/>
          <p:cNvSpPr txBox="1"/>
          <p:nvPr/>
        </p:nvSpPr>
        <p:spPr>
          <a:xfrm>
            <a:off x="3173507" y="578222"/>
            <a:ext cx="12489965" cy="1742172"/>
          </a:xfrm>
          <a:prstGeom prst="rect">
            <a:avLst/>
          </a:prstGeom>
          <a:noFill/>
          <a:ln>
            <a:noFill/>
          </a:ln>
        </p:spPr>
        <p:txBody>
          <a:bodyPr spcFirstLastPara="1" wrap="square" lIns="137150" tIns="68575" rIns="137150" bIns="68575" anchor="ctr" anchorCtr="0">
            <a:normAutofit/>
          </a:bodyPr>
          <a:lstStyle/>
          <a:p>
            <a:pPr marL="0" marR="0" lvl="0" indent="0" algn="ctr" rtl="0">
              <a:lnSpc>
                <a:spcPct val="90000"/>
              </a:lnSpc>
              <a:spcBef>
                <a:spcPts val="0"/>
              </a:spcBef>
              <a:spcAft>
                <a:spcPts val="0"/>
              </a:spcAft>
              <a:buClr>
                <a:schemeClr val="accent1"/>
              </a:buClr>
              <a:buSzPts val="5400"/>
              <a:buFont typeface="Calibri"/>
              <a:buNone/>
            </a:pPr>
            <a:endParaRPr sz="5400" b="1" i="1">
              <a:solidFill>
                <a:srgbClr val="943C83"/>
              </a:solidFill>
              <a:latin typeface="Calibri"/>
              <a:ea typeface="Calibri"/>
              <a:cs typeface="Calibri"/>
              <a:sym typeface="Calibri"/>
            </a:endParaRPr>
          </a:p>
        </p:txBody>
      </p:sp>
      <p:sp>
        <p:nvSpPr>
          <p:cNvPr id="424" name="Google Shape;424;p27"/>
          <p:cNvSpPr txBox="1"/>
          <p:nvPr/>
        </p:nvSpPr>
        <p:spPr>
          <a:xfrm>
            <a:off x="1447800" y="1007403"/>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25" name="Google Shape;425;p27"/>
          <p:cNvSpPr txBox="1"/>
          <p:nvPr/>
        </p:nvSpPr>
        <p:spPr>
          <a:xfrm>
            <a:off x="1447800" y="216986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Acuratețea și alte metrici</a:t>
            </a:r>
            <a:endParaRPr lang="it-IT" sz="2800" dirty="0"/>
          </a:p>
        </p:txBody>
      </p:sp>
    </p:spTree>
    <p:extLst>
      <p:ext uri="{BB962C8B-B14F-4D97-AF65-F5344CB8AC3E}">
        <p14:creationId xmlns:p14="http://schemas.microsoft.com/office/powerpoint/2010/main" val="174310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9"/>
          <p:cNvSpPr txBox="1">
            <a:spLocks noGrp="1"/>
          </p:cNvSpPr>
          <p:nvPr>
            <p:ph type="body" idx="1"/>
          </p:nvPr>
        </p:nvSpPr>
        <p:spPr>
          <a:xfrm>
            <a:off x="3518087" y="2320394"/>
            <a:ext cx="11231780" cy="6572852"/>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b="1" i="1"/>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441" name="Google Shape;441;p29"/>
          <p:cNvSpPr txBox="1"/>
          <p:nvPr/>
        </p:nvSpPr>
        <p:spPr>
          <a:xfrm>
            <a:off x="2438400" y="4152900"/>
            <a:ext cx="13430188" cy="1569620"/>
          </a:xfrm>
          <a:prstGeom prst="rect">
            <a:avLst/>
          </a:prstGeom>
          <a:noFill/>
          <a:ln>
            <a:noFill/>
          </a:ln>
        </p:spPr>
        <p:txBody>
          <a:bodyPr spcFirstLastPara="1" wrap="square" lIns="91425" tIns="45700" rIns="91425" bIns="45700" anchor="t" anchorCtr="0">
            <a:spAutoFit/>
          </a:bodyPr>
          <a:lstStyle/>
          <a:p>
            <a:pPr lvl="0"/>
            <a:r>
              <a:rPr lang="en-US" sz="3200" b="1" i="1" dirty="0">
                <a:solidFill>
                  <a:srgbClr val="943C83"/>
                </a:solidFill>
                <a:latin typeface="Calibri"/>
                <a:ea typeface="Calibri"/>
                <a:cs typeface="Calibri"/>
                <a:sym typeface="Calibri"/>
              </a:rPr>
              <a:t>Nu </a:t>
            </a:r>
            <a:r>
              <a:rPr lang="en-US" sz="3200" b="1" i="1" dirty="0" err="1">
                <a:solidFill>
                  <a:srgbClr val="943C83"/>
                </a:solidFill>
                <a:latin typeface="Calibri"/>
                <a:ea typeface="Calibri"/>
                <a:cs typeface="Calibri"/>
                <a:sym typeface="Calibri"/>
              </a:rPr>
              <a:t>mă</a:t>
            </a:r>
            <a:r>
              <a:rPr lang="en-US" sz="3200" b="1" i="1" dirty="0">
                <a:solidFill>
                  <a:srgbClr val="943C83"/>
                </a:solidFill>
                <a:latin typeface="Calibri"/>
                <a:ea typeface="Calibri"/>
                <a:cs typeface="Calibri"/>
                <a:sym typeface="Calibri"/>
              </a:rPr>
              <a:t> </a:t>
            </a:r>
            <a:r>
              <a:rPr lang="en-US" sz="3200" b="1" i="1" dirty="0" err="1">
                <a:solidFill>
                  <a:srgbClr val="943C83"/>
                </a:solidFill>
                <a:latin typeface="Calibri"/>
                <a:ea typeface="Calibri"/>
                <a:cs typeface="Calibri"/>
                <a:sym typeface="Calibri"/>
              </a:rPr>
              <a:t>crede</a:t>
            </a:r>
            <a:r>
              <a:rPr lang="en-US" sz="3200" b="1" i="1" dirty="0">
                <a:solidFill>
                  <a:srgbClr val="943C83"/>
                </a:solidFill>
                <a:latin typeface="Calibri"/>
                <a:ea typeface="Calibri"/>
                <a:cs typeface="Calibri"/>
                <a:sym typeface="Calibri"/>
              </a:rPr>
              <a:t> pe </a:t>
            </a:r>
            <a:r>
              <a:rPr lang="en-US" sz="3200" b="1" i="1" dirty="0" err="1">
                <a:solidFill>
                  <a:srgbClr val="943C83"/>
                </a:solidFill>
                <a:latin typeface="Calibri"/>
                <a:ea typeface="Calibri"/>
                <a:cs typeface="Calibri"/>
                <a:sym typeface="Calibri"/>
              </a:rPr>
              <a:t>cuvânt</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lvl="0"/>
            <a:r>
              <a:rPr lang="en-US" sz="3200" dirty="0" err="1">
                <a:solidFill>
                  <a:schemeClr val="dk1"/>
                </a:solidFill>
                <a:latin typeface="Calibri"/>
                <a:ea typeface="Calibri"/>
                <a:cs typeface="Calibri"/>
                <a:sym typeface="Calibri"/>
              </a:rPr>
              <a:t>Următo</a:t>
            </a:r>
            <a:r>
              <a:rPr lang="ro-RO" sz="3200" dirty="0" err="1">
                <a:solidFill>
                  <a:schemeClr val="dk1"/>
                </a:solidFill>
                <a:latin typeface="Calibri"/>
                <a:ea typeface="Calibri"/>
                <a:cs typeface="Calibri"/>
                <a:sym typeface="Calibri"/>
              </a:rPr>
              <a:t>rul</a:t>
            </a:r>
            <a:r>
              <a:rPr lang="en-US" sz="3200" dirty="0">
                <a:solidFill>
                  <a:schemeClr val="dk1"/>
                </a:solidFill>
                <a:latin typeface="Calibri"/>
                <a:ea typeface="Calibri"/>
                <a:cs typeface="Calibri"/>
                <a:sym typeface="Calibri"/>
              </a:rPr>
              <a:t> </a:t>
            </a:r>
            <a:r>
              <a:rPr lang="ro-RO" sz="3200" dirty="0" err="1">
                <a:solidFill>
                  <a:schemeClr val="dk1"/>
                </a:solidFill>
                <a:latin typeface="Calibri"/>
                <a:ea typeface="Calibri"/>
                <a:cs typeface="Calibri"/>
                <a:sym typeface="Calibri"/>
              </a:rPr>
              <a:t>slide</a:t>
            </a:r>
            <a:r>
              <a:rPr lang="en-US" sz="3200" dirty="0">
                <a:solidFill>
                  <a:schemeClr val="dk1"/>
                </a:solidFill>
                <a:latin typeface="Calibri"/>
                <a:ea typeface="Calibri"/>
                <a:cs typeface="Calibri"/>
                <a:sym typeface="Calibri"/>
              </a:rPr>
              <a:t> are o </a:t>
            </a:r>
            <a:r>
              <a:rPr lang="en-US" sz="3200" dirty="0" err="1">
                <a:solidFill>
                  <a:schemeClr val="dk1"/>
                </a:solidFill>
                <a:latin typeface="Calibri"/>
                <a:ea typeface="Calibri"/>
                <a:cs typeface="Calibri"/>
                <a:sym typeface="Calibri"/>
              </a:rPr>
              <a:t>foaie</a:t>
            </a:r>
            <a:r>
              <a:rPr lang="en-US" sz="3200" dirty="0">
                <a:solidFill>
                  <a:schemeClr val="dk1"/>
                </a:solidFill>
                <a:latin typeface="Calibri"/>
                <a:ea typeface="Calibri"/>
                <a:cs typeface="Calibri"/>
                <a:sym typeface="Calibri"/>
              </a:rPr>
              <a:t> Excel </a:t>
            </a:r>
            <a:r>
              <a:rPr lang="en-US" sz="3200" dirty="0" err="1">
                <a:solidFill>
                  <a:schemeClr val="dk1"/>
                </a:solidFill>
                <a:latin typeface="Calibri"/>
                <a:ea typeface="Calibri"/>
                <a:cs typeface="Calibri"/>
                <a:sym typeface="Calibri"/>
              </a:rPr>
              <a:t>încorporată</a:t>
            </a:r>
            <a:r>
              <a:rPr lang="en-US" sz="3200" dirty="0">
                <a:solidFill>
                  <a:schemeClr val="dk1"/>
                </a:solidFill>
                <a:latin typeface="Calibri"/>
                <a:ea typeface="Calibri"/>
                <a:cs typeface="Calibri"/>
                <a:sym typeface="Calibri"/>
              </a:rPr>
              <a:t> -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puteți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juca</a:t>
            </a:r>
            <a:r>
              <a:rPr lang="en-US" sz="3200" dirty="0">
                <a:solidFill>
                  <a:schemeClr val="dk1"/>
                </a:solidFill>
                <a:latin typeface="Calibri"/>
                <a:ea typeface="Calibri"/>
                <a:cs typeface="Calibri"/>
                <a:sym typeface="Calibri"/>
              </a:rPr>
              <a:t> cu </a:t>
            </a:r>
            <a:r>
              <a:rPr lang="en-US" sz="3200" dirty="0" err="1">
                <a:solidFill>
                  <a:schemeClr val="dk1"/>
                </a:solidFill>
                <a:latin typeface="Calibri"/>
                <a:ea typeface="Calibri"/>
                <a:cs typeface="Calibri"/>
                <a:sym typeface="Calibri"/>
              </a:rPr>
              <a:t>numerele</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
        <p:nvSpPr>
          <p:cNvPr id="442" name="Google Shape;442;p29"/>
          <p:cNvSpPr txBox="1"/>
          <p:nvPr/>
        </p:nvSpPr>
        <p:spPr>
          <a:xfrm>
            <a:off x="1447800" y="1411535"/>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43" name="Google Shape;443;p2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Acuratețea și alte metrici</a:t>
            </a: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
          <p:cNvSpPr txBox="1"/>
          <p:nvPr/>
        </p:nvSpPr>
        <p:spPr>
          <a:xfrm>
            <a:off x="1447800" y="1411535"/>
            <a:ext cx="10040186" cy="769441"/>
          </a:xfrm>
          <a:prstGeom prst="rect">
            <a:avLst/>
          </a:prstGeom>
          <a:noFill/>
          <a:ln>
            <a:noFill/>
          </a:ln>
        </p:spPr>
        <p:txBody>
          <a:bodyPr spcFirstLastPara="1" wrap="square" lIns="91425" tIns="45700" rIns="91425" bIns="45700" anchor="t" anchorCtr="0">
            <a:spAutoFit/>
          </a:bodyPr>
          <a:lstStyle/>
          <a:p>
            <a:pPr lvl="0"/>
            <a:r>
              <a:rPr lang="ro-RO" sz="4400" b="1" dirty="0">
                <a:solidFill>
                  <a:srgbClr val="E7686A"/>
                </a:solidFill>
                <a:latin typeface="Calibri"/>
                <a:ea typeface="Calibri"/>
                <a:cs typeface="Calibri"/>
                <a:sym typeface="Calibri"/>
              </a:rPr>
              <a:t>Introducere în învățarea automată</a:t>
            </a:r>
            <a:endParaRPr sz="4400" b="1" dirty="0">
              <a:solidFill>
                <a:srgbClr val="E7686A"/>
              </a:solidFill>
              <a:latin typeface="Calibri"/>
              <a:ea typeface="Calibri"/>
              <a:cs typeface="Calibri"/>
              <a:sym typeface="Calibri"/>
            </a:endParaRPr>
          </a:p>
        </p:txBody>
      </p:sp>
      <p:sp>
        <p:nvSpPr>
          <p:cNvPr id="229" name="Google Shape;229;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De </a:t>
            </a:r>
            <a:r>
              <a:rPr lang="en-US" sz="2800" b="1" dirty="0" err="1">
                <a:solidFill>
                  <a:srgbClr val="238791"/>
                </a:solidFill>
                <a:latin typeface="Calibri"/>
                <a:ea typeface="Calibri"/>
                <a:cs typeface="Calibri"/>
                <a:sym typeface="Calibri"/>
              </a:rPr>
              <a:t>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ar</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trebui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înveț</a:t>
            </a:r>
            <a:r>
              <a:rPr lang="ro-RO" sz="2800" b="1" dirty="0" err="1">
                <a:solidFill>
                  <a:srgbClr val="238791"/>
                </a:solidFill>
                <a:latin typeface="Calibri"/>
                <a:ea typeface="Calibri"/>
                <a:cs typeface="Calibri"/>
                <a:sym typeface="Calibri"/>
              </a:rPr>
              <a:t>ăm</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despre învățarea automată</a:t>
            </a:r>
            <a:r>
              <a:rPr lang="en-US" sz="2800" b="1" dirty="0">
                <a:solidFill>
                  <a:srgbClr val="238791"/>
                </a:solidFill>
                <a:latin typeface="Calibri"/>
                <a:ea typeface="Calibri"/>
                <a:cs typeface="Calibri"/>
                <a:sym typeface="Calibri"/>
              </a:rPr>
              <a:t>:</a:t>
            </a:r>
            <a:endParaRPr dirty="0"/>
          </a:p>
        </p:txBody>
      </p:sp>
      <p:sp>
        <p:nvSpPr>
          <p:cNvPr id="230" name="Google Shape;230;p3"/>
          <p:cNvSpPr txBox="1"/>
          <p:nvPr/>
        </p:nvSpPr>
        <p:spPr>
          <a:xfrm>
            <a:off x="1447800" y="3695700"/>
            <a:ext cx="12039600" cy="1938952"/>
          </a:xfrm>
          <a:prstGeom prst="rect">
            <a:avLst/>
          </a:prstGeom>
          <a:noFill/>
          <a:ln>
            <a:noFill/>
          </a:ln>
        </p:spPr>
        <p:txBody>
          <a:bodyPr spcFirstLastPara="1" wrap="square" lIns="91425" tIns="45700" rIns="91425" bIns="45700" anchor="t" anchorCtr="0">
            <a:spAutoFit/>
          </a:bodyPr>
          <a:lstStyle/>
          <a:p>
            <a:pPr lvl="0"/>
            <a:r>
              <a:rPr lang="ro-RO" sz="2400" dirty="0">
                <a:solidFill>
                  <a:schemeClr val="dk1"/>
                </a:solidFill>
                <a:latin typeface="Calibri"/>
                <a:ea typeface="Calibri"/>
                <a:cs typeface="Calibri"/>
                <a:sym typeface="Calibri"/>
              </a:rPr>
              <a:t>Statistica și învățarea automată oferă principalele instrumente pentru munca unui cercetător în domeniul datelor. Înțelegerea diferitelor metode de învățare automată - cum funcționează, care sunt principalele lor avantaje și cum se evaluează performanța lor - vă poate ajuta să luați decizii mai bune referitoare la când să le utilizați și oferă versatilitate în analiza datelor.</a:t>
            </a:r>
          </a:p>
          <a:p>
            <a:pPr marL="0" marR="0" lvl="0" indent="0" algn="l" rtl="0">
              <a:spcBef>
                <a:spcPts val="0"/>
              </a:spcBef>
              <a:spcAft>
                <a:spcPts val="0"/>
              </a:spcAft>
              <a:buNone/>
            </a:pPr>
            <a:endParaRPr lang="ro-RO" sz="24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0"/>
          <p:cNvSpPr txBox="1">
            <a:spLocks noGrp="1"/>
          </p:cNvSpPr>
          <p:nvPr>
            <p:ph type="body" idx="1"/>
          </p:nvPr>
        </p:nvSpPr>
        <p:spPr>
          <a:xfrm>
            <a:off x="3518087" y="2320394"/>
            <a:ext cx="11231780" cy="6572852"/>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b="1" i="1"/>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graphicFrame>
        <p:nvGraphicFramePr>
          <p:cNvPr id="450" name="Google Shape;450;p30"/>
          <p:cNvGraphicFramePr/>
          <p:nvPr>
            <p:extLst>
              <p:ext uri="{D42A27DB-BD31-4B8C-83A1-F6EECF244321}">
                <p14:modId xmlns:p14="http://schemas.microsoft.com/office/powerpoint/2010/main" val="2690608638"/>
              </p:ext>
            </p:extLst>
          </p:nvPr>
        </p:nvGraphicFramePr>
        <p:xfrm>
          <a:off x="1968500" y="346075"/>
          <a:ext cx="7175500" cy="8401050"/>
        </p:xfrm>
        <a:graphic>
          <a:graphicData uri="http://schemas.openxmlformats.org/presentationml/2006/ole">
            <mc:AlternateContent xmlns:mc="http://schemas.openxmlformats.org/markup-compatibility/2006">
              <mc:Choice xmlns:v="urn:schemas-microsoft-com:vml" Requires="v">
                <p:oleObj name="Worksheet" r:id="rId3" imgW="6921561" imgH="6902473" progId="Excel.Sheet.12">
                  <p:embed/>
                </p:oleObj>
              </mc:Choice>
              <mc:Fallback>
                <p:oleObj name="Worksheet" r:id="rId3" imgW="6921561" imgH="6902473" progId="Excel.Sheet.12">
                  <p:embed/>
                  <p:pic>
                    <p:nvPicPr>
                      <p:cNvPr id="450" name="Google Shape;450;p30"/>
                      <p:cNvPicPr preferRelativeResize="0"/>
                      <p:nvPr/>
                    </p:nvPicPr>
                    <p:blipFill rotWithShape="1">
                      <a:blip r:embed="rId4">
                        <a:alphaModFix/>
                      </a:blip>
                      <a:srcRect/>
                      <a:stretch>
                        <a:fillRect/>
                      </a:stretch>
                    </p:blipFill>
                    <p:spPr>
                      <a:xfrm>
                        <a:off x="1968500" y="346075"/>
                        <a:ext cx="7175500" cy="8401050"/>
                      </a:xfrm>
                      <a:prstGeom prst="rect">
                        <a:avLst/>
                      </a:prstGeom>
                      <a:noFill/>
                      <a:ln>
                        <a:noFill/>
                      </a:ln>
                    </p:spPr>
                  </p:pic>
                </p:oleObj>
              </mc:Fallback>
            </mc:AlternateContent>
          </a:graphicData>
        </a:graphic>
      </p:graphicFrame>
      <p:pic>
        <p:nvPicPr>
          <p:cNvPr id="451" name="Google Shape;451;p30"/>
          <p:cNvPicPr preferRelativeResize="0"/>
          <p:nvPr/>
        </p:nvPicPr>
        <p:blipFill rotWithShape="1">
          <a:blip r:embed="rId5">
            <a:alphaModFix/>
          </a:blip>
          <a:srcRect/>
          <a:stretch/>
        </p:blipFill>
        <p:spPr>
          <a:xfrm>
            <a:off x="16119694" y="8746974"/>
            <a:ext cx="1834925" cy="15400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1"/>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57" name="Google Shape;457;p31"/>
          <p:cNvSpPr txBox="1"/>
          <p:nvPr/>
        </p:nvSpPr>
        <p:spPr>
          <a:xfrm>
            <a:off x="1447800" y="3238500"/>
            <a:ext cx="157861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Bootstrapping:</a:t>
            </a:r>
            <a:r>
              <a:rPr lang="en-US" sz="24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lvl="0"/>
            <a:r>
              <a:rPr lang="en-US" sz="2400" dirty="0">
                <a:solidFill>
                  <a:schemeClr val="dk1"/>
                </a:solidFill>
                <a:latin typeface="Calibri"/>
                <a:ea typeface="Calibri"/>
                <a:cs typeface="Calibri"/>
                <a:sym typeface="Calibri"/>
              </a:rPr>
              <a:t>Bootstrapping-ul se </a:t>
            </a:r>
            <a:r>
              <a:rPr lang="en-US" sz="2400" dirty="0" err="1">
                <a:solidFill>
                  <a:schemeClr val="dk1"/>
                </a:solidFill>
                <a:latin typeface="Calibri"/>
                <a:ea typeface="Calibri"/>
                <a:cs typeface="Calibri"/>
                <a:sym typeface="Calibri"/>
              </a:rPr>
              <a:t>bazează</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efectuarea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eșantionări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aleatorii</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înlocuire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adică</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ia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vaza</a:t>
            </a:r>
            <a:r>
              <a:rPr lang="en-US" sz="2400" dirty="0">
                <a:solidFill>
                  <a:schemeClr val="dk1"/>
                </a:solidFill>
                <a:latin typeface="Calibri"/>
                <a:ea typeface="Calibri"/>
                <a:cs typeface="Calibri"/>
                <a:sym typeface="Calibri"/>
              </a:rPr>
              <a:t> cu bile </a:t>
            </a:r>
            <a:r>
              <a:rPr lang="en-US" sz="2400" dirty="0" err="1">
                <a:solidFill>
                  <a:schemeClr val="dk1"/>
                </a:solidFill>
                <a:latin typeface="Calibri"/>
                <a:ea typeface="Calibri"/>
                <a:cs typeface="Calibri"/>
                <a:sym typeface="Calibri"/>
              </a:rPr>
              <a:t>colorate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atât</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frecvente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textele</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probabilități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încât</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trage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aleatoriu</a:t>
            </a:r>
            <a:r>
              <a:rPr lang="en-US" sz="2400" dirty="0">
                <a:solidFill>
                  <a:schemeClr val="dk1"/>
                </a:solidFill>
                <a:latin typeface="Calibri"/>
                <a:ea typeface="Calibri"/>
                <a:cs typeface="Calibri"/>
                <a:sym typeface="Calibri"/>
              </a:rPr>
              <a:t> o minge, se </a:t>
            </a:r>
            <a:r>
              <a:rPr lang="en-US" sz="2400" dirty="0" err="1">
                <a:solidFill>
                  <a:schemeClr val="dk1"/>
                </a:solidFill>
                <a:latin typeface="Calibri"/>
                <a:ea typeface="Calibri"/>
                <a:cs typeface="Calibri"/>
                <a:sym typeface="Calibri"/>
              </a:rPr>
              <a:t>notează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culoarea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aruncă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mingea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înapoi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vază</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Aceasta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înseamnă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aceeași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observație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trasă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timp</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observații</a:t>
            </a:r>
            <a:r>
              <a:rPr lang="en-US" sz="2400" dirty="0">
                <a:solidFill>
                  <a:schemeClr val="dk1"/>
                </a:solidFill>
                <a:latin typeface="Calibri"/>
                <a:ea typeface="Calibri"/>
                <a:cs typeface="Calibri"/>
                <a:sym typeface="Calibri"/>
              </a:rPr>
              <a:t> pot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nu fie </a:t>
            </a:r>
            <a:r>
              <a:rPr lang="en-US" sz="2400" dirty="0" err="1">
                <a:solidFill>
                  <a:schemeClr val="dk1"/>
                </a:solidFill>
                <a:latin typeface="Calibri"/>
                <a:ea typeface="Calibri"/>
                <a:cs typeface="Calibri"/>
                <a:sym typeface="Calibri"/>
              </a:rPr>
              <a:t>trase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deloc</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Acest</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procedeu</a:t>
            </a:r>
            <a:r>
              <a:rPr lang="en-US" sz="2400" dirty="0">
                <a:solidFill>
                  <a:schemeClr val="dk1"/>
                </a:solidFill>
                <a:latin typeface="Calibri"/>
                <a:ea typeface="Calibri"/>
                <a:cs typeface="Calibri"/>
                <a:sym typeface="Calibri"/>
              </a:rPr>
              <a:t> statistic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exploatat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eșantioanele</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extrase</a:t>
            </a:r>
            <a:r>
              <a:rPr lang="en-US" sz="2400" dirty="0">
                <a:solidFill>
                  <a:schemeClr val="dk1"/>
                </a:solidFill>
                <a:latin typeface="Calibri"/>
                <a:ea typeface="Calibri"/>
                <a:cs typeface="Calibri"/>
                <a:sym typeface="Calibri"/>
              </a:rPr>
              <a:t> din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câte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necesar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până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obține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nou</a:t>
            </a:r>
            <a:r>
              <a:rPr lang="en-US" sz="2400" dirty="0">
                <a:solidFill>
                  <a:schemeClr val="dk1"/>
                </a:solidFill>
                <a:latin typeface="Calibri"/>
                <a:ea typeface="Calibri"/>
                <a:cs typeface="Calibri"/>
                <a:sym typeface="Calibri"/>
              </a:rPr>
              <a:t> set de date 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aceeași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dimensiune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observații</a:t>
            </a:r>
            <a:r>
              <a:rPr lang="en-US" sz="2400" dirty="0">
                <a:solidFill>
                  <a:schemeClr val="dk1"/>
                </a:solidFill>
                <a:latin typeface="Calibri"/>
                <a:ea typeface="Calibri"/>
                <a:cs typeface="Calibri"/>
                <a:sym typeface="Calibri"/>
              </a:rPr>
              <a:t> care nu au </a:t>
            </a:r>
            <a:r>
              <a:rPr lang="en-US" sz="2400" dirty="0" err="1">
                <a:solidFill>
                  <a:schemeClr val="dk1"/>
                </a:solidFill>
                <a:latin typeface="Calibri"/>
                <a:ea typeface="Calibri"/>
                <a:cs typeface="Calibri"/>
                <a:sym typeface="Calibri"/>
              </a:rPr>
              <a:t>fost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niciodată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trase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această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procedură</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introduse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setul</a:t>
            </a:r>
            <a:r>
              <a:rPr lang="en-US" sz="2400" dirty="0">
                <a:solidFill>
                  <a:schemeClr val="dk1"/>
                </a:solidFill>
                <a:latin typeface="Calibri"/>
                <a:ea typeface="Calibri"/>
                <a:cs typeface="Calibri"/>
                <a:sym typeface="Calibri"/>
              </a:rPr>
              <a:t> de date de </a:t>
            </a:r>
            <a:r>
              <a:rPr lang="en-US" sz="2400" dirty="0" err="1">
                <a:solidFill>
                  <a:schemeClr val="dk1"/>
                </a:solidFill>
                <a:latin typeface="Calibri"/>
                <a:ea typeface="Calibri"/>
                <a:cs typeface="Calibri"/>
                <a:sym typeface="Calibri"/>
              </a:rPr>
              <a:t>validare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Rezultatele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validării</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folosite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compara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algoritmi</a:t>
            </a:r>
            <a:r>
              <a:rPr lang="en-US" sz="2400" dirty="0">
                <a:solidFill>
                  <a:schemeClr val="dk1"/>
                </a:solidFill>
                <a:latin typeface="Calibri"/>
                <a:ea typeface="Calibri"/>
                <a:cs typeface="Calibri"/>
                <a:sym typeface="Calibri"/>
              </a:rPr>
              <a:t>.</a:t>
            </a:r>
            <a:endParaRPr dirty="0"/>
          </a:p>
        </p:txBody>
      </p:sp>
      <p:sp>
        <p:nvSpPr>
          <p:cNvPr id="458" name="Google Shape;458;p3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Bootstrapping </a:t>
            </a:r>
            <a:r>
              <a:rPr lang="en-US" sz="2800" b="1" dirty="0" err="1">
                <a:solidFill>
                  <a:srgbClr val="238791"/>
                </a:solidFill>
                <a:latin typeface="Calibri"/>
                <a:ea typeface="Calibri"/>
                <a:cs typeface="Calibri"/>
                <a:sym typeface="Calibri"/>
              </a:rPr>
              <a:t>și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validare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încrucișată</a:t>
            </a:r>
            <a:endParaRPr sz="2800" b="1" dirty="0">
              <a:solidFill>
                <a:srgbClr val="23879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2"/>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64" name="Google Shape;464;p3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Bootstrapping </a:t>
            </a:r>
            <a:r>
              <a:rPr lang="en-US" sz="2800" b="1" dirty="0" err="1">
                <a:solidFill>
                  <a:srgbClr val="238791"/>
                </a:solidFill>
                <a:latin typeface="Calibri"/>
                <a:ea typeface="Calibri"/>
                <a:cs typeface="Calibri"/>
                <a:sym typeface="Calibri"/>
              </a:rPr>
              <a:t>și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validare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încrucișată</a:t>
            </a:r>
            <a:endParaRPr lang="en-US" sz="2800" b="1" dirty="0">
              <a:solidFill>
                <a:srgbClr val="238791"/>
              </a:solidFill>
              <a:latin typeface="Calibri"/>
              <a:ea typeface="Calibri"/>
              <a:cs typeface="Calibri"/>
              <a:sym typeface="Calibri"/>
            </a:endParaRPr>
          </a:p>
        </p:txBody>
      </p:sp>
      <p:sp>
        <p:nvSpPr>
          <p:cNvPr id="465" name="Google Shape;465;p32"/>
          <p:cNvSpPr txBox="1"/>
          <p:nvPr/>
        </p:nvSpPr>
        <p:spPr>
          <a:xfrm>
            <a:off x="1431234" y="3695700"/>
            <a:ext cx="16216685" cy="5262939"/>
          </a:xfrm>
          <a:prstGeom prst="rect">
            <a:avLst/>
          </a:prstGeom>
          <a:noFill/>
          <a:ln>
            <a:noFill/>
          </a:ln>
        </p:spPr>
        <p:txBody>
          <a:bodyPr spcFirstLastPara="1" wrap="square" lIns="91425" tIns="45700" rIns="91425" bIns="45700" anchor="t" anchorCtr="0">
            <a:spAutoFit/>
          </a:bodyPr>
          <a:lstStyle/>
          <a:p>
            <a:pPr lvl="0"/>
            <a:r>
              <a:rPr lang="en-US" sz="2400" b="1" dirty="0" err="1">
                <a:solidFill>
                  <a:schemeClr val="dk1"/>
                </a:solidFill>
                <a:latin typeface="Calibri"/>
                <a:ea typeface="Calibri"/>
                <a:cs typeface="Calibri"/>
                <a:sym typeface="Calibri"/>
              </a:rPr>
              <a:t>Validare</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încrucișată</a:t>
            </a:r>
            <a:r>
              <a:rPr lang="en-US" sz="2400" b="1" dirty="0">
                <a:solidFill>
                  <a:schemeClr val="dk1"/>
                </a:solidFill>
                <a:latin typeface="Calibri"/>
                <a:ea typeface="Calibri"/>
                <a:cs typeface="Calibri"/>
                <a:sym typeface="Calibri"/>
              </a:rPr>
              <a:t>:</a:t>
            </a:r>
            <a:endParaRPr lang="ro-RO" sz="2400" b="1" dirty="0">
              <a:solidFill>
                <a:schemeClr val="dk1"/>
              </a:solidFill>
              <a:latin typeface="Calibri"/>
              <a:ea typeface="Calibri"/>
              <a:cs typeface="Calibri"/>
              <a:sym typeface="Calibri"/>
            </a:endParaRPr>
          </a:p>
          <a:p>
            <a:pPr lvl="0"/>
            <a:endParaRPr sz="2400" b="1"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moduri</a:t>
            </a:r>
            <a:r>
              <a:rPr lang="en-US" sz="2400" dirty="0">
                <a:solidFill>
                  <a:schemeClr val="dk1"/>
                </a:solidFill>
                <a:latin typeface="Calibri"/>
                <a:ea typeface="Calibri"/>
                <a:cs typeface="Calibri"/>
                <a:sym typeface="Calibri"/>
              </a:rPr>
              <a:t> de a </a:t>
            </a:r>
            <a:r>
              <a:rPr lang="en-US" sz="2400" dirty="0" err="1">
                <a:solidFill>
                  <a:schemeClr val="dk1"/>
                </a:solidFill>
                <a:latin typeface="Calibri"/>
                <a:ea typeface="Calibri"/>
                <a:cs typeface="Calibri"/>
                <a:sym typeface="Calibri"/>
              </a:rPr>
              <a:t>efectua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validarea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încrucișată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dar</a:t>
            </a:r>
            <a:r>
              <a:rPr lang="en-US" sz="2400" dirty="0">
                <a:solidFill>
                  <a:schemeClr val="dk1"/>
                </a:solidFill>
                <a:latin typeface="Calibri"/>
                <a:ea typeface="Calibri"/>
                <a:cs typeface="Calibri"/>
                <a:sym typeface="Calibri"/>
              </a:rPr>
              <a:t> ne </a:t>
            </a:r>
            <a:r>
              <a:rPr lang="en-US" sz="2400" dirty="0" err="1">
                <a:solidFill>
                  <a:schemeClr val="dk1"/>
                </a:solidFill>
                <a:latin typeface="Calibri"/>
                <a:ea typeface="Calibri"/>
                <a:cs typeface="Calibri"/>
                <a:sym typeface="Calibri"/>
              </a:rPr>
              <a:t>concentrăm</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validarea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încrucișată</a:t>
            </a:r>
            <a:r>
              <a:rPr lang="en-US" sz="2400" dirty="0">
                <a:solidFill>
                  <a:schemeClr val="dk1"/>
                </a:solidFill>
                <a:latin typeface="Calibri"/>
                <a:ea typeface="Calibri"/>
                <a:cs typeface="Calibri"/>
                <a:sym typeface="Calibri"/>
              </a:rPr>
              <a:t> de n </a:t>
            </a:r>
            <a:r>
              <a:rPr lang="en-US" sz="2400" dirty="0" err="1">
                <a:solidFill>
                  <a:schemeClr val="dk1"/>
                </a:solidFill>
                <a:latin typeface="Calibri"/>
                <a:ea typeface="Calibri"/>
                <a:cs typeface="Calibri"/>
                <a:sym typeface="Calibri"/>
              </a:rPr>
              <a:t>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setăm</a:t>
            </a:r>
            <a:r>
              <a:rPr lang="en-US" sz="2400" dirty="0">
                <a:solidFill>
                  <a:schemeClr val="dk1"/>
                </a:solidFill>
                <a:latin typeface="Calibri"/>
                <a:ea typeface="Calibri"/>
                <a:cs typeface="Calibri"/>
                <a:sym typeface="Calibri"/>
              </a:rPr>
              <a:t> n = 5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simplitate</a:t>
            </a:r>
            <a:r>
              <a:rPr lang="en-US" sz="2400" dirty="0">
                <a:solidFill>
                  <a:schemeClr val="dk1"/>
                </a:solidFill>
                <a:latin typeface="Calibri"/>
                <a:ea typeface="Calibri"/>
                <a:cs typeface="Calibri"/>
                <a:sym typeface="Calibri"/>
              </a:rPr>
              <a:t>.</a:t>
            </a:r>
          </a:p>
          <a:p>
            <a:pPr lvl="0"/>
            <a:r>
              <a:rPr lang="en-US" sz="2400" dirty="0" err="1">
                <a:solidFill>
                  <a:schemeClr val="dk1"/>
                </a:solidFill>
                <a:latin typeface="Calibri"/>
                <a:ea typeface="Calibri"/>
                <a:cs typeface="Calibri"/>
                <a:sym typeface="Calibri"/>
              </a:rPr>
              <a:t>Setul</a:t>
            </a:r>
            <a:r>
              <a:rPr lang="en-US" sz="2400" dirty="0">
                <a:solidFill>
                  <a:schemeClr val="dk1"/>
                </a:solidFill>
                <a:latin typeface="Calibri"/>
                <a:ea typeface="Calibri"/>
                <a:cs typeface="Calibri"/>
                <a:sym typeface="Calibri"/>
              </a:rPr>
              <a:t> de date de </a:t>
            </a:r>
            <a:r>
              <a:rPr lang="en-US" sz="2400" dirty="0" err="1">
                <a:solidFill>
                  <a:schemeClr val="dk1"/>
                </a:solidFill>
                <a:latin typeface="Calibri"/>
                <a:ea typeface="Calibri"/>
                <a:cs typeface="Calibri"/>
                <a:sym typeface="Calibri"/>
              </a:rPr>
              <a:t>antrenament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împărțit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eșantionare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aleatorie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5 </a:t>
            </a:r>
            <a:r>
              <a:rPr lang="en-US" sz="2400" dirty="0" err="1">
                <a:solidFill>
                  <a:schemeClr val="dk1"/>
                </a:solidFill>
                <a:latin typeface="Calibri"/>
                <a:ea typeface="Calibri"/>
                <a:cs typeface="Calibri"/>
                <a:sym typeface="Calibri"/>
              </a:rPr>
              <a:t>subgrupuri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dimensiuni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aproximativ</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egale</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lvl="0"/>
            <a:endParaRPr sz="2400" dirty="0">
              <a:solidFill>
                <a:schemeClr val="dk1"/>
              </a:solidFill>
              <a:latin typeface="Calibri"/>
              <a:ea typeface="Calibri"/>
              <a:cs typeface="Calibri"/>
              <a:sym typeface="Calibri"/>
            </a:endParaRPr>
          </a:p>
          <a:p>
            <a:pPr marL="342900" lvl="0" indent="-342900">
              <a:buClr>
                <a:schemeClr val="dk1"/>
              </a:buClr>
              <a:buSzPts val="2400"/>
              <a:buFont typeface="Noto Sans Symbols"/>
              <a:buChar char="⮚"/>
            </a:pPr>
            <a:r>
              <a:rPr lang="ro-RO" sz="2400" dirty="0">
                <a:solidFill>
                  <a:schemeClr val="dk1"/>
                </a:solidFill>
                <a:latin typeface="Calibri"/>
                <a:ea typeface="Calibri"/>
                <a:cs typeface="Calibri"/>
                <a:sym typeface="Calibri"/>
              </a:rPr>
              <a:t>La</a:t>
            </a:r>
            <a:r>
              <a:rPr lang="en-US" sz="2400" dirty="0">
                <a:solidFill>
                  <a:schemeClr val="dk1"/>
                </a:solidFill>
                <a:latin typeface="Calibri"/>
                <a:ea typeface="Calibri"/>
                <a:cs typeface="Calibri"/>
                <a:sym typeface="Calibri"/>
              </a:rPr>
              <a:t> prima </a:t>
            </a:r>
            <a:r>
              <a:rPr lang="en-US" sz="2400" dirty="0" err="1">
                <a:solidFill>
                  <a:schemeClr val="dk1"/>
                </a:solidFill>
                <a:latin typeface="Calibri"/>
                <a:ea typeface="Calibri"/>
                <a:cs typeface="Calibri"/>
                <a:sym typeface="Calibri"/>
              </a:rPr>
              <a:t>trecere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se folosește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grupul</a:t>
            </a:r>
            <a:r>
              <a:rPr lang="en-US" sz="2400" dirty="0">
                <a:solidFill>
                  <a:schemeClr val="dk1"/>
                </a:solidFill>
                <a:latin typeface="Calibri"/>
                <a:ea typeface="Calibri"/>
                <a:cs typeface="Calibri"/>
                <a:sym typeface="Calibri"/>
              </a:rPr>
              <a:t> de date 1 ca date de </a:t>
            </a:r>
            <a:r>
              <a:rPr lang="en-US" sz="2400" dirty="0" err="1">
                <a:solidFill>
                  <a:schemeClr val="dk1"/>
                </a:solidFill>
                <a:latin typeface="Calibri"/>
                <a:ea typeface="Calibri"/>
                <a:cs typeface="Calibri"/>
                <a:sym typeface="Calibri"/>
              </a:rPr>
              <a:t>validare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rămase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grupurile</a:t>
            </a:r>
            <a:r>
              <a:rPr lang="en-US" sz="2400" dirty="0">
                <a:solidFill>
                  <a:schemeClr val="dk1"/>
                </a:solidFill>
                <a:latin typeface="Calibri"/>
                <a:ea typeface="Calibri"/>
                <a:cs typeface="Calibri"/>
                <a:sym typeface="Calibri"/>
              </a:rPr>
              <a:t> 2,3,4,5)</a:t>
            </a:r>
            <a:r>
              <a:rPr lang="ro-RO" sz="2400" dirty="0">
                <a:solidFill>
                  <a:schemeClr val="dk1"/>
                </a:solidFill>
                <a:latin typeface="Calibri"/>
                <a:ea typeface="Calibri"/>
                <a:cs typeface="Calibri"/>
                <a:sym typeface="Calibri"/>
              </a:rPr>
              <a:t> sunt date de antrenament</a:t>
            </a:r>
            <a:r>
              <a:rPr lang="en-US" sz="2400" dirty="0">
                <a:solidFill>
                  <a:schemeClr val="dk1"/>
                </a:solidFill>
                <a:latin typeface="Calibri"/>
                <a:ea typeface="Calibri"/>
                <a:cs typeface="Calibri"/>
                <a:sym typeface="Calibri"/>
              </a:rPr>
              <a:t>.</a:t>
            </a:r>
          </a:p>
          <a:p>
            <a:pPr marL="342900" lvl="0" indent="-342900">
              <a:buClr>
                <a:schemeClr val="dk1"/>
              </a:buClr>
              <a:buSzPts val="2400"/>
              <a:buFont typeface="Noto Sans Symbols"/>
              <a:buChar char="⮚"/>
            </a:pPr>
            <a:r>
              <a:rPr lang="ro-RO" sz="2400" dirty="0">
                <a:solidFill>
                  <a:schemeClr val="dk1"/>
                </a:solidFill>
                <a:latin typeface="Calibri"/>
                <a:ea typeface="Calibri"/>
                <a:cs typeface="Calibri"/>
                <a:sym typeface="Calibri"/>
              </a:rPr>
              <a:t>La</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doua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trecere</a:t>
            </a:r>
            <a:r>
              <a:rPr lang="en-US" sz="2400" dirty="0">
                <a:solidFill>
                  <a:schemeClr val="dk1"/>
                </a:solidFill>
                <a:latin typeface="Calibri"/>
                <a:ea typeface="Calibri"/>
                <a:cs typeface="Calibri"/>
                <a:sym typeface="Calibri"/>
              </a:rPr>
              <a:t>, al </a:t>
            </a:r>
            <a:r>
              <a:rPr lang="en-US" sz="2400" dirty="0" err="1">
                <a:solidFill>
                  <a:schemeClr val="dk1"/>
                </a:solidFill>
                <a:latin typeface="Calibri"/>
                <a:ea typeface="Calibri"/>
                <a:cs typeface="Calibri"/>
                <a:sym typeface="Calibri"/>
              </a:rPr>
              <a:t>doilea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pus </a:t>
            </a:r>
            <a:r>
              <a:rPr lang="en-US" sz="2400" dirty="0" err="1">
                <a:solidFill>
                  <a:schemeClr val="dk1"/>
                </a:solidFill>
                <a:latin typeface="Calibri"/>
                <a:ea typeface="Calibri"/>
                <a:cs typeface="Calibri"/>
                <a:sym typeface="Calibri"/>
              </a:rPr>
              <a:t>deoparte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validare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algoritmul</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antrenează</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celelalte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grupuri</a:t>
            </a:r>
            <a:r>
              <a:rPr lang="en-US" sz="2400" dirty="0">
                <a:solidFill>
                  <a:schemeClr val="dk1"/>
                </a:solidFill>
                <a:latin typeface="Calibri"/>
                <a:ea typeface="Calibri"/>
                <a:cs typeface="Calibri"/>
                <a:sym typeface="Calibri"/>
              </a:rPr>
              <a:t> de date (1,3,4,5).</a:t>
            </a:r>
          </a:p>
          <a:p>
            <a:pPr marL="342900" lvl="0" indent="-342900">
              <a:buClr>
                <a:schemeClr val="dk1"/>
              </a:buClr>
              <a:buSzPts val="2400"/>
              <a:buFont typeface="Noto Sans Symbols"/>
              <a:buChar char="⮚"/>
            </a:pPr>
            <a:r>
              <a:rPr lang="ro-RO" sz="2400" dirty="0">
                <a:solidFill>
                  <a:schemeClr val="dk1"/>
                </a:solidFill>
                <a:latin typeface="Calibri"/>
                <a:ea typeface="Calibri"/>
                <a:cs typeface="Calibri"/>
                <a:sym typeface="Calibri"/>
              </a:rPr>
              <a:t>Se continuă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până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cele</a:t>
            </a:r>
            <a:r>
              <a:rPr lang="en-US" sz="2400" dirty="0">
                <a:solidFill>
                  <a:schemeClr val="dk1"/>
                </a:solidFill>
                <a:latin typeface="Calibri"/>
                <a:ea typeface="Calibri"/>
                <a:cs typeface="Calibri"/>
                <a:sym typeface="Calibri"/>
              </a:rPr>
              <a:t> 5 </a:t>
            </a:r>
            <a:r>
              <a:rPr lang="en-US" sz="2400" dirty="0" err="1">
                <a:solidFill>
                  <a:schemeClr val="dk1"/>
                </a:solidFill>
                <a:latin typeface="Calibri"/>
                <a:ea typeface="Calibri"/>
                <a:cs typeface="Calibri"/>
                <a:sym typeface="Calibri"/>
              </a:rPr>
              <a:t>grupuri</a:t>
            </a:r>
            <a:r>
              <a:rPr lang="en-US" sz="2400" dirty="0">
                <a:solidFill>
                  <a:schemeClr val="dk1"/>
                </a:solidFill>
                <a:latin typeface="Calibri"/>
                <a:ea typeface="Calibri"/>
                <a:cs typeface="Calibri"/>
                <a:sym typeface="Calibri"/>
              </a:rPr>
              <a:t> de date au </a:t>
            </a:r>
            <a:r>
              <a:rPr lang="en-US" sz="2400" dirty="0" err="1">
                <a:solidFill>
                  <a:schemeClr val="dk1"/>
                </a:solidFill>
                <a:latin typeface="Calibri"/>
                <a:ea typeface="Calibri"/>
                <a:cs typeface="Calibri"/>
                <a:sym typeface="Calibri"/>
              </a:rPr>
              <a:t>servit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drept</a:t>
            </a:r>
            <a:r>
              <a:rPr lang="en-US" sz="2400" dirty="0">
                <a:solidFill>
                  <a:schemeClr val="dk1"/>
                </a:solidFill>
                <a:latin typeface="Calibri"/>
                <a:ea typeface="Calibri"/>
                <a:cs typeface="Calibri"/>
                <a:sym typeface="Calibri"/>
              </a:rPr>
              <a:t> date de </a:t>
            </a:r>
            <a:r>
              <a:rPr lang="en-US" sz="2400" dirty="0" err="1">
                <a:solidFill>
                  <a:schemeClr val="dk1"/>
                </a:solidFill>
                <a:latin typeface="Calibri"/>
                <a:ea typeface="Calibri"/>
                <a:cs typeface="Calibri"/>
                <a:sym typeface="Calibri"/>
              </a:rPr>
              <a:t>validare</a:t>
            </a:r>
            <a:r>
              <a:rPr lang="en-US" sz="2400" dirty="0">
                <a:solidFill>
                  <a:schemeClr val="dk1"/>
                </a:solidFill>
                <a:latin typeface="Calibri"/>
                <a:ea typeface="Calibri"/>
                <a:cs typeface="Calibri"/>
                <a:sym typeface="Calibri"/>
              </a:rPr>
              <a:t> o </a:t>
            </a:r>
            <a:r>
              <a:rPr lang="ro-RO" sz="2400" dirty="0">
                <a:solidFill>
                  <a:schemeClr val="dk1"/>
                </a:solidFill>
                <a:latin typeface="Calibri"/>
                <a:ea typeface="Calibri"/>
                <a:cs typeface="Calibri"/>
                <a:sym typeface="Calibri"/>
              </a:rPr>
              <a:t>singură </a:t>
            </a:r>
            <a:r>
              <a:rPr lang="en-US" sz="2400" dirty="0" err="1">
                <a:solidFill>
                  <a:schemeClr val="dk1"/>
                </a:solidFill>
                <a:latin typeface="Calibri"/>
                <a:ea typeface="Calibri"/>
                <a:cs typeface="Calibri"/>
                <a:sym typeface="Calibri"/>
              </a:rPr>
              <a:t>dată</a:t>
            </a:r>
            <a:r>
              <a:rPr lang="en-US" sz="2400" dirty="0">
                <a:solidFill>
                  <a:schemeClr val="dk1"/>
                </a:solidFill>
                <a:latin typeface="Calibri"/>
                <a:ea typeface="Calibri"/>
                <a:cs typeface="Calibri"/>
                <a:sym typeface="Calibri"/>
              </a:rPr>
              <a:t>.</a:t>
            </a:r>
          </a:p>
          <a:p>
            <a:pPr marL="342900" lvl="0" indent="-342900">
              <a:buClr>
                <a:schemeClr val="dk1"/>
              </a:buClr>
              <a:buSzPts val="2400"/>
              <a:buFont typeface="Noto Sans Symbols"/>
              <a:buChar char="⮚"/>
            </a:pPr>
            <a:r>
              <a:rPr lang="ro-RO" sz="2400" dirty="0">
                <a:solidFill>
                  <a:schemeClr val="dk1"/>
                </a:solidFill>
                <a:latin typeface="Calibri"/>
                <a:ea typeface="Calibri"/>
                <a:cs typeface="Calibri"/>
                <a:sym typeface="Calibri"/>
              </a:rPr>
              <a:t>Se folosesc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apoi</a:t>
            </a:r>
            <a:r>
              <a:rPr lang="en-US" sz="2400" dirty="0">
                <a:solidFill>
                  <a:schemeClr val="dk1"/>
                </a:solidFill>
                <a:latin typeface="Calibri"/>
                <a:ea typeface="Calibri"/>
                <a:cs typeface="Calibri"/>
                <a:sym typeface="Calibri"/>
              </a:rPr>
              <a:t> 5 </a:t>
            </a:r>
            <a:r>
              <a:rPr lang="ro-RO" sz="2400" dirty="0">
                <a:solidFill>
                  <a:schemeClr val="dk1"/>
                </a:solidFill>
                <a:latin typeface="Calibri"/>
                <a:ea typeface="Calibri"/>
                <a:cs typeface="Calibri"/>
                <a:sym typeface="Calibri"/>
              </a:rPr>
              <a:t>metrici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validare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 rata de </a:t>
            </a:r>
            <a:r>
              <a:rPr lang="en-US" sz="2400" dirty="0" err="1">
                <a:solidFill>
                  <a:schemeClr val="dk1"/>
                </a:solidFill>
                <a:latin typeface="Calibri"/>
                <a:ea typeface="Calibri"/>
                <a:cs typeface="Calibri"/>
                <a:sym typeface="Calibri"/>
              </a:rPr>
              <a:t>eroare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clasificare</a:t>
            </a:r>
            <a:r>
              <a:rPr lang="en-US" sz="2400" dirty="0">
                <a:solidFill>
                  <a:schemeClr val="dk1"/>
                </a:solidFill>
                <a:latin typeface="Calibri"/>
                <a:ea typeface="Calibri"/>
                <a:cs typeface="Calibri"/>
                <a:sym typeface="Calibri"/>
              </a:rPr>
              <a:t>, MSE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regresie</a:t>
            </a:r>
            <a:r>
              <a:rPr lang="en-US" sz="2400" dirty="0">
                <a:solidFill>
                  <a:schemeClr val="dk1"/>
                </a:solidFill>
                <a:latin typeface="Calibri"/>
                <a:ea typeface="Calibri"/>
                <a:cs typeface="Calibri"/>
                <a:sym typeface="Calibri"/>
              </a:rPr>
              <a:t>) care pot fi </a:t>
            </a:r>
            <a:r>
              <a:rPr lang="en-US" sz="2400" dirty="0" err="1">
                <a:solidFill>
                  <a:schemeClr val="dk1"/>
                </a:solidFill>
                <a:latin typeface="Calibri"/>
                <a:ea typeface="Calibri"/>
                <a:cs typeface="Calibri"/>
                <a:sym typeface="Calibri"/>
              </a:rPr>
              <a:t>folosite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compara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algoritmi</a:t>
            </a:r>
            <a:r>
              <a:rPr lang="en-US" sz="2400" dirty="0">
                <a:solidFill>
                  <a:schemeClr val="dk1"/>
                </a:solidFill>
                <a:latin typeface="Calibri"/>
                <a:ea typeface="Calibri"/>
                <a:cs typeface="Calibri"/>
                <a:sym typeface="Calibri"/>
              </a:rPr>
              <a:t>.</a:t>
            </a:r>
          </a:p>
          <a:p>
            <a:pPr marL="342900" lvl="0" indent="-342900">
              <a:buClr>
                <a:schemeClr val="dk1"/>
              </a:buClr>
              <a:buSzPts val="2400"/>
              <a:buFont typeface="Noto Sans Symbols"/>
              <a:buChar char="⮚"/>
            </a:pPr>
            <a:r>
              <a:rPr lang="en-US" sz="2400" dirty="0" err="1">
                <a:solidFill>
                  <a:schemeClr val="dk1"/>
                </a:solidFill>
                <a:latin typeface="Calibri"/>
                <a:ea typeface="Calibri"/>
                <a:cs typeface="Calibri"/>
                <a:sym typeface="Calibri"/>
              </a:rPr>
              <a:t>Odată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validarea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finalizată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fost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selectat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bun” model, </a:t>
            </a:r>
            <a:r>
              <a:rPr lang="en-US" sz="2400" dirty="0" err="1">
                <a:solidFill>
                  <a:schemeClr val="dk1"/>
                </a:solidFill>
                <a:latin typeface="Calibri"/>
                <a:ea typeface="Calibri"/>
                <a:cs typeface="Calibri"/>
                <a:sym typeface="Calibri"/>
              </a:rPr>
              <a:t>acesta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reantrenat</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întregul</a:t>
            </a:r>
            <a:r>
              <a:rPr lang="en-US" sz="2400" dirty="0">
                <a:solidFill>
                  <a:schemeClr val="dk1"/>
                </a:solidFill>
                <a:latin typeface="Calibri"/>
                <a:ea typeface="Calibri"/>
                <a:cs typeface="Calibri"/>
                <a:sym typeface="Calibri"/>
              </a:rPr>
              <a:t> set de date.</a:t>
            </a:r>
            <a:endParaRPr sz="2400"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3"/>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471" name="Google Shape;471;p3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Considerații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suplimentare</a:t>
            </a:r>
            <a:endParaRPr sz="2800" b="1" dirty="0">
              <a:solidFill>
                <a:srgbClr val="238791"/>
              </a:solidFill>
              <a:latin typeface="Calibri"/>
              <a:ea typeface="Calibri"/>
              <a:cs typeface="Calibri"/>
              <a:sym typeface="Calibri"/>
            </a:endParaRPr>
          </a:p>
        </p:txBody>
      </p:sp>
      <p:sp>
        <p:nvSpPr>
          <p:cNvPr id="472" name="Google Shape;472;p33"/>
          <p:cNvSpPr txBox="1"/>
          <p:nvPr/>
        </p:nvSpPr>
        <p:spPr>
          <a:xfrm>
            <a:off x="1447800" y="3238500"/>
            <a:ext cx="15163800" cy="1200329"/>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Privind</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doar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uneori</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suficientă</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Luați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considerare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următorul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exemplu</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4"/>
          <p:cNvSpPr txBox="1">
            <a:spLocks noGrp="1"/>
          </p:cNvSpPr>
          <p:nvPr>
            <p:ph type="title"/>
          </p:nvPr>
        </p:nvSpPr>
        <p:spPr>
          <a:xfrm>
            <a:off x="2427196" y="176157"/>
            <a:ext cx="13285694" cy="1530478"/>
          </a:xfrm>
          <a:prstGeom prst="rect">
            <a:avLst/>
          </a:prstGeom>
          <a:noFill/>
          <a:ln>
            <a:noFill/>
          </a:ln>
        </p:spPr>
        <p:txBody>
          <a:bodyPr spcFirstLastPara="1" wrap="square" lIns="91425" tIns="45700" rIns="91425" bIns="45700" anchor="t" anchorCtr="0">
            <a:noAutofit/>
          </a:bodyPr>
          <a:lstStyle/>
          <a:p>
            <a:pPr lvl="0" algn="ctr">
              <a:buSzPts val="3200"/>
            </a:pPr>
            <a:r>
              <a:rPr lang="en-US" sz="3200" b="1" dirty="0" err="1"/>
              <a:t>Multe</a:t>
            </a:r>
            <a:r>
              <a:rPr lang="en-US" sz="3200" b="1" dirty="0"/>
              <a:t> </a:t>
            </a:r>
            <a:r>
              <a:rPr lang="en-US" sz="3200" b="1" dirty="0" err="1"/>
              <a:t>sisteme</a:t>
            </a:r>
            <a:r>
              <a:rPr lang="en-US" sz="3200" b="1" dirty="0"/>
              <a:t> AI sunt </a:t>
            </a:r>
            <a:r>
              <a:rPr lang="en-US" sz="3200" b="1" dirty="0" err="1"/>
              <a:t>folosite</a:t>
            </a:r>
            <a:r>
              <a:rPr lang="en-US" sz="3200" b="1" dirty="0"/>
              <a:t> </a:t>
            </a:r>
            <a:r>
              <a:rPr lang="en-US" sz="3200" b="1" dirty="0" err="1"/>
              <a:t>pentru</a:t>
            </a:r>
            <a:r>
              <a:rPr lang="en-US" sz="3200" b="1" dirty="0"/>
              <a:t> </a:t>
            </a:r>
            <a:r>
              <a:rPr lang="en-US" sz="3200" b="1" dirty="0" err="1"/>
              <a:t>clasificare</a:t>
            </a:r>
            <a:r>
              <a:rPr lang="en-US" sz="3200" b="1" dirty="0"/>
              <a:t>. </a:t>
            </a:r>
            <a:r>
              <a:rPr lang="en-US" sz="3200" b="1" dirty="0" err="1"/>
              <a:t>Aici</a:t>
            </a:r>
            <a:r>
              <a:rPr lang="en-US" sz="3200" b="1" dirty="0"/>
              <a:t>, de </a:t>
            </a:r>
            <a:r>
              <a:rPr lang="en-US" sz="3200" b="1" dirty="0" err="1"/>
              <a:t>exemplu</a:t>
            </a:r>
            <a:r>
              <a:rPr lang="en-US" sz="3200" b="1" dirty="0"/>
              <a:t>, </a:t>
            </a:r>
            <a:r>
              <a:rPr lang="en-US" sz="3200" b="1" dirty="0" err="1"/>
              <a:t>pentru</a:t>
            </a:r>
            <a:r>
              <a:rPr lang="en-US" sz="3200" b="1" dirty="0"/>
              <a:t> </a:t>
            </a:r>
            <a:r>
              <a:rPr lang="en-US" sz="3200" b="1" dirty="0" err="1"/>
              <a:t>clasificarea</a:t>
            </a:r>
            <a:r>
              <a:rPr lang="en-US" sz="3200" b="1" dirty="0"/>
              <a:t> </a:t>
            </a:r>
            <a:r>
              <a:rPr lang="en-US" sz="3200" b="1" dirty="0" err="1"/>
              <a:t>imaginilor</a:t>
            </a:r>
            <a:r>
              <a:rPr lang="en-US" sz="3200" b="1" dirty="0"/>
              <a:t>. </a:t>
            </a:r>
            <a:r>
              <a:rPr lang="en-US" sz="3200" b="1" dirty="0" err="1"/>
              <a:t>După</a:t>
            </a:r>
            <a:r>
              <a:rPr lang="en-US" sz="3200" b="1" dirty="0"/>
              <a:t> </a:t>
            </a:r>
            <a:r>
              <a:rPr lang="en-US" sz="3200" b="1" dirty="0" err="1"/>
              <a:t>multe</a:t>
            </a:r>
            <a:r>
              <a:rPr lang="en-US" sz="3200" b="1" dirty="0"/>
              <a:t> </a:t>
            </a:r>
            <a:r>
              <a:rPr lang="en-US" sz="3200" b="1" dirty="0" err="1"/>
              <a:t>exemple</a:t>
            </a:r>
            <a:r>
              <a:rPr lang="en-US" sz="3200" b="1" dirty="0"/>
              <a:t>, </a:t>
            </a:r>
            <a:r>
              <a:rPr lang="en-US" sz="3200" b="1" dirty="0" err="1"/>
              <a:t>algoritmul</a:t>
            </a:r>
            <a:r>
              <a:rPr lang="en-US" sz="3200" b="1" dirty="0"/>
              <a:t> a „</a:t>
            </a:r>
            <a:r>
              <a:rPr lang="en-US" sz="3200" b="1" dirty="0" err="1"/>
              <a:t>învățat</a:t>
            </a:r>
            <a:r>
              <a:rPr lang="en-US" sz="3200" b="1" dirty="0"/>
              <a:t>”...</a:t>
            </a:r>
            <a:endParaRPr sz="3200" b="1" dirty="0"/>
          </a:p>
        </p:txBody>
      </p:sp>
      <p:sp>
        <p:nvSpPr>
          <p:cNvPr id="479" name="Google Shape;479;p34"/>
          <p:cNvSpPr txBox="1"/>
          <p:nvPr/>
        </p:nvSpPr>
        <p:spPr>
          <a:xfrm>
            <a:off x="5179571" y="4851807"/>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dirty="0" err="1">
                <a:solidFill>
                  <a:srgbClr val="002060"/>
                </a:solidFill>
                <a:latin typeface="Calibri"/>
                <a:ea typeface="Calibri"/>
                <a:cs typeface="Calibri"/>
                <a:sym typeface="Calibri"/>
              </a:rPr>
              <a:t>Categor</a:t>
            </a:r>
            <a:r>
              <a:rPr lang="ro-RO" sz="2925" b="1" dirty="0">
                <a:solidFill>
                  <a:srgbClr val="002060"/>
                </a:solidFill>
                <a:latin typeface="Calibri"/>
                <a:ea typeface="Calibri"/>
                <a:cs typeface="Calibri"/>
                <a:sym typeface="Calibri"/>
              </a:rPr>
              <a:t>ia</a:t>
            </a:r>
            <a:r>
              <a:rPr lang="en-US" sz="2925" b="1" dirty="0">
                <a:solidFill>
                  <a:srgbClr val="002060"/>
                </a:solidFill>
                <a:latin typeface="Calibri"/>
                <a:ea typeface="Calibri"/>
                <a:cs typeface="Calibri"/>
                <a:sym typeface="Calibri"/>
              </a:rPr>
              <a:t> A</a:t>
            </a:r>
            <a:endParaRPr sz="2925" b="1" dirty="0">
              <a:solidFill>
                <a:srgbClr val="002060"/>
              </a:solidFill>
              <a:latin typeface="Calibri"/>
              <a:ea typeface="Calibri"/>
              <a:cs typeface="Calibri"/>
              <a:sym typeface="Calibri"/>
            </a:endParaRPr>
          </a:p>
        </p:txBody>
      </p:sp>
      <p:pic>
        <p:nvPicPr>
          <p:cNvPr id="480" name="Google Shape;480;p34"/>
          <p:cNvPicPr preferRelativeResize="0"/>
          <p:nvPr/>
        </p:nvPicPr>
        <p:blipFill rotWithShape="1">
          <a:blip r:embed="rId3">
            <a:alphaModFix/>
          </a:blip>
          <a:srcRect l="31933" t="11708" r="9963"/>
          <a:stretch/>
        </p:blipFill>
        <p:spPr>
          <a:xfrm>
            <a:off x="10662206" y="5518821"/>
            <a:ext cx="3043826" cy="3046946"/>
          </a:xfrm>
          <a:prstGeom prst="rect">
            <a:avLst/>
          </a:prstGeom>
          <a:noFill/>
          <a:ln>
            <a:noFill/>
          </a:ln>
        </p:spPr>
      </p:pic>
      <p:sp>
        <p:nvSpPr>
          <p:cNvPr id="481" name="Google Shape;481;p34"/>
          <p:cNvSpPr txBox="1"/>
          <p:nvPr/>
        </p:nvSpPr>
        <p:spPr>
          <a:xfrm>
            <a:off x="10820400" y="4866716"/>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dirty="0" err="1">
                <a:solidFill>
                  <a:srgbClr val="002060"/>
                </a:solidFill>
                <a:latin typeface="Calibri"/>
                <a:ea typeface="Calibri"/>
                <a:cs typeface="Calibri"/>
                <a:sym typeface="Calibri"/>
              </a:rPr>
              <a:t>Categor</a:t>
            </a:r>
            <a:r>
              <a:rPr lang="ro-RO" sz="2925" b="1" dirty="0">
                <a:solidFill>
                  <a:srgbClr val="002060"/>
                </a:solidFill>
                <a:latin typeface="Calibri"/>
                <a:ea typeface="Calibri"/>
                <a:cs typeface="Calibri"/>
                <a:sym typeface="Calibri"/>
              </a:rPr>
              <a:t>ia</a:t>
            </a:r>
            <a:r>
              <a:rPr lang="en-US" sz="2925" b="1" dirty="0">
                <a:solidFill>
                  <a:srgbClr val="002060"/>
                </a:solidFill>
                <a:latin typeface="Calibri"/>
                <a:ea typeface="Calibri"/>
                <a:cs typeface="Calibri"/>
                <a:sym typeface="Calibri"/>
              </a:rPr>
              <a:t> B</a:t>
            </a:r>
            <a:endParaRPr sz="2925" b="1" dirty="0">
              <a:solidFill>
                <a:srgbClr val="002060"/>
              </a:solidFill>
              <a:latin typeface="Calibri"/>
              <a:ea typeface="Calibri"/>
              <a:cs typeface="Calibri"/>
              <a:sym typeface="Calibri"/>
            </a:endParaRPr>
          </a:p>
        </p:txBody>
      </p:sp>
      <p:pic>
        <p:nvPicPr>
          <p:cNvPr id="482" name="Google Shape;482;p34"/>
          <p:cNvPicPr preferRelativeResize="0"/>
          <p:nvPr/>
        </p:nvPicPr>
        <p:blipFill rotWithShape="1">
          <a:blip r:embed="rId4">
            <a:alphaModFix/>
          </a:blip>
          <a:srcRect/>
          <a:stretch/>
        </p:blipFill>
        <p:spPr>
          <a:xfrm flipH="1">
            <a:off x="4811536" y="5504222"/>
            <a:ext cx="2503663" cy="3076144"/>
          </a:xfrm>
          <a:prstGeom prst="rect">
            <a:avLst/>
          </a:prstGeom>
          <a:noFill/>
          <a:ln>
            <a:noFill/>
          </a:ln>
        </p:spPr>
      </p:pic>
      <p:pic>
        <p:nvPicPr>
          <p:cNvPr id="483" name="Google Shape;483;p34"/>
          <p:cNvPicPr preferRelativeResize="0">
            <a:picLocks noGrp="1"/>
          </p:cNvPicPr>
          <p:nvPr>
            <p:ph type="body" idx="1"/>
          </p:nvPr>
        </p:nvPicPr>
        <p:blipFill rotWithShape="1">
          <a:blip r:embed="rId5">
            <a:alphaModFix/>
          </a:blip>
          <a:srcRect/>
          <a:stretch/>
        </p:blipFill>
        <p:spPr>
          <a:xfrm>
            <a:off x="2344931" y="5504222"/>
            <a:ext cx="2466607" cy="3061737"/>
          </a:xfrm>
          <a:prstGeom prst="rect">
            <a:avLst/>
          </a:prstGeom>
          <a:noFill/>
          <a:ln>
            <a:noFill/>
          </a:ln>
        </p:spPr>
      </p:pic>
      <p:pic>
        <p:nvPicPr>
          <p:cNvPr id="484" name="Google Shape;484;p34"/>
          <p:cNvPicPr preferRelativeResize="0"/>
          <p:nvPr/>
        </p:nvPicPr>
        <p:blipFill rotWithShape="1">
          <a:blip r:embed="rId6">
            <a:alphaModFix/>
          </a:blip>
          <a:srcRect l="14681" t="2432" r="18460" b="2464"/>
          <a:stretch/>
        </p:blipFill>
        <p:spPr>
          <a:xfrm>
            <a:off x="2340836" y="2711281"/>
            <a:ext cx="2841822" cy="2792941"/>
          </a:xfrm>
          <a:prstGeom prst="rect">
            <a:avLst/>
          </a:prstGeom>
          <a:noFill/>
          <a:ln>
            <a:noFill/>
          </a:ln>
        </p:spPr>
      </p:pic>
      <p:pic>
        <p:nvPicPr>
          <p:cNvPr id="485" name="Google Shape;485;p34"/>
          <p:cNvPicPr preferRelativeResize="0"/>
          <p:nvPr/>
        </p:nvPicPr>
        <p:blipFill rotWithShape="1">
          <a:blip r:embed="rId7">
            <a:alphaModFix/>
          </a:blip>
          <a:srcRect l="11635" r="17583"/>
          <a:stretch/>
        </p:blipFill>
        <p:spPr>
          <a:xfrm>
            <a:off x="12953787" y="2506154"/>
            <a:ext cx="3187674" cy="2990671"/>
          </a:xfrm>
          <a:prstGeom prst="rect">
            <a:avLst/>
          </a:prstGeom>
          <a:noFill/>
          <a:ln>
            <a:noFill/>
          </a:ln>
        </p:spPr>
      </p:pic>
      <p:pic>
        <p:nvPicPr>
          <p:cNvPr id="486" name="Google Shape;486;p34"/>
          <p:cNvPicPr preferRelativeResize="0"/>
          <p:nvPr/>
        </p:nvPicPr>
        <p:blipFill rotWithShape="1">
          <a:blip r:embed="rId8">
            <a:alphaModFix/>
          </a:blip>
          <a:srcRect t="16667"/>
          <a:stretch/>
        </p:blipFill>
        <p:spPr>
          <a:xfrm>
            <a:off x="13706032" y="5509447"/>
            <a:ext cx="2455307" cy="30691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5"/>
          <p:cNvPicPr preferRelativeResize="0"/>
          <p:nvPr/>
        </p:nvPicPr>
        <p:blipFill rotWithShape="1">
          <a:blip r:embed="rId3">
            <a:alphaModFix/>
          </a:blip>
          <a:srcRect l="14973"/>
          <a:stretch/>
        </p:blipFill>
        <p:spPr>
          <a:xfrm>
            <a:off x="2211149" y="4524250"/>
            <a:ext cx="4578831" cy="4301699"/>
          </a:xfrm>
          <a:prstGeom prst="rect">
            <a:avLst/>
          </a:prstGeom>
          <a:noFill/>
          <a:ln>
            <a:noFill/>
          </a:ln>
        </p:spPr>
      </p:pic>
      <p:sp>
        <p:nvSpPr>
          <p:cNvPr id="493" name="Google Shape;493;p35"/>
          <p:cNvSpPr txBox="1">
            <a:spLocks noGrp="1"/>
          </p:cNvSpPr>
          <p:nvPr>
            <p:ph type="title"/>
          </p:nvPr>
        </p:nvSpPr>
        <p:spPr>
          <a:xfrm>
            <a:off x="2513979" y="1897133"/>
            <a:ext cx="12629730" cy="895629"/>
          </a:xfrm>
          <a:prstGeom prst="rect">
            <a:avLst/>
          </a:prstGeom>
          <a:noFill/>
          <a:ln>
            <a:noFill/>
          </a:ln>
        </p:spPr>
        <p:txBody>
          <a:bodyPr spcFirstLastPara="1" wrap="square" lIns="91425" tIns="45700" rIns="91425" bIns="45700" anchor="t" anchorCtr="0">
            <a:noAutofit/>
          </a:bodyPr>
          <a:lstStyle/>
          <a:p>
            <a:pPr lvl="0" algn="ctr">
              <a:buSzPts val="4388"/>
            </a:pPr>
            <a:r>
              <a:rPr lang="pt-BR" b="1" dirty="0"/>
              <a:t>După multe exemple, algoritmul a învățat...</a:t>
            </a:r>
            <a:endParaRPr sz="4388" b="1" dirty="0"/>
          </a:p>
        </p:txBody>
      </p:sp>
      <p:sp>
        <p:nvSpPr>
          <p:cNvPr id="494" name="Google Shape;494;p3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495" name="Google Shape;495;p35"/>
          <p:cNvPicPr preferRelativeResize="0"/>
          <p:nvPr/>
        </p:nvPicPr>
        <p:blipFill rotWithShape="1">
          <a:blip r:embed="rId4">
            <a:alphaModFix/>
          </a:blip>
          <a:srcRect l="10557" t="-223" r="19062" b="223"/>
          <a:stretch/>
        </p:blipFill>
        <p:spPr>
          <a:xfrm>
            <a:off x="11658600" y="4522593"/>
            <a:ext cx="4541384" cy="4301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36"/>
          <p:cNvPicPr preferRelativeResize="0"/>
          <p:nvPr/>
        </p:nvPicPr>
        <p:blipFill rotWithShape="1">
          <a:blip r:embed="rId3">
            <a:alphaModFix/>
          </a:blip>
          <a:srcRect l="14973"/>
          <a:stretch/>
        </p:blipFill>
        <p:spPr>
          <a:xfrm>
            <a:off x="2211149" y="4524250"/>
            <a:ext cx="4578831" cy="4301699"/>
          </a:xfrm>
          <a:prstGeom prst="rect">
            <a:avLst/>
          </a:prstGeom>
          <a:noFill/>
          <a:ln>
            <a:noFill/>
          </a:ln>
        </p:spPr>
      </p:pic>
      <p:sp>
        <p:nvSpPr>
          <p:cNvPr id="502" name="Google Shape;502;p36"/>
          <p:cNvSpPr txBox="1"/>
          <p:nvPr/>
        </p:nvSpPr>
        <p:spPr>
          <a:xfrm>
            <a:off x="3253721" y="3680380"/>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dirty="0" err="1">
                <a:solidFill>
                  <a:srgbClr val="002060"/>
                </a:solidFill>
                <a:latin typeface="Calibri"/>
                <a:ea typeface="Calibri"/>
                <a:cs typeface="Calibri"/>
                <a:sym typeface="Calibri"/>
              </a:rPr>
              <a:t>Categor</a:t>
            </a:r>
            <a:r>
              <a:rPr lang="ro-RO" sz="2925" b="1" dirty="0">
                <a:solidFill>
                  <a:srgbClr val="002060"/>
                </a:solidFill>
                <a:latin typeface="Calibri"/>
                <a:ea typeface="Calibri"/>
                <a:cs typeface="Calibri"/>
                <a:sym typeface="Calibri"/>
              </a:rPr>
              <a:t>ia</a:t>
            </a:r>
            <a:r>
              <a:rPr lang="en-US" sz="2925" b="1" dirty="0">
                <a:solidFill>
                  <a:srgbClr val="002060"/>
                </a:solidFill>
                <a:latin typeface="Calibri"/>
                <a:ea typeface="Calibri"/>
                <a:cs typeface="Calibri"/>
                <a:sym typeface="Calibri"/>
              </a:rPr>
              <a:t> A</a:t>
            </a:r>
            <a:endParaRPr sz="2925" b="1" dirty="0">
              <a:solidFill>
                <a:srgbClr val="002060"/>
              </a:solidFill>
              <a:latin typeface="Calibri"/>
              <a:ea typeface="Calibri"/>
              <a:cs typeface="Calibri"/>
              <a:sym typeface="Calibri"/>
            </a:endParaRPr>
          </a:p>
        </p:txBody>
      </p:sp>
      <p:sp>
        <p:nvSpPr>
          <p:cNvPr id="503" name="Google Shape;503;p36"/>
          <p:cNvSpPr txBox="1"/>
          <p:nvPr/>
        </p:nvSpPr>
        <p:spPr>
          <a:xfrm>
            <a:off x="12391199" y="3680378"/>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dirty="0" err="1">
                <a:solidFill>
                  <a:srgbClr val="002060"/>
                </a:solidFill>
                <a:latin typeface="Calibri"/>
                <a:ea typeface="Calibri"/>
                <a:cs typeface="Calibri"/>
                <a:sym typeface="Calibri"/>
              </a:rPr>
              <a:t>Categor</a:t>
            </a:r>
            <a:r>
              <a:rPr lang="ro-RO" sz="2925" b="1" dirty="0">
                <a:solidFill>
                  <a:srgbClr val="002060"/>
                </a:solidFill>
                <a:latin typeface="Calibri"/>
                <a:ea typeface="Calibri"/>
                <a:cs typeface="Calibri"/>
                <a:sym typeface="Calibri"/>
              </a:rPr>
              <a:t>ia</a:t>
            </a:r>
            <a:r>
              <a:rPr lang="en-US" sz="2925" b="1" dirty="0">
                <a:solidFill>
                  <a:srgbClr val="002060"/>
                </a:solidFill>
                <a:latin typeface="Calibri"/>
                <a:ea typeface="Calibri"/>
                <a:cs typeface="Calibri"/>
                <a:sym typeface="Calibri"/>
              </a:rPr>
              <a:t> B</a:t>
            </a:r>
            <a:endParaRPr sz="2925" b="1" dirty="0">
              <a:solidFill>
                <a:srgbClr val="002060"/>
              </a:solidFill>
              <a:latin typeface="Calibri"/>
              <a:ea typeface="Calibri"/>
              <a:cs typeface="Calibri"/>
              <a:sym typeface="Calibri"/>
            </a:endParaRPr>
          </a:p>
        </p:txBody>
      </p:sp>
      <p:sp>
        <p:nvSpPr>
          <p:cNvPr id="504" name="Google Shape;504;p36"/>
          <p:cNvSpPr txBox="1"/>
          <p:nvPr/>
        </p:nvSpPr>
        <p:spPr>
          <a:xfrm>
            <a:off x="2513979" y="1897133"/>
            <a:ext cx="12629730" cy="895629"/>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388"/>
            </a:pPr>
            <a:r>
              <a:rPr lang="pt-BR" sz="4388" b="1" dirty="0">
                <a:solidFill>
                  <a:schemeClr val="dk1"/>
                </a:solidFill>
                <a:latin typeface="Calibri"/>
                <a:ea typeface="Calibri"/>
                <a:cs typeface="Calibri"/>
                <a:sym typeface="Calibri"/>
              </a:rPr>
              <a:t>După multe exemple, algoritmul a învățat...</a:t>
            </a:r>
            <a:endParaRPr sz="4388" b="1" dirty="0">
              <a:solidFill>
                <a:schemeClr val="dk1"/>
              </a:solidFill>
              <a:latin typeface="Calibri"/>
              <a:ea typeface="Calibri"/>
              <a:cs typeface="Calibri"/>
              <a:sym typeface="Calibri"/>
            </a:endParaRPr>
          </a:p>
        </p:txBody>
      </p:sp>
      <p:pic>
        <p:nvPicPr>
          <p:cNvPr id="505" name="Google Shape;505;p36"/>
          <p:cNvPicPr preferRelativeResize="0">
            <a:picLocks noGrp="1"/>
          </p:cNvPicPr>
          <p:nvPr>
            <p:ph type="body" idx="1"/>
          </p:nvPr>
        </p:nvPicPr>
        <p:blipFill rotWithShape="1">
          <a:blip r:embed="rId4">
            <a:alphaModFix/>
          </a:blip>
          <a:srcRect l="10557" t="-223" r="19062" b="223"/>
          <a:stretch/>
        </p:blipFill>
        <p:spPr>
          <a:xfrm>
            <a:off x="11658600" y="4524250"/>
            <a:ext cx="4541384" cy="4301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2000"/>
                                        <p:tgtEl>
                                          <p:spTgt spid="502"/>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37"/>
          <p:cNvPicPr preferRelativeResize="0"/>
          <p:nvPr/>
        </p:nvPicPr>
        <p:blipFill rotWithShape="1">
          <a:blip r:embed="rId3">
            <a:alphaModFix/>
          </a:blip>
          <a:srcRect l="14973"/>
          <a:stretch/>
        </p:blipFill>
        <p:spPr>
          <a:xfrm>
            <a:off x="2211149" y="4524250"/>
            <a:ext cx="4578831" cy="4301699"/>
          </a:xfrm>
          <a:prstGeom prst="rect">
            <a:avLst/>
          </a:prstGeom>
          <a:noFill/>
          <a:ln>
            <a:noFill/>
          </a:ln>
        </p:spPr>
      </p:pic>
      <p:sp>
        <p:nvSpPr>
          <p:cNvPr id="512" name="Google Shape;512;p37"/>
          <p:cNvSpPr txBox="1"/>
          <p:nvPr/>
        </p:nvSpPr>
        <p:spPr>
          <a:xfrm>
            <a:off x="3253721" y="3680380"/>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a:solidFill>
                  <a:srgbClr val="002060"/>
                </a:solidFill>
                <a:latin typeface="Calibri"/>
                <a:ea typeface="Calibri"/>
                <a:cs typeface="Calibri"/>
                <a:sym typeface="Calibri"/>
              </a:rPr>
              <a:t>Category A</a:t>
            </a:r>
            <a:endParaRPr sz="2925" b="1">
              <a:solidFill>
                <a:srgbClr val="002060"/>
              </a:solidFill>
              <a:latin typeface="Calibri"/>
              <a:ea typeface="Calibri"/>
              <a:cs typeface="Calibri"/>
              <a:sym typeface="Calibri"/>
            </a:endParaRPr>
          </a:p>
        </p:txBody>
      </p:sp>
      <p:sp>
        <p:nvSpPr>
          <p:cNvPr id="513" name="Google Shape;513;p37"/>
          <p:cNvSpPr txBox="1"/>
          <p:nvPr/>
        </p:nvSpPr>
        <p:spPr>
          <a:xfrm>
            <a:off x="12391199" y="3680378"/>
            <a:ext cx="2324099" cy="542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25" b="1">
                <a:solidFill>
                  <a:srgbClr val="002060"/>
                </a:solidFill>
                <a:latin typeface="Calibri"/>
                <a:ea typeface="Calibri"/>
                <a:cs typeface="Calibri"/>
                <a:sym typeface="Calibri"/>
              </a:rPr>
              <a:t>Category B</a:t>
            </a:r>
            <a:endParaRPr sz="2925" b="1">
              <a:solidFill>
                <a:srgbClr val="002060"/>
              </a:solidFill>
              <a:latin typeface="Calibri"/>
              <a:ea typeface="Calibri"/>
              <a:cs typeface="Calibri"/>
              <a:sym typeface="Calibri"/>
            </a:endParaRPr>
          </a:p>
        </p:txBody>
      </p:sp>
      <p:sp>
        <p:nvSpPr>
          <p:cNvPr id="514" name="Google Shape;514;p37"/>
          <p:cNvSpPr txBox="1"/>
          <p:nvPr/>
        </p:nvSpPr>
        <p:spPr>
          <a:xfrm>
            <a:off x="1127071" y="554790"/>
            <a:ext cx="12802221" cy="1488455"/>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388"/>
            </a:pPr>
            <a:r>
              <a:rPr lang="en-US" sz="4388" b="1" dirty="0" err="1">
                <a:solidFill>
                  <a:schemeClr val="dk1"/>
                </a:solidFill>
                <a:latin typeface="Calibri"/>
                <a:ea typeface="Calibri"/>
                <a:cs typeface="Calibri"/>
                <a:sym typeface="Calibri"/>
              </a:rPr>
              <a:t>După</a:t>
            </a:r>
            <a:r>
              <a:rPr lang="en-US" sz="4388" b="1" dirty="0">
                <a:solidFill>
                  <a:schemeClr val="dk1"/>
                </a:solidFill>
                <a:latin typeface="Calibri"/>
                <a:ea typeface="Calibri"/>
                <a:cs typeface="Calibri"/>
                <a:sym typeface="Calibri"/>
              </a:rPr>
              <a:t> </a:t>
            </a:r>
            <a:r>
              <a:rPr lang="en-US" sz="4388" b="1" dirty="0" err="1">
                <a:solidFill>
                  <a:schemeClr val="dk1"/>
                </a:solidFill>
                <a:latin typeface="Calibri"/>
                <a:ea typeface="Calibri"/>
                <a:cs typeface="Calibri"/>
                <a:sym typeface="Calibri"/>
              </a:rPr>
              <a:t>multe</a:t>
            </a:r>
            <a:r>
              <a:rPr lang="en-US" sz="4388" b="1" dirty="0">
                <a:solidFill>
                  <a:schemeClr val="dk1"/>
                </a:solidFill>
                <a:latin typeface="Calibri"/>
                <a:ea typeface="Calibri"/>
                <a:cs typeface="Calibri"/>
                <a:sym typeface="Calibri"/>
              </a:rPr>
              <a:t> </a:t>
            </a:r>
            <a:r>
              <a:rPr lang="en-US" sz="4388" b="1" dirty="0" err="1">
                <a:solidFill>
                  <a:schemeClr val="dk1"/>
                </a:solidFill>
                <a:latin typeface="Calibri"/>
                <a:ea typeface="Calibri"/>
                <a:cs typeface="Calibri"/>
                <a:sym typeface="Calibri"/>
              </a:rPr>
              <a:t>exemple</a:t>
            </a:r>
            <a:r>
              <a:rPr lang="en-US" sz="4388" b="1" dirty="0">
                <a:solidFill>
                  <a:schemeClr val="dk1"/>
                </a:solidFill>
                <a:latin typeface="Calibri"/>
                <a:ea typeface="Calibri"/>
                <a:cs typeface="Calibri"/>
                <a:sym typeface="Calibri"/>
              </a:rPr>
              <a:t>, </a:t>
            </a:r>
            <a:r>
              <a:rPr lang="en-US" sz="4388" b="1" dirty="0" err="1">
                <a:solidFill>
                  <a:schemeClr val="dk1"/>
                </a:solidFill>
                <a:latin typeface="Calibri"/>
                <a:ea typeface="Calibri"/>
                <a:cs typeface="Calibri"/>
                <a:sym typeface="Calibri"/>
              </a:rPr>
              <a:t>algoritmul</a:t>
            </a:r>
            <a:r>
              <a:rPr lang="en-US" sz="4388" b="1" dirty="0">
                <a:solidFill>
                  <a:schemeClr val="dk1"/>
                </a:solidFill>
                <a:latin typeface="Calibri"/>
                <a:ea typeface="Calibri"/>
                <a:cs typeface="Calibri"/>
                <a:sym typeface="Calibri"/>
              </a:rPr>
              <a:t> a </a:t>
            </a:r>
            <a:r>
              <a:rPr lang="en-US" sz="4388" b="1" dirty="0" err="1">
                <a:solidFill>
                  <a:schemeClr val="dk1"/>
                </a:solidFill>
                <a:latin typeface="Calibri"/>
                <a:ea typeface="Calibri"/>
                <a:cs typeface="Calibri"/>
                <a:sym typeface="Calibri"/>
              </a:rPr>
              <a:t>învățat</a:t>
            </a:r>
            <a:r>
              <a:rPr lang="en-US" sz="4388" b="1" dirty="0">
                <a:solidFill>
                  <a:schemeClr val="dk1"/>
                </a:solidFill>
                <a:latin typeface="Calibri"/>
                <a:ea typeface="Calibri"/>
                <a:cs typeface="Calibri"/>
                <a:sym typeface="Calibri"/>
              </a:rPr>
              <a:t>...</a:t>
            </a:r>
          </a:p>
          <a:p>
            <a:pPr lvl="0" algn="ctr">
              <a:lnSpc>
                <a:spcPct val="90000"/>
              </a:lnSpc>
              <a:buClr>
                <a:schemeClr val="dk1"/>
              </a:buClr>
              <a:buSzPts val="4388"/>
            </a:pPr>
            <a:r>
              <a:rPr lang="en-US" sz="4388" dirty="0">
                <a:solidFill>
                  <a:schemeClr val="dk1"/>
                </a:solidFill>
                <a:latin typeface="Calibri"/>
                <a:ea typeface="Calibri"/>
                <a:cs typeface="Calibri"/>
                <a:sym typeface="Calibri"/>
              </a:rPr>
              <a:t>Nu </a:t>
            </a:r>
            <a:r>
              <a:rPr lang="en-US" sz="4388" dirty="0" err="1">
                <a:solidFill>
                  <a:schemeClr val="dk1"/>
                </a:solidFill>
                <a:latin typeface="Calibri"/>
                <a:ea typeface="Calibri"/>
                <a:cs typeface="Calibri"/>
                <a:sym typeface="Calibri"/>
              </a:rPr>
              <a:t>detectează</a:t>
            </a:r>
            <a:r>
              <a:rPr lang="en-US" sz="4388" dirty="0">
                <a:solidFill>
                  <a:schemeClr val="dk1"/>
                </a:solidFill>
                <a:latin typeface="Calibri"/>
                <a:ea typeface="Calibri"/>
                <a:cs typeface="Calibri"/>
                <a:sym typeface="Calibri"/>
              </a:rPr>
              <a:t> </a:t>
            </a:r>
            <a:r>
              <a:rPr lang="en-US" sz="4388" dirty="0" err="1">
                <a:solidFill>
                  <a:schemeClr val="dk1"/>
                </a:solidFill>
                <a:latin typeface="Calibri"/>
                <a:ea typeface="Calibri"/>
                <a:cs typeface="Calibri"/>
                <a:sym typeface="Calibri"/>
              </a:rPr>
              <a:t>lup</a:t>
            </a:r>
            <a:r>
              <a:rPr lang="en-US" sz="4388" dirty="0">
                <a:solidFill>
                  <a:schemeClr val="dk1"/>
                </a:solidFill>
                <a:latin typeface="Calibri"/>
                <a:ea typeface="Calibri"/>
                <a:cs typeface="Calibri"/>
                <a:sym typeface="Calibri"/>
              </a:rPr>
              <a:t> vs </a:t>
            </a:r>
            <a:r>
              <a:rPr lang="en-US" sz="4388" dirty="0" err="1">
                <a:solidFill>
                  <a:schemeClr val="dk1"/>
                </a:solidFill>
                <a:latin typeface="Calibri"/>
                <a:ea typeface="Calibri"/>
                <a:cs typeface="Calibri"/>
                <a:sym typeface="Calibri"/>
              </a:rPr>
              <a:t>câine</a:t>
            </a:r>
            <a:r>
              <a:rPr lang="en-US" sz="4388" dirty="0">
                <a:solidFill>
                  <a:schemeClr val="dk1"/>
                </a:solidFill>
                <a:latin typeface="Calibri"/>
                <a:ea typeface="Calibri"/>
                <a:cs typeface="Calibri"/>
                <a:sym typeface="Calibri"/>
              </a:rPr>
              <a:t> – </a:t>
            </a:r>
            <a:r>
              <a:rPr lang="en-US" sz="4388" dirty="0" err="1">
                <a:solidFill>
                  <a:schemeClr val="dk1"/>
                </a:solidFill>
                <a:latin typeface="Calibri"/>
                <a:ea typeface="Calibri"/>
                <a:cs typeface="Calibri"/>
                <a:sym typeface="Calibri"/>
              </a:rPr>
              <a:t>detectează</a:t>
            </a:r>
            <a:r>
              <a:rPr lang="en-US" sz="4388" dirty="0">
                <a:solidFill>
                  <a:schemeClr val="dk1"/>
                </a:solidFill>
                <a:latin typeface="Calibri"/>
                <a:ea typeface="Calibri"/>
                <a:cs typeface="Calibri"/>
                <a:sym typeface="Calibri"/>
              </a:rPr>
              <a:t> </a:t>
            </a:r>
            <a:r>
              <a:rPr lang="en-US" sz="4388" dirty="0" err="1">
                <a:solidFill>
                  <a:schemeClr val="dk1"/>
                </a:solidFill>
                <a:latin typeface="Calibri"/>
                <a:ea typeface="Calibri"/>
                <a:cs typeface="Calibri"/>
                <a:sym typeface="Calibri"/>
              </a:rPr>
              <a:t>zăpadă</a:t>
            </a:r>
            <a:r>
              <a:rPr lang="en-US" sz="4388" dirty="0">
                <a:solidFill>
                  <a:schemeClr val="dk1"/>
                </a:solidFill>
                <a:latin typeface="Calibri"/>
                <a:ea typeface="Calibri"/>
                <a:cs typeface="Calibri"/>
                <a:sym typeface="Calibri"/>
              </a:rPr>
              <a:t> vs </a:t>
            </a:r>
            <a:r>
              <a:rPr lang="en-US" sz="4388" dirty="0" err="1">
                <a:solidFill>
                  <a:schemeClr val="dk1"/>
                </a:solidFill>
                <a:latin typeface="Calibri"/>
                <a:ea typeface="Calibri"/>
                <a:cs typeface="Calibri"/>
                <a:sym typeface="Calibri"/>
              </a:rPr>
              <a:t>fără</a:t>
            </a:r>
            <a:r>
              <a:rPr lang="en-US" sz="4388" dirty="0">
                <a:solidFill>
                  <a:schemeClr val="dk1"/>
                </a:solidFill>
                <a:latin typeface="Calibri"/>
                <a:ea typeface="Calibri"/>
                <a:cs typeface="Calibri"/>
                <a:sym typeface="Calibri"/>
              </a:rPr>
              <a:t> </a:t>
            </a:r>
            <a:r>
              <a:rPr lang="en-US" sz="4388" dirty="0" err="1">
                <a:solidFill>
                  <a:schemeClr val="dk1"/>
                </a:solidFill>
                <a:latin typeface="Calibri"/>
                <a:ea typeface="Calibri"/>
                <a:cs typeface="Calibri"/>
                <a:sym typeface="Calibri"/>
              </a:rPr>
              <a:t>zăpadă</a:t>
            </a:r>
            <a:r>
              <a:rPr lang="en-US" sz="4000" dirty="0">
                <a:solidFill>
                  <a:schemeClr val="dk1"/>
                </a:solidFill>
                <a:latin typeface="Calibri"/>
                <a:ea typeface="Calibri"/>
                <a:cs typeface="Calibri"/>
                <a:sym typeface="Calibri"/>
              </a:rPr>
              <a:t>!</a:t>
            </a:r>
            <a:endParaRPr sz="4388" dirty="0">
              <a:solidFill>
                <a:schemeClr val="dk1"/>
              </a:solidFill>
              <a:latin typeface="Calibri"/>
              <a:ea typeface="Calibri"/>
              <a:cs typeface="Calibri"/>
              <a:sym typeface="Calibri"/>
            </a:endParaRPr>
          </a:p>
        </p:txBody>
      </p:sp>
      <p:sp>
        <p:nvSpPr>
          <p:cNvPr id="515" name="Google Shape;515;p37"/>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516" name="Google Shape;516;p37"/>
          <p:cNvPicPr preferRelativeResize="0"/>
          <p:nvPr/>
        </p:nvPicPr>
        <p:blipFill rotWithShape="1">
          <a:blip r:embed="rId4">
            <a:alphaModFix/>
          </a:blip>
          <a:srcRect l="10557" t="-223" r="19062" b="223"/>
          <a:stretch/>
        </p:blipFill>
        <p:spPr>
          <a:xfrm>
            <a:off x="11658600" y="4524250"/>
            <a:ext cx="4541384" cy="4301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2000"/>
                                        <p:tgtEl>
                                          <p:spTgt spid="512"/>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513"/>
                                        </p:tgtEl>
                                        <p:attrNameLst>
                                          <p:attrName>style.visibility</p:attrName>
                                        </p:attrNameLst>
                                      </p:cBhvr>
                                      <p:to>
                                        <p:strVal val="visible"/>
                                      </p:to>
                                    </p:set>
                                    <p:animEffect transition="in" filter="fade">
                                      <p:cBhvr>
                                        <p:cTn id="11" dur="1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8"/>
          <p:cNvSpPr txBox="1"/>
          <p:nvPr/>
        </p:nvSpPr>
        <p:spPr>
          <a:xfrm>
            <a:off x="1447800" y="1411535"/>
            <a:ext cx="89916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Evaluarea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performanței</a:t>
            </a:r>
            <a:endParaRPr lang="en-US" sz="4400" dirty="0"/>
          </a:p>
        </p:txBody>
      </p:sp>
      <p:sp>
        <p:nvSpPr>
          <p:cNvPr id="522" name="Google Shape;522;p3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Considerații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suplimentare</a:t>
            </a:r>
            <a:endParaRPr lang="en-US" sz="2800" b="1" dirty="0">
              <a:solidFill>
                <a:srgbClr val="238791"/>
              </a:solidFill>
              <a:latin typeface="Calibri"/>
              <a:ea typeface="Calibri"/>
              <a:cs typeface="Calibri"/>
              <a:sym typeface="Calibri"/>
            </a:endParaRPr>
          </a:p>
        </p:txBody>
      </p:sp>
      <p:sp>
        <p:nvSpPr>
          <p:cNvPr id="523" name="Google Shape;523;p38"/>
          <p:cNvSpPr txBox="1"/>
          <p:nvPr/>
        </p:nvSpPr>
        <p:spPr>
          <a:xfrm>
            <a:off x="1447800" y="3238500"/>
            <a:ext cx="15163800" cy="3046988"/>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Privind</a:t>
            </a:r>
            <a:r>
              <a:rPr lang="ro-RO" sz="2400" dirty="0">
                <a:solidFill>
                  <a:schemeClr val="dk1"/>
                </a:solidFill>
                <a:latin typeface="Calibri"/>
                <a:ea typeface="Calibri"/>
                <a:cs typeface="Calibri"/>
                <a:sym typeface="Calibri"/>
              </a:rPr>
              <a:t> doar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acuratețea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uneori</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suficient</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aplicații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asemenea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necesar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înțelegem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șabloane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detectat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algoritmul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variabile</a:t>
            </a:r>
            <a:r>
              <a:rPr lang="en-US" sz="2400" dirty="0">
                <a:solidFill>
                  <a:schemeClr val="dk1"/>
                </a:solidFill>
                <a:latin typeface="Calibri"/>
                <a:ea typeface="Calibri"/>
                <a:cs typeface="Calibri"/>
                <a:sym typeface="Calibri"/>
              </a:rPr>
              <a:t> au </a:t>
            </a:r>
            <a:r>
              <a:rPr lang="en-US" sz="2400" dirty="0" err="1">
                <a:solidFill>
                  <a:schemeClr val="dk1"/>
                </a:solidFill>
                <a:latin typeface="Calibri"/>
                <a:ea typeface="Calibri"/>
                <a:cs typeface="Calibri"/>
                <a:sym typeface="Calibri"/>
              </a:rPr>
              <a:t>condus</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rezultatul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Transparența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explicabilitatea</a:t>
            </a:r>
            <a:r>
              <a:rPr lang="en-US" sz="2400" dirty="0">
                <a:solidFill>
                  <a:schemeClr val="dk1"/>
                </a:solidFill>
                <a:latin typeface="Calibri"/>
                <a:ea typeface="Calibri"/>
                <a:cs typeface="Calibri"/>
                <a:sym typeface="Calibri"/>
              </a:rPr>
              <a:t> pot fi </a:t>
            </a:r>
            <a:r>
              <a:rPr lang="en-US" sz="2400" dirty="0" err="1">
                <a:solidFill>
                  <a:schemeClr val="dk1"/>
                </a:solidFill>
                <a:latin typeface="Calibri"/>
                <a:ea typeface="Calibri"/>
                <a:cs typeface="Calibri"/>
                <a:sym typeface="Calibri"/>
              </a:rPr>
              <a:t>caracteristici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importante</a:t>
            </a:r>
            <a:r>
              <a:rPr lang="ro-RO"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de „</a:t>
            </a:r>
            <a:r>
              <a:rPr lang="en-US" sz="2400" dirty="0" err="1">
                <a:solidFill>
                  <a:schemeClr val="dk1"/>
                </a:solidFill>
                <a:latin typeface="Calibri"/>
                <a:ea typeface="Calibri"/>
                <a:cs typeface="Calibri"/>
                <a:sym typeface="Calibri"/>
              </a:rPr>
              <a:t>calitate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lucru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duce și la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alegerea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modelului</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funcționează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bine”.</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plus,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fișierul</a:t>
            </a:r>
            <a:r>
              <a:rPr lang="en-US" sz="2400" dirty="0">
                <a:solidFill>
                  <a:schemeClr val="dk1"/>
                </a:solidFill>
                <a:latin typeface="Calibri"/>
                <a:ea typeface="Calibri"/>
                <a:cs typeface="Calibri"/>
                <a:sym typeface="Calibri"/>
              </a:rPr>
              <a:t> data4good, </a:t>
            </a:r>
            <a:r>
              <a:rPr lang="ro-RO" sz="2400" dirty="0">
                <a:solidFill>
                  <a:schemeClr val="dk1"/>
                </a:solidFill>
                <a:latin typeface="Calibri"/>
                <a:ea typeface="Calibri"/>
                <a:cs typeface="Calibri"/>
                <a:sym typeface="Calibri"/>
              </a:rPr>
              <a:t>sunt prezentate </a:t>
            </a:r>
            <a:r>
              <a:rPr lang="en-US" sz="2400" dirty="0" err="1">
                <a:solidFill>
                  <a:schemeClr val="dk1"/>
                </a:solidFill>
                <a:latin typeface="Calibri"/>
                <a:ea typeface="Calibri"/>
                <a:cs typeface="Calibri"/>
                <a:sym typeface="Calibri"/>
              </a:rPr>
              <a:t>alte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criterii</a:t>
            </a:r>
            <a:r>
              <a:rPr lang="en-US" sz="2400" dirty="0">
                <a:solidFill>
                  <a:schemeClr val="dk1"/>
                </a:solidFill>
                <a:latin typeface="Calibri"/>
                <a:ea typeface="Calibri"/>
                <a:cs typeface="Calibri"/>
                <a:sym typeface="Calibri"/>
              </a:rPr>
              <a:t>, cum </a:t>
            </a:r>
            <a:r>
              <a:rPr lang="en-US" sz="2400" dirty="0" err="1">
                <a:solidFill>
                  <a:schemeClr val="dk1"/>
                </a:solidFill>
                <a:latin typeface="Calibri"/>
                <a:ea typeface="Calibri"/>
                <a:cs typeface="Calibri"/>
                <a:sym typeface="Calibri"/>
              </a:rPr>
              <a:t>ar</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corectitudinea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nediscriminarea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care </a:t>
            </a:r>
            <a:r>
              <a:rPr lang="en-US" sz="2400" dirty="0">
                <a:solidFill>
                  <a:schemeClr val="dk1"/>
                </a:solidFill>
                <a:latin typeface="Calibri"/>
                <a:ea typeface="Calibri"/>
                <a:cs typeface="Calibri"/>
                <a:sym typeface="Calibri"/>
              </a:rPr>
              <a:t>pot fi </a:t>
            </a:r>
            <a:r>
              <a:rPr lang="en-US" sz="2400" dirty="0" err="1">
                <a:solidFill>
                  <a:schemeClr val="dk1"/>
                </a:solidFill>
                <a:latin typeface="Calibri"/>
                <a:ea typeface="Calibri"/>
                <a:cs typeface="Calibri"/>
                <a:sym typeface="Calibri"/>
              </a:rPr>
              <a:t>caracteristici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importante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evaluează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performanța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model.</a:t>
            </a:r>
            <a:endParaRPr sz="2400"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9"/>
          <p:cNvSpPr txBox="1"/>
          <p:nvPr/>
        </p:nvSpPr>
        <p:spPr>
          <a:xfrm>
            <a:off x="1447800" y="1573291"/>
            <a:ext cx="6019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E7686A"/>
                </a:solidFill>
                <a:latin typeface="Calibri"/>
                <a:cs typeface="Calibri"/>
                <a:sym typeface="Calibri"/>
              </a:rPr>
              <a:t>Concluzie</a:t>
            </a:r>
            <a:endParaRPr dirty="0"/>
          </a:p>
        </p:txBody>
      </p:sp>
      <p:grpSp>
        <p:nvGrpSpPr>
          <p:cNvPr id="529" name="Google Shape;529;p39"/>
          <p:cNvGrpSpPr/>
          <p:nvPr/>
        </p:nvGrpSpPr>
        <p:grpSpPr>
          <a:xfrm>
            <a:off x="4457700" y="5193986"/>
            <a:ext cx="2880000" cy="3664800"/>
            <a:chOff x="4952225" y="6578009"/>
            <a:chExt cx="3994782" cy="4768098"/>
          </a:xfrm>
        </p:grpSpPr>
        <p:sp>
          <p:nvSpPr>
            <p:cNvPr id="530" name="Google Shape;530;p3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31" name="Google Shape;531;p3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32" name="Google Shape;532;p39"/>
          <p:cNvGrpSpPr/>
          <p:nvPr/>
        </p:nvGrpSpPr>
        <p:grpSpPr>
          <a:xfrm>
            <a:off x="8566149" y="5193986"/>
            <a:ext cx="2880000" cy="3664800"/>
            <a:chOff x="4952225" y="6578009"/>
            <a:chExt cx="3994782" cy="4768098"/>
          </a:xfrm>
        </p:grpSpPr>
        <p:sp>
          <p:nvSpPr>
            <p:cNvPr id="533" name="Google Shape;533;p3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34" name="Google Shape;534;p3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35" name="Google Shape;535;p39"/>
          <p:cNvGrpSpPr/>
          <p:nvPr/>
        </p:nvGrpSpPr>
        <p:grpSpPr>
          <a:xfrm>
            <a:off x="10603988" y="2464549"/>
            <a:ext cx="2880000" cy="3664800"/>
            <a:chOff x="7661040" y="2804681"/>
            <a:chExt cx="3994782" cy="4824044"/>
          </a:xfrm>
        </p:grpSpPr>
        <p:sp>
          <p:nvSpPr>
            <p:cNvPr id="536" name="Google Shape;536;p3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37" name="Google Shape;537;p3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38" name="Google Shape;538;p39"/>
          <p:cNvGrpSpPr/>
          <p:nvPr/>
        </p:nvGrpSpPr>
        <p:grpSpPr>
          <a:xfrm>
            <a:off x="6495540" y="2464549"/>
            <a:ext cx="2880000" cy="3663092"/>
            <a:chOff x="7661040" y="2804681"/>
            <a:chExt cx="3994782" cy="4824044"/>
          </a:xfrm>
        </p:grpSpPr>
        <p:sp>
          <p:nvSpPr>
            <p:cNvPr id="539" name="Google Shape;539;p3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40" name="Google Shape;540;p3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41" name="Google Shape;541;p39"/>
          <p:cNvGrpSpPr/>
          <p:nvPr/>
        </p:nvGrpSpPr>
        <p:grpSpPr>
          <a:xfrm>
            <a:off x="2313513" y="2506391"/>
            <a:ext cx="2880000" cy="3664800"/>
            <a:chOff x="7661040" y="2804681"/>
            <a:chExt cx="3994782" cy="4824044"/>
          </a:xfrm>
        </p:grpSpPr>
        <p:sp>
          <p:nvSpPr>
            <p:cNvPr id="542" name="Google Shape;542;p3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43" name="Google Shape;543;p3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44" name="Google Shape;544;p39"/>
          <p:cNvSpPr txBox="1"/>
          <p:nvPr/>
        </p:nvSpPr>
        <p:spPr>
          <a:xfrm>
            <a:off x="2459728" y="3880946"/>
            <a:ext cx="2653231" cy="1938952"/>
          </a:xfrm>
          <a:prstGeom prst="rect">
            <a:avLst/>
          </a:prstGeom>
          <a:noFill/>
          <a:ln>
            <a:noFill/>
          </a:ln>
        </p:spPr>
        <p:txBody>
          <a:bodyPr spcFirstLastPara="1" wrap="square" lIns="91425" tIns="45700" rIns="91425" bIns="45700" anchor="t" anchorCtr="0">
            <a:spAutoFit/>
          </a:bodyPr>
          <a:lstStyle/>
          <a:p>
            <a:pPr lvl="0" algn="ctr"/>
            <a:r>
              <a:rPr lang="en-US" sz="2000" dirty="0">
                <a:solidFill>
                  <a:schemeClr val="dk1"/>
                </a:solidFill>
                <a:latin typeface="Calibri"/>
                <a:ea typeface="Calibri"/>
                <a:cs typeface="Calibri"/>
                <a:sym typeface="Calibri"/>
              </a:rPr>
              <a:t>Machine Learning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Statistica</a:t>
            </a:r>
            <a:r>
              <a:rPr lang="en-US" sz="2000" dirty="0">
                <a:solidFill>
                  <a:schemeClr val="dk1"/>
                </a:solidFill>
                <a:latin typeface="Calibri"/>
                <a:ea typeface="Calibri"/>
                <a:cs typeface="Calibri"/>
                <a:sym typeface="Calibri"/>
              </a:rPr>
              <a:t> sunt </a:t>
            </a:r>
            <a:r>
              <a:rPr lang="en-US" sz="2000" dirty="0" err="1">
                <a:solidFill>
                  <a:schemeClr val="dk1"/>
                </a:solidFill>
                <a:latin typeface="Calibri"/>
                <a:ea typeface="Calibri"/>
                <a:cs typeface="Calibri"/>
                <a:sym typeface="Calibri"/>
              </a:rPr>
              <a:t>două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domenii</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studiu</a:t>
            </a:r>
            <a:r>
              <a:rPr lang="en-US" sz="2000" dirty="0">
                <a:solidFill>
                  <a:schemeClr val="dk1"/>
                </a:solidFill>
                <a:latin typeface="Calibri"/>
                <a:ea typeface="Calibri"/>
                <a:cs typeface="Calibri"/>
                <a:sym typeface="Calibri"/>
              </a:rPr>
              <a:t> care </a:t>
            </a:r>
            <a:r>
              <a:rPr lang="en-US" sz="2000" dirty="0" err="1">
                <a:solidFill>
                  <a:schemeClr val="dk1"/>
                </a:solidFill>
                <a:latin typeface="Calibri"/>
                <a:ea typeface="Calibri"/>
                <a:cs typeface="Calibri"/>
                <a:sym typeface="Calibri"/>
              </a:rPr>
              <a:t>oferă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instrumente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pentru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înțelegerea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datelor</a:t>
            </a:r>
            <a:r>
              <a:rPr lang="ro-RO"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545" name="Google Shape;545;p39"/>
          <p:cNvSpPr txBox="1"/>
          <p:nvPr/>
        </p:nvSpPr>
        <p:spPr>
          <a:xfrm>
            <a:off x="4441772" y="5426416"/>
            <a:ext cx="2988132" cy="2246729"/>
          </a:xfrm>
          <a:prstGeom prst="rect">
            <a:avLst/>
          </a:prstGeom>
          <a:noFill/>
          <a:ln>
            <a:noFill/>
          </a:ln>
        </p:spPr>
        <p:txBody>
          <a:bodyPr spcFirstLastPara="1" wrap="square" lIns="91425" tIns="45700" rIns="91425" bIns="45700" anchor="t" anchorCtr="0">
            <a:spAutoFit/>
          </a:bodyPr>
          <a:lstStyle/>
          <a:p>
            <a:pPr lvl="0" algn="ctr"/>
            <a:r>
              <a:rPr lang="en-US" sz="2000" dirty="0" err="1">
                <a:solidFill>
                  <a:schemeClr val="dk1"/>
                </a:solidFill>
                <a:latin typeface="Calibri"/>
                <a:ea typeface="Calibri"/>
                <a:cs typeface="Calibri"/>
                <a:sym typeface="Calibri"/>
              </a:rPr>
              <a:t>Algoritmii</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învățare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automată</a:t>
            </a:r>
            <a:r>
              <a:rPr lang="en-US" sz="2000" dirty="0">
                <a:solidFill>
                  <a:schemeClr val="dk1"/>
                </a:solidFill>
                <a:latin typeface="Calibri"/>
                <a:ea typeface="Calibri"/>
                <a:cs typeface="Calibri"/>
                <a:sym typeface="Calibri"/>
              </a:rPr>
              <a:t> se impart</a:t>
            </a:r>
            <a:r>
              <a:rPr lang="ro-RO" sz="2000" dirty="0">
                <a:solidFill>
                  <a:schemeClr val="dk1"/>
                </a:solidFill>
                <a:latin typeface="Calibri"/>
                <a:ea typeface="Calibri"/>
                <a:cs typeface="Calibri"/>
                <a:sym typeface="Calibri"/>
              </a:rPr>
              <a:t>, la modul general,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trei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categorii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învățare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supravegheată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nesupravegheată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învățare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prin</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recompensă.</a:t>
            </a:r>
            <a:endParaRPr sz="2000" dirty="0">
              <a:solidFill>
                <a:schemeClr val="dk1"/>
              </a:solidFill>
              <a:latin typeface="Calibri"/>
              <a:ea typeface="Calibri"/>
              <a:cs typeface="Calibri"/>
              <a:sym typeface="Calibri"/>
            </a:endParaRPr>
          </a:p>
        </p:txBody>
      </p:sp>
      <p:sp>
        <p:nvSpPr>
          <p:cNvPr id="546" name="Google Shape;546;p39"/>
          <p:cNvSpPr txBox="1"/>
          <p:nvPr/>
        </p:nvSpPr>
        <p:spPr>
          <a:xfrm>
            <a:off x="6531777" y="3880946"/>
            <a:ext cx="2812575" cy="1015663"/>
          </a:xfrm>
          <a:prstGeom prst="rect">
            <a:avLst/>
          </a:prstGeom>
          <a:noFill/>
          <a:ln>
            <a:noFill/>
          </a:ln>
        </p:spPr>
        <p:txBody>
          <a:bodyPr spcFirstLastPara="1" wrap="square" lIns="91425" tIns="45700" rIns="91425" bIns="45700" anchor="t" anchorCtr="0">
            <a:spAutoFit/>
          </a:bodyPr>
          <a:lstStyle/>
          <a:p>
            <a:pPr lvl="0" algn="ctr"/>
            <a:r>
              <a:rPr lang="ro-RO" sz="2000" dirty="0">
                <a:solidFill>
                  <a:schemeClr val="dk1"/>
                </a:solidFill>
                <a:latin typeface="Calibri"/>
                <a:ea typeface="Calibri"/>
                <a:cs typeface="Calibri"/>
                <a:sym typeface="Calibri"/>
              </a:rPr>
              <a:t>Printre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algoritmi</a:t>
            </a:r>
            <a:r>
              <a:rPr lang="ro-RO" sz="2000" dirty="0">
                <a:solidFill>
                  <a:schemeClr val="dk1"/>
                </a:solidFill>
                <a:latin typeface="Calibri"/>
                <a:ea typeface="Calibri"/>
                <a:cs typeface="Calibri"/>
                <a:sym typeface="Calibri"/>
              </a:rPr>
              <a:t>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simpli</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se găsesc</a:t>
            </a:r>
            <a:r>
              <a:rPr lang="en-US" sz="2000" dirty="0">
                <a:solidFill>
                  <a:schemeClr val="dk1"/>
                </a:solidFill>
                <a:latin typeface="Calibri"/>
                <a:ea typeface="Calibri"/>
                <a:cs typeface="Calibri"/>
                <a:sym typeface="Calibri"/>
              </a:rPr>
              <a:t> Naïve Bayes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Decision Trees</a:t>
            </a:r>
            <a:endParaRPr sz="2000" dirty="0">
              <a:solidFill>
                <a:schemeClr val="dk1"/>
              </a:solidFill>
              <a:latin typeface="Calibri"/>
              <a:ea typeface="Calibri"/>
              <a:cs typeface="Calibri"/>
              <a:sym typeface="Calibri"/>
            </a:endParaRPr>
          </a:p>
        </p:txBody>
      </p:sp>
      <p:sp>
        <p:nvSpPr>
          <p:cNvPr id="547" name="Google Shape;547;p39"/>
          <p:cNvSpPr txBox="1"/>
          <p:nvPr/>
        </p:nvSpPr>
        <p:spPr>
          <a:xfrm>
            <a:off x="8679126" y="6133377"/>
            <a:ext cx="2654044" cy="1323399"/>
          </a:xfrm>
          <a:prstGeom prst="rect">
            <a:avLst/>
          </a:prstGeom>
          <a:noFill/>
          <a:ln>
            <a:noFill/>
          </a:ln>
        </p:spPr>
        <p:txBody>
          <a:bodyPr spcFirstLastPara="1" wrap="square" lIns="91425" tIns="45700" rIns="91425" bIns="45700" anchor="t" anchorCtr="0">
            <a:spAutoFit/>
          </a:bodyPr>
          <a:lstStyle/>
          <a:p>
            <a:pPr lvl="0" algn="ctr"/>
            <a:r>
              <a:rPr lang="en-US" sz="2000" dirty="0" err="1">
                <a:solidFill>
                  <a:schemeClr val="dk1"/>
                </a:solidFill>
                <a:latin typeface="Calibri"/>
                <a:ea typeface="Calibri"/>
                <a:cs typeface="Calibri"/>
                <a:sym typeface="Calibri"/>
              </a:rPr>
              <a:t>Algoritmii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complecși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includ</a:t>
            </a:r>
            <a:r>
              <a:rPr lang="en-US" sz="2000" dirty="0">
                <a:solidFill>
                  <a:schemeClr val="dk1"/>
                </a:solidFill>
                <a:latin typeface="Calibri"/>
                <a:ea typeface="Calibri"/>
                <a:cs typeface="Calibri"/>
                <a:sym typeface="Calibri"/>
              </a:rPr>
              <a:t> </a:t>
            </a:r>
            <a:r>
              <a:rPr lang="ro-RO" sz="2000" dirty="0" err="1">
                <a:solidFill>
                  <a:schemeClr val="dk1"/>
                </a:solidFill>
                <a:latin typeface="Calibri"/>
                <a:ea typeface="Calibri"/>
                <a:cs typeface="Calibri"/>
                <a:sym typeface="Calibri"/>
              </a:rPr>
              <a:t>random</a:t>
            </a:r>
            <a:r>
              <a:rPr lang="en-US" sz="2000" dirty="0">
                <a:solidFill>
                  <a:schemeClr val="dk1"/>
                </a:solidFill>
                <a:latin typeface="Calibri"/>
                <a:ea typeface="Calibri"/>
                <a:cs typeface="Calibri"/>
                <a:sym typeface="Calibri"/>
              </a:rPr>
              <a:t> </a:t>
            </a:r>
            <a:r>
              <a:rPr lang="ro-RO" sz="2000" dirty="0" err="1">
                <a:solidFill>
                  <a:schemeClr val="dk1"/>
                </a:solidFill>
                <a:latin typeface="Calibri"/>
                <a:ea typeface="Calibri"/>
                <a:cs typeface="Calibri"/>
                <a:sym typeface="Calibri"/>
              </a:rPr>
              <a:t>forests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rețele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neuronale</a:t>
            </a:r>
            <a:endParaRPr sz="2000" dirty="0">
              <a:solidFill>
                <a:schemeClr val="dk1"/>
              </a:solidFill>
              <a:latin typeface="Calibri"/>
              <a:ea typeface="Calibri"/>
              <a:cs typeface="Calibri"/>
              <a:sym typeface="Calibri"/>
            </a:endParaRPr>
          </a:p>
        </p:txBody>
      </p:sp>
      <p:sp>
        <p:nvSpPr>
          <p:cNvPr id="548" name="Google Shape;548;p39"/>
          <p:cNvSpPr txBox="1"/>
          <p:nvPr/>
        </p:nvSpPr>
        <p:spPr>
          <a:xfrm>
            <a:off x="10769845" y="3751500"/>
            <a:ext cx="2511188" cy="2246729"/>
          </a:xfrm>
          <a:prstGeom prst="rect">
            <a:avLst/>
          </a:prstGeom>
          <a:noFill/>
          <a:ln>
            <a:noFill/>
          </a:ln>
        </p:spPr>
        <p:txBody>
          <a:bodyPr spcFirstLastPara="1" wrap="square" lIns="91425" tIns="45700" rIns="91425" bIns="45700" anchor="t" anchorCtr="0">
            <a:spAutoFit/>
          </a:bodyPr>
          <a:lstStyle/>
          <a:p>
            <a:pPr lvl="0" algn="ctr"/>
            <a:r>
              <a:rPr lang="ro-RO" sz="2000" dirty="0">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majoritatea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proiectelor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trebui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încerca</a:t>
            </a:r>
            <a:r>
              <a:rPr lang="ro-RO" sz="2000" dirty="0">
                <a:solidFill>
                  <a:schemeClr val="dk1"/>
                </a:solidFill>
                <a:latin typeface="Calibri"/>
                <a:ea typeface="Calibri"/>
                <a:cs typeface="Calibri"/>
                <a:sym typeface="Calibri"/>
              </a:rPr>
              <a:t>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multe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abordări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diferite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în urma</a:t>
            </a:r>
            <a:r>
              <a:rPr lang="en-US" sz="2000" dirty="0">
                <a:solidFill>
                  <a:schemeClr val="dk1"/>
                </a:solidFill>
                <a:latin typeface="Calibri"/>
                <a:ea typeface="Calibri"/>
                <a:cs typeface="Calibri"/>
                <a:sym typeface="Calibri"/>
              </a:rPr>
              <a:t> test</a:t>
            </a:r>
            <a:r>
              <a:rPr lang="ro-RO" sz="2000" dirty="0" err="1">
                <a:solidFill>
                  <a:schemeClr val="dk1"/>
                </a:solidFill>
                <a:latin typeface="Calibri"/>
                <a:ea typeface="Calibri"/>
                <a:cs typeface="Calibri"/>
                <a:sym typeface="Calibri"/>
              </a:rPr>
              <a:t>ării</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se identifică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cel</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mai</a:t>
            </a:r>
            <a:r>
              <a:rPr lang="en-US" sz="2000" dirty="0">
                <a:solidFill>
                  <a:schemeClr val="dk1"/>
                </a:solidFill>
                <a:latin typeface="Calibri"/>
                <a:ea typeface="Calibri"/>
                <a:cs typeface="Calibri"/>
                <a:sym typeface="Calibri"/>
              </a:rPr>
              <a:t> bun”</a:t>
            </a:r>
            <a:r>
              <a:rPr lang="ro-RO"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549" name="Google Shape;549;p39"/>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39"/>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39"/>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39"/>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39"/>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54" name="Google Shape;554;p39"/>
          <p:cNvGrpSpPr/>
          <p:nvPr/>
        </p:nvGrpSpPr>
        <p:grpSpPr>
          <a:xfrm>
            <a:off x="12658134" y="5224566"/>
            <a:ext cx="2880000" cy="3664800"/>
            <a:chOff x="4952225" y="6578009"/>
            <a:chExt cx="3994782" cy="4768098"/>
          </a:xfrm>
        </p:grpSpPr>
        <p:sp>
          <p:nvSpPr>
            <p:cNvPr id="555" name="Google Shape;555;p3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56" name="Google Shape;556;p3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57" name="Google Shape;557;p39"/>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9"/>
          <p:cNvSpPr txBox="1"/>
          <p:nvPr/>
        </p:nvSpPr>
        <p:spPr>
          <a:xfrm>
            <a:off x="12711654" y="5742397"/>
            <a:ext cx="2826477" cy="1938952"/>
          </a:xfrm>
          <a:prstGeom prst="rect">
            <a:avLst/>
          </a:prstGeom>
          <a:noFill/>
          <a:ln>
            <a:noFill/>
          </a:ln>
        </p:spPr>
        <p:txBody>
          <a:bodyPr spcFirstLastPara="1" wrap="square" lIns="91425" tIns="45700" rIns="91425" bIns="45700" anchor="t" anchorCtr="0">
            <a:spAutoFit/>
          </a:bodyPr>
          <a:lstStyle/>
          <a:p>
            <a:pPr lvl="0" algn="ctr"/>
            <a:r>
              <a:rPr lang="en-US" sz="2000" dirty="0">
                <a:solidFill>
                  <a:schemeClr val="dk1"/>
                </a:solidFill>
                <a:latin typeface="Calibri"/>
                <a:ea typeface="Calibri"/>
                <a:cs typeface="Calibri"/>
                <a:sym typeface="Calibri"/>
              </a:rPr>
              <a:t>Bootstrapping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validarea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încrucișată</a:t>
            </a:r>
            <a:r>
              <a:rPr lang="en-US" sz="2000" dirty="0">
                <a:solidFill>
                  <a:schemeClr val="dk1"/>
                </a:solidFill>
                <a:latin typeface="Calibri"/>
                <a:ea typeface="Calibri"/>
                <a:cs typeface="Calibri"/>
                <a:sym typeface="Calibri"/>
              </a:rPr>
              <a:t> sunt </a:t>
            </a:r>
            <a:r>
              <a:rPr lang="en-US" sz="2000" dirty="0" err="1">
                <a:solidFill>
                  <a:schemeClr val="dk1"/>
                </a:solidFill>
                <a:latin typeface="Calibri"/>
                <a:ea typeface="Calibri"/>
                <a:cs typeface="Calibri"/>
                <a:sym typeface="Calibri"/>
              </a:rPr>
              <a:t>metode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comune</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colectare</a:t>
            </a:r>
            <a:r>
              <a:rPr lang="en-US" sz="2000" dirty="0">
                <a:solidFill>
                  <a:schemeClr val="dk1"/>
                </a:solidFill>
                <a:latin typeface="Calibri"/>
                <a:ea typeface="Calibri"/>
                <a:cs typeface="Calibri"/>
                <a:sym typeface="Calibri"/>
              </a:rPr>
              <a:t> a </a:t>
            </a:r>
            <a:r>
              <a:rPr lang="en-US" sz="2000" dirty="0" err="1">
                <a:solidFill>
                  <a:schemeClr val="dk1"/>
                </a:solidFill>
                <a:latin typeface="Calibri"/>
                <a:ea typeface="Calibri"/>
                <a:cs typeface="Calibri"/>
                <a:sym typeface="Calibri"/>
              </a:rPr>
              <a:t>informațiilor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despre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performanța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modelului</a:t>
            </a:r>
            <a:r>
              <a:rPr lang="ro-RO" sz="2000">
                <a:solidFill>
                  <a:schemeClr val="dk1"/>
                </a:solidFill>
                <a:latin typeface="Calibri"/>
                <a:ea typeface="Calibri"/>
                <a:cs typeface="Calibri"/>
                <a:sym typeface="Calibri"/>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Cuprins</a:t>
            </a:r>
            <a:endParaRPr sz="4000" b="1" dirty="0">
              <a:solidFill>
                <a:srgbClr val="E7686A"/>
              </a:solidFill>
              <a:latin typeface="Calibri"/>
              <a:ea typeface="Calibri"/>
              <a:cs typeface="Calibri"/>
              <a:sym typeface="Calibri"/>
            </a:endParaRPr>
          </a:p>
        </p:txBody>
      </p:sp>
      <p:sp>
        <p:nvSpPr>
          <p:cNvPr id="236" name="Google Shape;236;p4"/>
          <p:cNvSpPr txBox="1"/>
          <p:nvPr/>
        </p:nvSpPr>
        <p:spPr>
          <a:xfrm>
            <a:off x="2735580" y="5829057"/>
            <a:ext cx="286258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I</a:t>
            </a:r>
            <a:r>
              <a:rPr lang="ro-RO" sz="2800" b="1" dirty="0">
                <a:solidFill>
                  <a:srgbClr val="238791"/>
                </a:solidFill>
                <a:latin typeface="Calibri"/>
                <a:ea typeface="Calibri"/>
                <a:cs typeface="Calibri"/>
                <a:sym typeface="Calibri"/>
              </a:rPr>
              <a:t>A</a:t>
            </a:r>
            <a:r>
              <a:rPr lang="en-US" sz="2800" b="1" dirty="0">
                <a:solidFill>
                  <a:srgbClr val="238791"/>
                </a:solidFill>
                <a:latin typeface="Calibri"/>
                <a:ea typeface="Calibri"/>
                <a:cs typeface="Calibri"/>
                <a:sym typeface="Calibri"/>
              </a:rPr>
              <a:t>, ML, DL, </a:t>
            </a:r>
            <a:r>
              <a:rPr lang="ro-RO" sz="2800" b="1" dirty="0">
                <a:solidFill>
                  <a:srgbClr val="238791"/>
                </a:solidFill>
                <a:latin typeface="Calibri"/>
                <a:ea typeface="Calibri"/>
                <a:cs typeface="Calibri"/>
                <a:sym typeface="Calibri"/>
              </a:rPr>
              <a:t>și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știința </a:t>
            </a:r>
            <a:r>
              <a:rPr lang="en-US" sz="2800" b="1" dirty="0" err="1">
                <a:solidFill>
                  <a:srgbClr val="238791"/>
                </a:solidFill>
                <a:latin typeface="Calibri"/>
                <a:ea typeface="Calibri"/>
                <a:cs typeface="Calibri"/>
                <a:sym typeface="Calibri"/>
              </a:rPr>
              <a:t>dat</a:t>
            </a:r>
            <a:r>
              <a:rPr lang="ro-RO" sz="2800" b="1" dirty="0" err="1">
                <a:solidFill>
                  <a:srgbClr val="238791"/>
                </a:solidFill>
                <a:latin typeface="Calibri"/>
                <a:ea typeface="Calibri"/>
                <a:cs typeface="Calibri"/>
                <a:sym typeface="Calibri"/>
              </a:rPr>
              <a:t>elor</a:t>
            </a:r>
            <a:r>
              <a:rPr lang="en-US" sz="2800" b="1" dirty="0">
                <a:solidFill>
                  <a:srgbClr val="238791"/>
                </a:solidFill>
                <a:latin typeface="Calibri"/>
                <a:ea typeface="Calibri"/>
                <a:cs typeface="Calibri"/>
                <a:sym typeface="Calibri"/>
              </a:rPr>
              <a:t> </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Definiții</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de</a:t>
            </a:r>
            <a:r>
              <a:rPr lang="en-US" sz="2400" dirty="0">
                <a:solidFill>
                  <a:schemeClr val="dk1"/>
                </a:solidFill>
                <a:latin typeface="Calibri"/>
                <a:ea typeface="Calibri"/>
                <a:cs typeface="Calibri"/>
                <a:sym typeface="Calibri"/>
              </a:rPr>
              <a:t> ML</a:t>
            </a:r>
            <a:endParaRPr dirty="0"/>
          </a:p>
        </p:txBody>
      </p:sp>
      <p:sp>
        <p:nvSpPr>
          <p:cNvPr id="237" name="Google Shape;237;p4"/>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4"/>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4"/>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4"/>
          <p:cNvSpPr txBox="1"/>
          <p:nvPr/>
        </p:nvSpPr>
        <p:spPr>
          <a:xfrm>
            <a:off x="8338820" y="5829057"/>
            <a:ext cx="309118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Algoritmi de </a:t>
            </a:r>
            <a:r>
              <a:rPr lang="en-US" sz="2800" b="1" dirty="0">
                <a:solidFill>
                  <a:srgbClr val="238791"/>
                </a:solidFill>
                <a:latin typeface="Calibri"/>
                <a:ea typeface="Calibri"/>
                <a:cs typeface="Calibri"/>
                <a:sym typeface="Calibri"/>
              </a:rPr>
              <a:t>ML</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Naive Bayes</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Decision Trees</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Random Forests</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SVM</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Neural Networks</a:t>
            </a:r>
            <a:endParaRPr dirty="0"/>
          </a:p>
        </p:txBody>
      </p:sp>
      <p:sp>
        <p:nvSpPr>
          <p:cNvPr id="241" name="Google Shape;241;p4"/>
          <p:cNvSpPr txBox="1"/>
          <p:nvPr/>
        </p:nvSpPr>
        <p:spPr>
          <a:xfrm>
            <a:off x="14170660" y="5829057"/>
            <a:ext cx="373634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Evaluarea performanței</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Acuratețea și altele</a:t>
            </a:r>
            <a:r>
              <a:rPr lang="en-US" sz="2400" dirty="0">
                <a:solidFill>
                  <a:schemeClr val="dk1"/>
                </a:solidFill>
                <a:latin typeface="Calibri"/>
                <a:ea typeface="Calibri"/>
                <a:cs typeface="Calibri"/>
                <a:sym typeface="Calibri"/>
              </a:rPr>
              <a:t>.</a:t>
            </a:r>
            <a:endParaRPr dirty="0"/>
          </a:p>
          <a:p>
            <a:pPr marL="457200" lvl="0" indent="-457200">
              <a:buClr>
                <a:schemeClr val="dk1"/>
              </a:buClr>
              <a:buSzPts val="2400"/>
              <a:buFont typeface="Calibri"/>
              <a:buAutoNum type="arabicPeriod"/>
            </a:pPr>
            <a:r>
              <a:rPr lang="en-US" sz="2400" dirty="0">
                <a:solidFill>
                  <a:schemeClr val="dk1"/>
                </a:solidFill>
                <a:latin typeface="Calibri"/>
                <a:ea typeface="Calibri"/>
                <a:cs typeface="Calibri"/>
                <a:sym typeface="Calibri"/>
              </a:rPr>
              <a:t>Bootstrapping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validare</a:t>
            </a:r>
            <a:r>
              <a:rPr lang="ro-RO" sz="2400" dirty="0">
                <a:solidFill>
                  <a:schemeClr val="dk1"/>
                </a:solidFill>
                <a:latin typeface="Calibri"/>
                <a:ea typeface="Calibri"/>
                <a:cs typeface="Calibri"/>
                <a:sym typeface="Calibri"/>
              </a:rPr>
              <a: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încrucișată</a:t>
            </a:r>
            <a:endParaRPr lang="ro-RO" sz="2400" dirty="0">
              <a:solidFill>
                <a:schemeClr val="dk1"/>
              </a:solidFill>
              <a:latin typeface="Calibri"/>
              <a:ea typeface="Calibri"/>
              <a:cs typeface="Calibri"/>
              <a:sym typeface="Calibri"/>
            </a:endParaRPr>
          </a:p>
          <a:p>
            <a:pPr marL="457200" lvl="0" indent="-457200">
              <a:buClr>
                <a:schemeClr val="dk1"/>
              </a:buClr>
              <a:buSzPts val="2400"/>
              <a:buFont typeface="Calibri"/>
              <a:buAutoNum type="arabicPeriod"/>
            </a:pPr>
            <a:r>
              <a:rPr lang="en-US" sz="2400" dirty="0" err="1">
                <a:solidFill>
                  <a:schemeClr val="dk1"/>
                </a:solidFill>
                <a:latin typeface="Calibri"/>
                <a:ea typeface="Calibri"/>
                <a:cs typeface="Calibri"/>
                <a:sym typeface="Calibri"/>
              </a:rPr>
              <a:t>Considerații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suplimentare</a:t>
            </a:r>
            <a:endParaRPr dirty="0"/>
          </a:p>
        </p:txBody>
      </p:sp>
      <p:sp>
        <p:nvSpPr>
          <p:cNvPr id="242" name="Google Shape;242;p4"/>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243" name="Google Shape;243;p4"/>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244" name="Google Shape;244;p4"/>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0"/>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E7686A"/>
                </a:solidFill>
                <a:latin typeface="Calibri"/>
                <a:ea typeface="Calibri"/>
                <a:cs typeface="Calibri"/>
                <a:sym typeface="Calibri"/>
              </a:rPr>
              <a:t>T</a:t>
            </a:r>
            <a:r>
              <a:rPr lang="en-US" sz="4000" b="1" dirty="0" err="1">
                <a:solidFill>
                  <a:srgbClr val="E7686A"/>
                </a:solidFill>
                <a:latin typeface="Calibri"/>
                <a:ea typeface="Calibri"/>
                <a:cs typeface="Calibri"/>
                <a:sym typeface="Calibri"/>
              </a:rPr>
              <a:t>est</a:t>
            </a:r>
            <a:r>
              <a:rPr lang="ro-RO" sz="4000" b="1" dirty="0">
                <a:solidFill>
                  <a:srgbClr val="E7686A"/>
                </a:solidFill>
                <a:latin typeface="Calibri"/>
                <a:ea typeface="Calibri"/>
                <a:cs typeface="Calibri"/>
                <a:sym typeface="Calibri"/>
              </a:rPr>
              <a:t> de autoevaluare</a:t>
            </a:r>
            <a:endParaRPr dirty="0"/>
          </a:p>
        </p:txBody>
      </p:sp>
      <p:sp>
        <p:nvSpPr>
          <p:cNvPr id="564" name="Google Shape;564;p40"/>
          <p:cNvSpPr txBox="1"/>
          <p:nvPr/>
        </p:nvSpPr>
        <p:spPr>
          <a:xfrm>
            <a:off x="1066800" y="3009900"/>
            <a:ext cx="5562600" cy="6124713"/>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Care </a:t>
            </a:r>
            <a:r>
              <a:rPr lang="en-US" sz="2800" b="1" dirty="0" err="1">
                <a:solidFill>
                  <a:srgbClr val="238791"/>
                </a:solidFill>
                <a:latin typeface="Calibri"/>
                <a:ea typeface="Calibri"/>
                <a:cs typeface="Calibri"/>
                <a:sym typeface="Calibri"/>
              </a:rPr>
              <a:t>dintre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următoarele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descrie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cel</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mai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bine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abordarea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învățării</a:t>
            </a:r>
            <a:r>
              <a:rPr lang="en-US" sz="2800" b="1" dirty="0">
                <a:solidFill>
                  <a:srgbClr val="238791"/>
                </a:solidFill>
                <a:latin typeface="Calibri"/>
                <a:ea typeface="Calibri"/>
                <a:cs typeface="Calibri"/>
                <a:sym typeface="Calibri"/>
              </a:rPr>
              <a:t> automate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finalizarea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unei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sarcini</a:t>
            </a:r>
            <a:r>
              <a:rPr lang="en-US" sz="2800" b="1" dirty="0">
                <a:solidFill>
                  <a:srgbClr val="238791"/>
                </a:solidFill>
                <a:latin typeface="Calibri"/>
                <a:ea typeface="Calibri"/>
                <a:cs typeface="Calibri"/>
                <a:sym typeface="Calibri"/>
              </a:rPr>
              <a:t>?</a:t>
            </a:r>
            <a:endParaRPr sz="2800" b="1" dirty="0">
              <a:solidFill>
                <a:srgbClr val="23879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ro-RO" sz="2800" dirty="0">
                <a:solidFill>
                  <a:schemeClr val="dk1"/>
                </a:solidFill>
                <a:latin typeface="Calibri"/>
                <a:ea typeface="Calibri"/>
                <a:cs typeface="Calibri"/>
                <a:sym typeface="Calibri"/>
              </a:rPr>
              <a:t>Parcurgerea</a:t>
            </a:r>
            <a:r>
              <a:rPr lang="fr-FR" sz="2800" dirty="0">
                <a:solidFill>
                  <a:schemeClr val="dk1"/>
                </a:solidFill>
                <a:latin typeface="Calibri"/>
                <a:ea typeface="Calibri"/>
                <a:cs typeface="Calibri"/>
                <a:sym typeface="Calibri"/>
              </a:rPr>
              <a:t> </a:t>
            </a:r>
            <a:r>
              <a:rPr lang="fr-FR" sz="2800" dirty="0" err="1">
                <a:solidFill>
                  <a:schemeClr val="dk1"/>
                </a:solidFill>
                <a:latin typeface="Calibri"/>
                <a:ea typeface="Calibri"/>
                <a:cs typeface="Calibri"/>
                <a:sym typeface="Calibri"/>
              </a:rPr>
              <a:t>instrucțiunil</a:t>
            </a:r>
            <a:r>
              <a:rPr lang="ro-RO" sz="2800" dirty="0">
                <a:solidFill>
                  <a:schemeClr val="dk1"/>
                </a:solidFill>
                <a:latin typeface="Calibri"/>
                <a:ea typeface="Calibri"/>
                <a:cs typeface="Calibri"/>
                <a:sym typeface="Calibri"/>
              </a:rPr>
              <a:t>or</a:t>
            </a:r>
            <a:r>
              <a:rPr lang="fr-FR" sz="2800" dirty="0">
                <a:solidFill>
                  <a:schemeClr val="dk1"/>
                </a:solidFill>
                <a:latin typeface="Calibri"/>
                <a:ea typeface="Calibri"/>
                <a:cs typeface="Calibri"/>
                <a:sym typeface="Calibri"/>
              </a:rPr>
              <a:t> pas </a:t>
            </a:r>
            <a:r>
              <a:rPr lang="fr-FR" sz="2800" dirty="0" err="1">
                <a:solidFill>
                  <a:schemeClr val="dk1"/>
                </a:solidFill>
                <a:latin typeface="Calibri"/>
                <a:ea typeface="Calibri"/>
                <a:cs typeface="Calibri"/>
                <a:sym typeface="Calibri"/>
              </a:rPr>
              <a:t>cu</a:t>
            </a:r>
            <a:r>
              <a:rPr lang="fr-FR" sz="2800" dirty="0">
                <a:solidFill>
                  <a:schemeClr val="dk1"/>
                </a:solidFill>
                <a:latin typeface="Calibri"/>
                <a:ea typeface="Calibri"/>
                <a:cs typeface="Calibri"/>
                <a:sym typeface="Calibri"/>
              </a:rPr>
              <a:t> pas</a:t>
            </a:r>
            <a:endParaRPr lang="ro-RO" sz="2800" dirty="0">
              <a:solidFill>
                <a:schemeClr val="dk1"/>
              </a:solidFill>
              <a:latin typeface="Calibri"/>
              <a:ea typeface="Calibri"/>
              <a:cs typeface="Calibri"/>
              <a:sym typeface="Calibri"/>
            </a:endParaRPr>
          </a:p>
          <a:p>
            <a:pPr lvl="0">
              <a:buClr>
                <a:schemeClr val="dk1"/>
              </a:buClr>
              <a:buSzPts val="2800"/>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dirty="0" err="1">
                <a:solidFill>
                  <a:schemeClr val="dk1"/>
                </a:solidFill>
                <a:latin typeface="Calibri"/>
                <a:ea typeface="Calibri"/>
                <a:cs typeface="Calibri"/>
                <a:sym typeface="Calibri"/>
              </a:rPr>
              <a:t>Detecta</a:t>
            </a:r>
            <a:r>
              <a:rPr lang="ro-RO" sz="2800" dirty="0">
                <a:solidFill>
                  <a:schemeClr val="dk1"/>
                </a:solidFill>
                <a:latin typeface="Calibri"/>
                <a:ea typeface="Calibri"/>
                <a:cs typeface="Calibri"/>
                <a:sym typeface="Calibri"/>
              </a:rPr>
              <a:t>rea</a:t>
            </a:r>
            <a:r>
              <a:rPr lang="en-US" sz="2800" dirty="0">
                <a:solidFill>
                  <a:schemeClr val="dk1"/>
                </a:solidFill>
                <a:latin typeface="Calibri"/>
                <a:ea typeface="Calibri"/>
                <a:cs typeface="Calibri"/>
                <a:sym typeface="Calibri"/>
              </a:rPr>
              <a:t> un</a:t>
            </a:r>
            <a:r>
              <a:rPr lang="ro-RO" sz="2800" dirty="0">
                <a:solidFill>
                  <a:schemeClr val="dk1"/>
                </a:solidFill>
                <a:latin typeface="Calibri"/>
                <a:ea typeface="Calibri"/>
                <a:cs typeface="Calibri"/>
                <a:sym typeface="Calibri"/>
              </a:rPr>
              <a:t>ui</a:t>
            </a:r>
            <a:r>
              <a:rPr lang="en-US" sz="2800" dirty="0">
                <a:solidFill>
                  <a:schemeClr val="dk1"/>
                </a:solidFill>
                <a:latin typeface="Calibri"/>
                <a:ea typeface="Calibri"/>
                <a:cs typeface="Calibri"/>
                <a:sym typeface="Calibri"/>
              </a:rPr>
              <a:t> model </a:t>
            </a:r>
            <a:r>
              <a:rPr lang="ro-RO" sz="2800" dirty="0">
                <a:solidFill>
                  <a:schemeClr val="dk1"/>
                </a:solidFill>
                <a:latin typeface="Calibri"/>
                <a:ea typeface="Calibri"/>
                <a:cs typeface="Calibri"/>
                <a:sym typeface="Calibri"/>
              </a:rPr>
              <a:t>î</a:t>
            </a:r>
            <a:r>
              <a:rPr lang="en-US" sz="2800" dirty="0">
                <a:solidFill>
                  <a:schemeClr val="dk1"/>
                </a:solidFill>
                <a:latin typeface="Calibri"/>
                <a:ea typeface="Calibri"/>
                <a:cs typeface="Calibri"/>
                <a:sym typeface="Calibri"/>
              </a:rPr>
              <a:t>n </a:t>
            </a:r>
            <a:r>
              <a:rPr lang="en-US" sz="2800" dirty="0" err="1">
                <a:solidFill>
                  <a:schemeClr val="dk1"/>
                </a:solidFill>
                <a:latin typeface="Calibri"/>
                <a:ea typeface="Calibri"/>
                <a:cs typeface="Calibri"/>
                <a:sym typeface="Calibri"/>
              </a:rPr>
              <a:t>datele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istorice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sau</a:t>
            </a:r>
            <a:r>
              <a:rPr lang="en-US"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î</a:t>
            </a:r>
            <a:r>
              <a:rPr lang="en-US" sz="2800" dirty="0">
                <a:solidFill>
                  <a:schemeClr val="dk1"/>
                </a:solidFill>
                <a:latin typeface="Calibri"/>
                <a:ea typeface="Calibri"/>
                <a:cs typeface="Calibri"/>
                <a:sym typeface="Calibri"/>
              </a:rPr>
              <a:t>n </a:t>
            </a:r>
            <a:r>
              <a:rPr lang="en-US" sz="2800" dirty="0" err="1">
                <a:solidFill>
                  <a:schemeClr val="dk1"/>
                </a:solidFill>
                <a:latin typeface="Calibri"/>
                <a:ea typeface="Calibri"/>
                <a:cs typeface="Calibri"/>
                <a:sym typeface="Calibri"/>
              </a:rPr>
              <a:t>încercările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anterioare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aplica</a:t>
            </a:r>
            <a:r>
              <a:rPr lang="ro-RO" sz="2800" dirty="0">
                <a:solidFill>
                  <a:schemeClr val="dk1"/>
                </a:solidFill>
                <a:latin typeface="Calibri"/>
                <a:ea typeface="Calibri"/>
                <a:cs typeface="Calibri"/>
                <a:sym typeface="Calibri"/>
              </a:rPr>
              <a:t>rea acestuia</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it-IT" sz="2800" dirty="0">
                <a:solidFill>
                  <a:schemeClr val="dk1"/>
                </a:solidFill>
                <a:latin typeface="Calibri"/>
                <a:ea typeface="Calibri"/>
                <a:cs typeface="Calibri"/>
                <a:sym typeface="Calibri"/>
              </a:rPr>
              <a:t>Continuați să încercați la întâmplare până la</a:t>
            </a:r>
            <a:r>
              <a:rPr lang="ro-RO" sz="2800" dirty="0">
                <a:solidFill>
                  <a:schemeClr val="dk1"/>
                </a:solidFill>
                <a:latin typeface="Calibri"/>
                <a:ea typeface="Calibri"/>
                <a:cs typeface="Calibri"/>
                <a:sym typeface="Calibri"/>
              </a:rPr>
              <a:t> obținerea unui</a:t>
            </a:r>
            <a:r>
              <a:rPr lang="it-IT"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rezultat de </a:t>
            </a:r>
            <a:r>
              <a:rPr lang="it-IT" sz="2800" dirty="0">
                <a:solidFill>
                  <a:schemeClr val="dk1"/>
                </a:solidFill>
                <a:latin typeface="Calibri"/>
                <a:ea typeface="Calibri"/>
                <a:cs typeface="Calibri"/>
                <a:sym typeface="Calibri"/>
              </a:rPr>
              <a:t>succes</a:t>
            </a:r>
            <a:endParaRPr sz="2400" dirty="0">
              <a:solidFill>
                <a:schemeClr val="dk1"/>
              </a:solidFill>
              <a:latin typeface="Calibri"/>
              <a:ea typeface="Calibri"/>
              <a:cs typeface="Calibri"/>
              <a:sym typeface="Calibri"/>
            </a:endParaRPr>
          </a:p>
        </p:txBody>
      </p:sp>
      <p:sp>
        <p:nvSpPr>
          <p:cNvPr id="565" name="Google Shape;565;p40"/>
          <p:cNvSpPr txBox="1"/>
          <p:nvPr/>
        </p:nvSpPr>
        <p:spPr>
          <a:xfrm>
            <a:off x="7015766" y="3009900"/>
            <a:ext cx="4871434" cy="3539390"/>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2. Care </a:t>
            </a:r>
            <a:r>
              <a:rPr lang="en-US" sz="2800" b="1" dirty="0" err="1">
                <a:solidFill>
                  <a:srgbClr val="1E737C"/>
                </a:solidFill>
                <a:latin typeface="Calibri"/>
                <a:ea typeface="Calibri"/>
                <a:cs typeface="Calibri"/>
                <a:sym typeface="Calibri"/>
              </a:rPr>
              <a:t>algoritm</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presupune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caracteristicile</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intrare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independente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reciproc</a:t>
            </a:r>
            <a:r>
              <a:rPr lang="en-US" sz="2800" b="1" dirty="0">
                <a:solidFill>
                  <a:srgbClr val="1E737C"/>
                </a:solidFill>
                <a:latin typeface="Calibri"/>
                <a:ea typeface="Calibri"/>
                <a:cs typeface="Calibri"/>
                <a:sym typeface="Calibri"/>
              </a:rPr>
              <a:t>?</a:t>
            </a: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Neural Networks</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Decision Trees</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Naïve Bayes</a:t>
            </a:r>
            <a:endParaRPr sz="2400" dirty="0">
              <a:solidFill>
                <a:schemeClr val="dk1"/>
              </a:solidFill>
              <a:latin typeface="Calibri"/>
              <a:ea typeface="Calibri"/>
              <a:cs typeface="Calibri"/>
              <a:sym typeface="Calibri"/>
            </a:endParaRPr>
          </a:p>
        </p:txBody>
      </p:sp>
      <p:sp>
        <p:nvSpPr>
          <p:cNvPr id="566" name="Google Shape;566;p40"/>
          <p:cNvSpPr txBox="1"/>
          <p:nvPr/>
        </p:nvSpPr>
        <p:spPr>
          <a:xfrm>
            <a:off x="12420600" y="3009900"/>
            <a:ext cx="4712368" cy="4401164"/>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câte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partiții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este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împărțit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setul</a:t>
            </a:r>
            <a:r>
              <a:rPr lang="en-US" sz="2800" b="1" dirty="0">
                <a:solidFill>
                  <a:srgbClr val="1E737C"/>
                </a:solidFill>
                <a:latin typeface="Calibri"/>
                <a:ea typeface="Calibri"/>
                <a:cs typeface="Calibri"/>
                <a:sym typeface="Calibri"/>
              </a:rPr>
              <a:t> de date de </a:t>
            </a:r>
            <a:r>
              <a:rPr lang="en-US" sz="2800" b="1" dirty="0" err="1">
                <a:solidFill>
                  <a:srgbClr val="1E737C"/>
                </a:solidFill>
                <a:latin typeface="Calibri"/>
                <a:ea typeface="Calibri"/>
                <a:cs typeface="Calibri"/>
                <a:sym typeface="Calibri"/>
              </a:rPr>
              <a:t>antrenament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ro-RO" sz="2800" b="1" dirty="0">
                <a:solidFill>
                  <a:srgbClr val="1E737C"/>
                </a:solidFill>
                <a:latin typeface="Calibri"/>
                <a:ea typeface="Calibri"/>
                <a:cs typeface="Calibri"/>
                <a:sym typeface="Calibri"/>
              </a:rPr>
              <a:t> </a:t>
            </a:r>
            <a:r>
              <a:rPr lang="en-US" sz="2800" b="1" dirty="0">
                <a:solidFill>
                  <a:srgbClr val="1E737C"/>
                </a:solidFill>
                <a:latin typeface="Calibri"/>
                <a:ea typeface="Calibri"/>
                <a:cs typeface="Calibri"/>
                <a:sym typeface="Calibri"/>
              </a:rPr>
              <a:t>5-fold CV? </a:t>
            </a:r>
            <a:r>
              <a:rPr lang="en-US" sz="2800" b="1" dirty="0" err="1">
                <a:solidFill>
                  <a:srgbClr val="1E737C"/>
                </a:solidFill>
                <a:latin typeface="Calibri"/>
                <a:ea typeface="Calibri"/>
                <a:cs typeface="Calibri"/>
                <a:sym typeface="Calibri"/>
              </a:rPr>
              <a:t>Și</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câte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ori</a:t>
            </a:r>
            <a:r>
              <a:rPr lang="en-US" sz="2800" b="1" dirty="0">
                <a:solidFill>
                  <a:srgbClr val="1E737C"/>
                </a:solidFill>
                <a:latin typeface="Calibri"/>
                <a:ea typeface="Calibri"/>
                <a:cs typeface="Calibri"/>
                <a:sym typeface="Calibri"/>
              </a:rPr>
              <a:t> se </a:t>
            </a:r>
            <a:r>
              <a:rPr lang="en-US" sz="2800" b="1" dirty="0" err="1">
                <a:solidFill>
                  <a:srgbClr val="1E737C"/>
                </a:solidFill>
                <a:latin typeface="Calibri"/>
                <a:ea typeface="Calibri"/>
                <a:cs typeface="Calibri"/>
                <a:sym typeface="Calibri"/>
              </a:rPr>
              <a:t>antrenează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algoritmul</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total?</a:t>
            </a:r>
            <a:endParaRPr sz="2800" b="1" dirty="0">
              <a:solidFill>
                <a:srgbClr val="1E737C"/>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A 5 </a:t>
            </a:r>
            <a:r>
              <a:rPr lang="ro-RO" sz="2800" dirty="0">
                <a:solidFill>
                  <a:schemeClr val="dk1"/>
                </a:solidFill>
                <a:latin typeface="Calibri"/>
                <a:ea typeface="Calibri"/>
                <a:cs typeface="Calibri"/>
                <a:sym typeface="Calibri"/>
              </a:rPr>
              <a:t>partiții</a:t>
            </a:r>
            <a:r>
              <a:rPr lang="en-US" sz="2800" dirty="0">
                <a:solidFill>
                  <a:schemeClr val="dk1"/>
                </a:solidFill>
                <a:latin typeface="Calibri"/>
                <a:ea typeface="Calibri"/>
                <a:cs typeface="Calibri"/>
                <a:sym typeface="Calibri"/>
              </a:rPr>
              <a:t>; 5 training</a:t>
            </a:r>
            <a:r>
              <a:rPr lang="ro-RO" sz="2800" dirty="0">
                <a:solidFill>
                  <a:schemeClr val="dk1"/>
                </a:solidFill>
                <a:latin typeface="Calibri"/>
                <a:ea typeface="Calibri"/>
                <a:cs typeface="Calibri"/>
                <a:sym typeface="Calibri"/>
              </a:rPr>
              <a:t>-uri</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4 </a:t>
            </a:r>
            <a:r>
              <a:rPr lang="ro-RO" sz="2800" dirty="0">
                <a:solidFill>
                  <a:schemeClr val="dk1"/>
                </a:solidFill>
                <a:latin typeface="Calibri"/>
                <a:ea typeface="Calibri"/>
                <a:cs typeface="Calibri"/>
                <a:sym typeface="Calibri"/>
              </a:rPr>
              <a:t>partiții</a:t>
            </a:r>
            <a:r>
              <a:rPr lang="en-US" sz="2800" dirty="0">
                <a:solidFill>
                  <a:schemeClr val="dk1"/>
                </a:solidFill>
                <a:latin typeface="Calibri"/>
                <a:ea typeface="Calibri"/>
                <a:cs typeface="Calibri"/>
                <a:sym typeface="Calibri"/>
              </a:rPr>
              <a:t>; 5 training</a:t>
            </a:r>
            <a:r>
              <a:rPr lang="ro-RO" sz="2800" dirty="0">
                <a:solidFill>
                  <a:schemeClr val="dk1"/>
                </a:solidFill>
                <a:latin typeface="Calibri"/>
                <a:ea typeface="Calibri"/>
                <a:cs typeface="Calibri"/>
                <a:sym typeface="Calibri"/>
              </a:rPr>
              <a:t>-uri</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 5 </a:t>
            </a:r>
            <a:r>
              <a:rPr lang="ro-RO" sz="2800" dirty="0">
                <a:solidFill>
                  <a:schemeClr val="dk1"/>
                </a:solidFill>
                <a:latin typeface="Calibri"/>
                <a:ea typeface="Calibri"/>
                <a:cs typeface="Calibri"/>
                <a:sym typeface="Calibri"/>
              </a:rPr>
              <a:t>partiții</a:t>
            </a:r>
            <a:r>
              <a:rPr lang="en-US" sz="2800" dirty="0">
                <a:solidFill>
                  <a:schemeClr val="dk1"/>
                </a:solidFill>
                <a:latin typeface="Calibri"/>
                <a:ea typeface="Calibri"/>
                <a:cs typeface="Calibri"/>
                <a:sym typeface="Calibri"/>
              </a:rPr>
              <a:t>; 6 training</a:t>
            </a:r>
            <a:r>
              <a:rPr lang="ro-RO" sz="2800" dirty="0">
                <a:solidFill>
                  <a:schemeClr val="dk1"/>
                </a:solidFill>
                <a:latin typeface="Calibri"/>
                <a:ea typeface="Calibri"/>
                <a:cs typeface="Calibri"/>
                <a:sym typeface="Calibri"/>
              </a:rPr>
              <a:t>-uri</a:t>
            </a:r>
            <a:endParaRPr sz="2400"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0"/>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E7686A"/>
                </a:solidFill>
                <a:latin typeface="Calibri"/>
                <a:ea typeface="Calibri"/>
                <a:cs typeface="Calibri"/>
                <a:sym typeface="Calibri"/>
              </a:rPr>
              <a:t>T</a:t>
            </a:r>
            <a:r>
              <a:rPr lang="en-US" sz="4000" b="1" dirty="0" err="1">
                <a:solidFill>
                  <a:srgbClr val="E7686A"/>
                </a:solidFill>
                <a:latin typeface="Calibri"/>
                <a:ea typeface="Calibri"/>
                <a:cs typeface="Calibri"/>
                <a:sym typeface="Calibri"/>
              </a:rPr>
              <a:t>est</a:t>
            </a:r>
            <a:r>
              <a:rPr lang="ro-RO" sz="4000" b="1" dirty="0">
                <a:solidFill>
                  <a:srgbClr val="E7686A"/>
                </a:solidFill>
                <a:latin typeface="Calibri"/>
                <a:ea typeface="Calibri"/>
                <a:cs typeface="Calibri"/>
                <a:sym typeface="Calibri"/>
              </a:rPr>
              <a:t> de autoevaluare</a:t>
            </a:r>
            <a:endParaRPr dirty="0"/>
          </a:p>
        </p:txBody>
      </p:sp>
      <p:sp>
        <p:nvSpPr>
          <p:cNvPr id="564" name="Google Shape;564;p40"/>
          <p:cNvSpPr txBox="1"/>
          <p:nvPr/>
        </p:nvSpPr>
        <p:spPr>
          <a:xfrm>
            <a:off x="1066800" y="3009900"/>
            <a:ext cx="5562600" cy="6124713"/>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Care </a:t>
            </a:r>
            <a:r>
              <a:rPr lang="en-US" sz="2800" b="1" dirty="0" err="1">
                <a:solidFill>
                  <a:srgbClr val="238791"/>
                </a:solidFill>
                <a:latin typeface="Calibri"/>
                <a:ea typeface="Calibri"/>
                <a:cs typeface="Calibri"/>
                <a:sym typeface="Calibri"/>
              </a:rPr>
              <a:t>dintre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următoarele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descrie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cel</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mai</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bine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abordarea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învățării</a:t>
            </a:r>
            <a:r>
              <a:rPr lang="en-US" sz="2800" b="1" dirty="0">
                <a:solidFill>
                  <a:srgbClr val="238791"/>
                </a:solidFill>
                <a:latin typeface="Calibri"/>
                <a:ea typeface="Calibri"/>
                <a:cs typeface="Calibri"/>
                <a:sym typeface="Calibri"/>
              </a:rPr>
              <a:t> automate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finalizarea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unei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sarcini</a:t>
            </a:r>
            <a:r>
              <a:rPr lang="en-US" sz="2800" b="1" dirty="0">
                <a:solidFill>
                  <a:srgbClr val="238791"/>
                </a:solidFill>
                <a:latin typeface="Calibri"/>
                <a:ea typeface="Calibri"/>
                <a:cs typeface="Calibri"/>
                <a:sym typeface="Calibri"/>
              </a:rPr>
              <a:t>?</a:t>
            </a:r>
            <a:endParaRPr sz="2800" b="1" dirty="0">
              <a:solidFill>
                <a:srgbClr val="23879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ro-RO" sz="2800" dirty="0">
                <a:solidFill>
                  <a:schemeClr val="dk1"/>
                </a:solidFill>
                <a:latin typeface="Calibri"/>
                <a:ea typeface="Calibri"/>
                <a:cs typeface="Calibri"/>
                <a:sym typeface="Calibri"/>
              </a:rPr>
              <a:t>Parcurgerea</a:t>
            </a:r>
            <a:r>
              <a:rPr lang="fr-FR" sz="2800" dirty="0">
                <a:solidFill>
                  <a:schemeClr val="dk1"/>
                </a:solidFill>
                <a:latin typeface="Calibri"/>
                <a:ea typeface="Calibri"/>
                <a:cs typeface="Calibri"/>
                <a:sym typeface="Calibri"/>
              </a:rPr>
              <a:t> </a:t>
            </a:r>
            <a:r>
              <a:rPr lang="fr-FR" sz="2800" dirty="0" err="1">
                <a:solidFill>
                  <a:schemeClr val="dk1"/>
                </a:solidFill>
                <a:latin typeface="Calibri"/>
                <a:ea typeface="Calibri"/>
                <a:cs typeface="Calibri"/>
                <a:sym typeface="Calibri"/>
              </a:rPr>
              <a:t>instrucțiunil</a:t>
            </a:r>
            <a:r>
              <a:rPr lang="ro-RO" sz="2800" dirty="0">
                <a:solidFill>
                  <a:schemeClr val="dk1"/>
                </a:solidFill>
                <a:latin typeface="Calibri"/>
                <a:ea typeface="Calibri"/>
                <a:cs typeface="Calibri"/>
                <a:sym typeface="Calibri"/>
              </a:rPr>
              <a:t>or</a:t>
            </a:r>
            <a:r>
              <a:rPr lang="fr-FR" sz="2800" dirty="0">
                <a:solidFill>
                  <a:schemeClr val="dk1"/>
                </a:solidFill>
                <a:latin typeface="Calibri"/>
                <a:ea typeface="Calibri"/>
                <a:cs typeface="Calibri"/>
                <a:sym typeface="Calibri"/>
              </a:rPr>
              <a:t> pas </a:t>
            </a:r>
            <a:r>
              <a:rPr lang="fr-FR" sz="2800" dirty="0" err="1">
                <a:solidFill>
                  <a:schemeClr val="dk1"/>
                </a:solidFill>
                <a:latin typeface="Calibri"/>
                <a:ea typeface="Calibri"/>
                <a:cs typeface="Calibri"/>
                <a:sym typeface="Calibri"/>
              </a:rPr>
              <a:t>cu</a:t>
            </a:r>
            <a:r>
              <a:rPr lang="fr-FR" sz="2800" dirty="0">
                <a:solidFill>
                  <a:schemeClr val="dk1"/>
                </a:solidFill>
                <a:latin typeface="Calibri"/>
                <a:ea typeface="Calibri"/>
                <a:cs typeface="Calibri"/>
                <a:sym typeface="Calibri"/>
              </a:rPr>
              <a:t> pas</a:t>
            </a:r>
            <a:endParaRPr lang="ro-RO" sz="2800" dirty="0">
              <a:solidFill>
                <a:schemeClr val="dk1"/>
              </a:solidFill>
              <a:latin typeface="Calibri"/>
              <a:ea typeface="Calibri"/>
              <a:cs typeface="Calibri"/>
              <a:sym typeface="Calibri"/>
            </a:endParaRPr>
          </a:p>
          <a:p>
            <a:pPr lvl="0">
              <a:buClr>
                <a:schemeClr val="dk1"/>
              </a:buClr>
              <a:buSzPts val="2800"/>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b="1" dirty="0">
                <a:solidFill>
                  <a:schemeClr val="dk1"/>
                </a:solidFill>
                <a:latin typeface="Calibri"/>
                <a:ea typeface="Calibri"/>
                <a:cs typeface="Calibri"/>
                <a:sym typeface="Calibri"/>
              </a:rPr>
              <a:t>B </a:t>
            </a:r>
            <a:r>
              <a:rPr lang="en-US" sz="2800" b="1" dirty="0" err="1">
                <a:solidFill>
                  <a:schemeClr val="dk1"/>
                </a:solidFill>
                <a:latin typeface="Calibri"/>
                <a:ea typeface="Calibri"/>
                <a:cs typeface="Calibri"/>
                <a:sym typeface="Calibri"/>
              </a:rPr>
              <a:t>Detecta</a:t>
            </a:r>
            <a:r>
              <a:rPr lang="ro-RO" sz="2800" b="1" dirty="0">
                <a:solidFill>
                  <a:schemeClr val="dk1"/>
                </a:solidFill>
                <a:latin typeface="Calibri"/>
                <a:ea typeface="Calibri"/>
                <a:cs typeface="Calibri"/>
                <a:sym typeface="Calibri"/>
              </a:rPr>
              <a:t>rea</a:t>
            </a:r>
            <a:r>
              <a:rPr lang="en-US" sz="2800" b="1" dirty="0">
                <a:solidFill>
                  <a:schemeClr val="dk1"/>
                </a:solidFill>
                <a:latin typeface="Calibri"/>
                <a:ea typeface="Calibri"/>
                <a:cs typeface="Calibri"/>
                <a:sym typeface="Calibri"/>
              </a:rPr>
              <a:t> un</a:t>
            </a:r>
            <a:r>
              <a:rPr lang="ro-RO" sz="2800" b="1" dirty="0">
                <a:solidFill>
                  <a:schemeClr val="dk1"/>
                </a:solidFill>
                <a:latin typeface="Calibri"/>
                <a:ea typeface="Calibri"/>
                <a:cs typeface="Calibri"/>
                <a:sym typeface="Calibri"/>
              </a:rPr>
              <a:t>ui</a:t>
            </a:r>
            <a:r>
              <a:rPr lang="en-US" sz="2800" b="1" dirty="0">
                <a:solidFill>
                  <a:schemeClr val="dk1"/>
                </a:solidFill>
                <a:latin typeface="Calibri"/>
                <a:ea typeface="Calibri"/>
                <a:cs typeface="Calibri"/>
                <a:sym typeface="Calibri"/>
              </a:rPr>
              <a:t> model </a:t>
            </a:r>
            <a:r>
              <a:rPr lang="ro-RO" sz="2800" b="1" dirty="0">
                <a:solidFill>
                  <a:schemeClr val="dk1"/>
                </a:solidFill>
                <a:latin typeface="Calibri"/>
                <a:ea typeface="Calibri"/>
                <a:cs typeface="Calibri"/>
                <a:sym typeface="Calibri"/>
              </a:rPr>
              <a:t>î</a:t>
            </a:r>
            <a:r>
              <a:rPr lang="en-US" sz="2800" b="1" dirty="0">
                <a:solidFill>
                  <a:schemeClr val="dk1"/>
                </a:solidFill>
                <a:latin typeface="Calibri"/>
                <a:ea typeface="Calibri"/>
                <a:cs typeface="Calibri"/>
                <a:sym typeface="Calibri"/>
              </a:rPr>
              <a:t>n </a:t>
            </a:r>
            <a:r>
              <a:rPr lang="en-US" sz="2800" b="1" dirty="0" err="1">
                <a:solidFill>
                  <a:schemeClr val="dk1"/>
                </a:solidFill>
                <a:latin typeface="Calibri"/>
                <a:ea typeface="Calibri"/>
                <a:cs typeface="Calibri"/>
                <a:sym typeface="Calibri"/>
              </a:rPr>
              <a:t>datele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istorice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sau</a:t>
            </a:r>
            <a:r>
              <a:rPr lang="en-US" sz="2800" b="1" dirty="0">
                <a:solidFill>
                  <a:schemeClr val="dk1"/>
                </a:solidFill>
                <a:latin typeface="Calibri"/>
                <a:ea typeface="Calibri"/>
                <a:cs typeface="Calibri"/>
                <a:sym typeface="Calibri"/>
              </a:rPr>
              <a:t> </a:t>
            </a:r>
            <a:r>
              <a:rPr lang="ro-RO" sz="2800" b="1" dirty="0">
                <a:solidFill>
                  <a:schemeClr val="dk1"/>
                </a:solidFill>
                <a:latin typeface="Calibri"/>
                <a:ea typeface="Calibri"/>
                <a:cs typeface="Calibri"/>
                <a:sym typeface="Calibri"/>
              </a:rPr>
              <a:t>î</a:t>
            </a:r>
            <a:r>
              <a:rPr lang="en-US" sz="2800" b="1" dirty="0">
                <a:solidFill>
                  <a:schemeClr val="dk1"/>
                </a:solidFill>
                <a:latin typeface="Calibri"/>
                <a:ea typeface="Calibri"/>
                <a:cs typeface="Calibri"/>
                <a:sym typeface="Calibri"/>
              </a:rPr>
              <a:t>n </a:t>
            </a:r>
            <a:r>
              <a:rPr lang="en-US" sz="2800" b="1" dirty="0" err="1">
                <a:solidFill>
                  <a:schemeClr val="dk1"/>
                </a:solidFill>
                <a:latin typeface="Calibri"/>
                <a:ea typeface="Calibri"/>
                <a:cs typeface="Calibri"/>
                <a:sym typeface="Calibri"/>
              </a:rPr>
              <a:t>încercările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anterioare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și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aplica</a:t>
            </a:r>
            <a:r>
              <a:rPr lang="ro-RO" sz="2800" b="1" dirty="0">
                <a:solidFill>
                  <a:schemeClr val="dk1"/>
                </a:solidFill>
                <a:latin typeface="Calibri"/>
                <a:ea typeface="Calibri"/>
                <a:cs typeface="Calibri"/>
                <a:sym typeface="Calibri"/>
              </a:rPr>
              <a:t>rea acestuia</a:t>
            </a:r>
            <a:endParaRPr b="1"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it-IT" sz="2800" dirty="0">
                <a:solidFill>
                  <a:schemeClr val="dk1"/>
                </a:solidFill>
                <a:latin typeface="Calibri"/>
                <a:ea typeface="Calibri"/>
                <a:cs typeface="Calibri"/>
                <a:sym typeface="Calibri"/>
              </a:rPr>
              <a:t>Continuați să încercați la întâmplare până la</a:t>
            </a:r>
            <a:r>
              <a:rPr lang="ro-RO" sz="2800" dirty="0">
                <a:solidFill>
                  <a:schemeClr val="dk1"/>
                </a:solidFill>
                <a:latin typeface="Calibri"/>
                <a:ea typeface="Calibri"/>
                <a:cs typeface="Calibri"/>
                <a:sym typeface="Calibri"/>
              </a:rPr>
              <a:t> obținerea unui</a:t>
            </a:r>
            <a:r>
              <a:rPr lang="it-IT"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rezultat de </a:t>
            </a:r>
            <a:r>
              <a:rPr lang="it-IT" sz="2800" dirty="0">
                <a:solidFill>
                  <a:schemeClr val="dk1"/>
                </a:solidFill>
                <a:latin typeface="Calibri"/>
                <a:ea typeface="Calibri"/>
                <a:cs typeface="Calibri"/>
                <a:sym typeface="Calibri"/>
              </a:rPr>
              <a:t>succes</a:t>
            </a:r>
            <a:endParaRPr sz="2400" dirty="0">
              <a:solidFill>
                <a:schemeClr val="dk1"/>
              </a:solidFill>
              <a:latin typeface="Calibri"/>
              <a:ea typeface="Calibri"/>
              <a:cs typeface="Calibri"/>
              <a:sym typeface="Calibri"/>
            </a:endParaRPr>
          </a:p>
        </p:txBody>
      </p:sp>
      <p:sp>
        <p:nvSpPr>
          <p:cNvPr id="565" name="Google Shape;565;p40"/>
          <p:cNvSpPr txBox="1"/>
          <p:nvPr/>
        </p:nvSpPr>
        <p:spPr>
          <a:xfrm>
            <a:off x="7015766" y="3009900"/>
            <a:ext cx="4871434" cy="3539390"/>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2. Care </a:t>
            </a:r>
            <a:r>
              <a:rPr lang="en-US" sz="2800" b="1" dirty="0" err="1">
                <a:solidFill>
                  <a:srgbClr val="1E737C"/>
                </a:solidFill>
                <a:latin typeface="Calibri"/>
                <a:ea typeface="Calibri"/>
                <a:cs typeface="Calibri"/>
                <a:sym typeface="Calibri"/>
              </a:rPr>
              <a:t>algoritm</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presupune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caracteristicile</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intrare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independente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reciproc</a:t>
            </a:r>
            <a:r>
              <a:rPr lang="en-US" sz="2800" b="1" dirty="0">
                <a:solidFill>
                  <a:srgbClr val="1E737C"/>
                </a:solidFill>
                <a:latin typeface="Calibri"/>
                <a:ea typeface="Calibri"/>
                <a:cs typeface="Calibri"/>
                <a:sym typeface="Calibri"/>
              </a:rPr>
              <a:t>?</a:t>
            </a: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Neural Networks</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Decision Trees</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b="1" dirty="0">
                <a:solidFill>
                  <a:schemeClr val="dk1"/>
                </a:solidFill>
                <a:latin typeface="Calibri"/>
                <a:ea typeface="Calibri"/>
                <a:cs typeface="Calibri"/>
                <a:sym typeface="Calibri"/>
              </a:rPr>
              <a:t>C Naïve Bayes</a:t>
            </a:r>
            <a:endParaRPr sz="2400" b="1" dirty="0">
              <a:solidFill>
                <a:schemeClr val="dk1"/>
              </a:solidFill>
              <a:latin typeface="Calibri"/>
              <a:ea typeface="Calibri"/>
              <a:cs typeface="Calibri"/>
              <a:sym typeface="Calibri"/>
            </a:endParaRPr>
          </a:p>
        </p:txBody>
      </p:sp>
      <p:sp>
        <p:nvSpPr>
          <p:cNvPr id="566" name="Google Shape;566;p40"/>
          <p:cNvSpPr txBox="1"/>
          <p:nvPr/>
        </p:nvSpPr>
        <p:spPr>
          <a:xfrm>
            <a:off x="12420600" y="3009900"/>
            <a:ext cx="4712368" cy="4401164"/>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câte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partiții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este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împărțit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setul</a:t>
            </a:r>
            <a:r>
              <a:rPr lang="en-US" sz="2800" b="1" dirty="0">
                <a:solidFill>
                  <a:srgbClr val="1E737C"/>
                </a:solidFill>
                <a:latin typeface="Calibri"/>
                <a:ea typeface="Calibri"/>
                <a:cs typeface="Calibri"/>
                <a:sym typeface="Calibri"/>
              </a:rPr>
              <a:t> de date de </a:t>
            </a:r>
            <a:r>
              <a:rPr lang="en-US" sz="2800" b="1" dirty="0" err="1">
                <a:solidFill>
                  <a:srgbClr val="1E737C"/>
                </a:solidFill>
                <a:latin typeface="Calibri"/>
                <a:ea typeface="Calibri"/>
                <a:cs typeface="Calibri"/>
                <a:sym typeface="Calibri"/>
              </a:rPr>
              <a:t>antrenament</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ro-RO" sz="2800" b="1" dirty="0">
                <a:solidFill>
                  <a:srgbClr val="1E737C"/>
                </a:solidFill>
                <a:latin typeface="Calibri"/>
                <a:ea typeface="Calibri"/>
                <a:cs typeface="Calibri"/>
                <a:sym typeface="Calibri"/>
              </a:rPr>
              <a:t> </a:t>
            </a:r>
            <a:r>
              <a:rPr lang="en-US" sz="2800" b="1" dirty="0">
                <a:solidFill>
                  <a:srgbClr val="1E737C"/>
                </a:solidFill>
                <a:latin typeface="Calibri"/>
                <a:ea typeface="Calibri"/>
                <a:cs typeface="Calibri"/>
                <a:sym typeface="Calibri"/>
              </a:rPr>
              <a:t>5-fold CV? </a:t>
            </a:r>
            <a:r>
              <a:rPr lang="en-US" sz="2800" b="1" dirty="0" err="1">
                <a:solidFill>
                  <a:srgbClr val="1E737C"/>
                </a:solidFill>
                <a:latin typeface="Calibri"/>
                <a:ea typeface="Calibri"/>
                <a:cs typeface="Calibri"/>
                <a:sym typeface="Calibri"/>
              </a:rPr>
              <a:t>Și</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câte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ori</a:t>
            </a:r>
            <a:r>
              <a:rPr lang="en-US" sz="2800" b="1" dirty="0">
                <a:solidFill>
                  <a:srgbClr val="1E737C"/>
                </a:solidFill>
                <a:latin typeface="Calibri"/>
                <a:ea typeface="Calibri"/>
                <a:cs typeface="Calibri"/>
                <a:sym typeface="Calibri"/>
              </a:rPr>
              <a:t> se </a:t>
            </a:r>
            <a:r>
              <a:rPr lang="en-US" sz="2800" b="1" dirty="0" err="1">
                <a:solidFill>
                  <a:srgbClr val="1E737C"/>
                </a:solidFill>
                <a:latin typeface="Calibri"/>
                <a:ea typeface="Calibri"/>
                <a:cs typeface="Calibri"/>
                <a:sym typeface="Calibri"/>
              </a:rPr>
              <a:t>antrenează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algoritmul</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total?</a:t>
            </a:r>
            <a:endParaRPr sz="2800" b="1" dirty="0">
              <a:solidFill>
                <a:srgbClr val="1E737C"/>
              </a:solidFill>
              <a:latin typeface="Calibri"/>
              <a:ea typeface="Calibri"/>
              <a:cs typeface="Calibri"/>
              <a:sym typeface="Calibri"/>
            </a:endParaRPr>
          </a:p>
          <a:p>
            <a:pPr marL="342900" lvl="0" indent="-342900">
              <a:buClr>
                <a:schemeClr val="dk1"/>
              </a:buClr>
              <a:buSzPts val="2800"/>
              <a:buFont typeface="Noto Sans Symbols"/>
              <a:buChar char="❑"/>
            </a:pPr>
            <a:r>
              <a:rPr lang="en-US" sz="2800" b="1" dirty="0">
                <a:solidFill>
                  <a:schemeClr val="dk1"/>
                </a:solidFill>
                <a:latin typeface="Calibri"/>
                <a:ea typeface="Calibri"/>
                <a:cs typeface="Calibri"/>
                <a:sym typeface="Calibri"/>
              </a:rPr>
              <a:t>A 5 </a:t>
            </a:r>
            <a:r>
              <a:rPr lang="ro-RO" sz="2800" b="1" dirty="0">
                <a:solidFill>
                  <a:schemeClr val="dk1"/>
                </a:solidFill>
                <a:latin typeface="Calibri"/>
                <a:ea typeface="Calibri"/>
                <a:cs typeface="Calibri"/>
                <a:sym typeface="Calibri"/>
              </a:rPr>
              <a:t>partiții</a:t>
            </a:r>
            <a:r>
              <a:rPr lang="en-US" sz="2800" b="1" dirty="0">
                <a:solidFill>
                  <a:schemeClr val="dk1"/>
                </a:solidFill>
                <a:latin typeface="Calibri"/>
                <a:ea typeface="Calibri"/>
                <a:cs typeface="Calibri"/>
                <a:sym typeface="Calibri"/>
              </a:rPr>
              <a:t>; 5 training</a:t>
            </a:r>
            <a:r>
              <a:rPr lang="ro-RO" sz="2800" b="1" dirty="0">
                <a:solidFill>
                  <a:schemeClr val="dk1"/>
                </a:solidFill>
                <a:latin typeface="Calibri"/>
                <a:ea typeface="Calibri"/>
                <a:cs typeface="Calibri"/>
                <a:sym typeface="Calibri"/>
              </a:rPr>
              <a:t>-uri</a:t>
            </a:r>
            <a:endParaRPr b="1"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4 </a:t>
            </a:r>
            <a:r>
              <a:rPr lang="ro-RO" sz="2800" dirty="0">
                <a:solidFill>
                  <a:schemeClr val="dk1"/>
                </a:solidFill>
                <a:latin typeface="Calibri"/>
                <a:ea typeface="Calibri"/>
                <a:cs typeface="Calibri"/>
                <a:sym typeface="Calibri"/>
              </a:rPr>
              <a:t>partiții</a:t>
            </a:r>
            <a:r>
              <a:rPr lang="en-US" sz="2800" dirty="0">
                <a:solidFill>
                  <a:schemeClr val="dk1"/>
                </a:solidFill>
                <a:latin typeface="Calibri"/>
                <a:ea typeface="Calibri"/>
                <a:cs typeface="Calibri"/>
                <a:sym typeface="Calibri"/>
              </a:rPr>
              <a:t>; 5 training</a:t>
            </a:r>
            <a:r>
              <a:rPr lang="ro-RO" sz="2800" dirty="0">
                <a:solidFill>
                  <a:schemeClr val="dk1"/>
                </a:solidFill>
                <a:latin typeface="Calibri"/>
                <a:ea typeface="Calibri"/>
                <a:cs typeface="Calibri"/>
                <a:sym typeface="Calibri"/>
              </a:rPr>
              <a:t>-uri</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 5 </a:t>
            </a:r>
            <a:r>
              <a:rPr lang="ro-RO" sz="2800" dirty="0">
                <a:solidFill>
                  <a:schemeClr val="dk1"/>
                </a:solidFill>
                <a:latin typeface="Calibri"/>
                <a:ea typeface="Calibri"/>
                <a:cs typeface="Calibri"/>
                <a:sym typeface="Calibri"/>
              </a:rPr>
              <a:t>partiții</a:t>
            </a:r>
            <a:r>
              <a:rPr lang="en-US" sz="2800" dirty="0">
                <a:solidFill>
                  <a:schemeClr val="dk1"/>
                </a:solidFill>
                <a:latin typeface="Calibri"/>
                <a:ea typeface="Calibri"/>
                <a:cs typeface="Calibri"/>
                <a:sym typeface="Calibri"/>
              </a:rPr>
              <a:t>; 6 training</a:t>
            </a:r>
            <a:r>
              <a:rPr lang="ro-RO" sz="2800" dirty="0">
                <a:solidFill>
                  <a:schemeClr val="dk1"/>
                </a:solidFill>
                <a:latin typeface="Calibri"/>
                <a:ea typeface="Calibri"/>
                <a:cs typeface="Calibri"/>
                <a:sym typeface="Calibri"/>
              </a:rPr>
              <a:t>-uri</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252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1"/>
          <p:cNvSpPr txBox="1"/>
          <p:nvPr/>
        </p:nvSpPr>
        <p:spPr>
          <a:xfrm>
            <a:off x="7258050" y="6591300"/>
            <a:ext cx="447514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6000" b="1" dirty="0">
                <a:solidFill>
                  <a:srgbClr val="E7686A"/>
                </a:solidFill>
                <a:latin typeface="Calibri"/>
                <a:ea typeface="Calibri"/>
                <a:cs typeface="Calibri"/>
                <a:sym typeface="Calibri"/>
              </a:rPr>
              <a:t>Mulțumesc</a:t>
            </a:r>
            <a:r>
              <a:rPr lang="en-US" sz="6000" b="1" dirty="0">
                <a:solidFill>
                  <a:srgbClr val="E7686A"/>
                </a:solidFill>
                <a:latin typeface="Calibri"/>
                <a:ea typeface="Calibri"/>
                <a:cs typeface="Calibri"/>
                <a:sym typeface="Calibri"/>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p:nvPr/>
        </p:nvSpPr>
        <p:spPr>
          <a:xfrm>
            <a:off x="1447800" y="1411535"/>
            <a:ext cx="1004018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Unit</a:t>
            </a:r>
            <a:r>
              <a:rPr lang="ro-RO" sz="4400" b="1" dirty="0" err="1">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1: I</a:t>
            </a:r>
            <a:r>
              <a:rPr lang="ro-RO" sz="4400" b="1" dirty="0">
                <a:solidFill>
                  <a:srgbClr val="E7686A"/>
                </a:solidFill>
                <a:latin typeface="Calibri"/>
                <a:ea typeface="Calibri"/>
                <a:cs typeface="Calibri"/>
                <a:sym typeface="Calibri"/>
              </a:rPr>
              <a:t>A</a:t>
            </a:r>
            <a:r>
              <a:rPr lang="en-US" sz="4400" b="1" dirty="0">
                <a:solidFill>
                  <a:srgbClr val="E7686A"/>
                </a:solidFill>
                <a:latin typeface="Calibri"/>
                <a:ea typeface="Calibri"/>
                <a:cs typeface="Calibri"/>
                <a:sym typeface="Calibri"/>
              </a:rPr>
              <a:t>, ML, DL</a:t>
            </a:r>
            <a:r>
              <a:rPr lang="ro-RO" sz="4400" b="1" dirty="0">
                <a:solidFill>
                  <a:srgbClr val="E7686A"/>
                </a:solidFill>
                <a:latin typeface="Calibri"/>
                <a:ea typeface="Calibri"/>
                <a:cs typeface="Calibri"/>
                <a:sym typeface="Calibri"/>
              </a:rPr>
              <a:t> și știința datelor</a:t>
            </a:r>
            <a:endParaRPr sz="4400" b="1" dirty="0">
              <a:solidFill>
                <a:srgbClr val="E7686A"/>
              </a:solidFill>
              <a:latin typeface="Calibri"/>
              <a:ea typeface="Calibri"/>
              <a:cs typeface="Calibri"/>
              <a:sym typeface="Calibri"/>
            </a:endParaRPr>
          </a:p>
        </p:txBody>
      </p:sp>
      <p:sp>
        <p:nvSpPr>
          <p:cNvPr id="250" name="Google Shape;250;p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a:t>
            </a:r>
            <a:r>
              <a:rPr lang="ro-RO" sz="2800" b="1" dirty="0">
                <a:solidFill>
                  <a:srgbClr val="238791"/>
                </a:solidFill>
                <a:latin typeface="Calibri"/>
                <a:ea typeface="Calibri"/>
                <a:cs typeface="Calibri"/>
                <a:sym typeface="Calibri"/>
              </a:rPr>
              <a:t>ții</a:t>
            </a:r>
            <a:endParaRPr sz="2800" b="1" dirty="0">
              <a:solidFill>
                <a:srgbClr val="238791"/>
              </a:solidFill>
              <a:latin typeface="Calibri"/>
              <a:ea typeface="Calibri"/>
              <a:cs typeface="Calibri"/>
              <a:sym typeface="Calibri"/>
            </a:endParaRPr>
          </a:p>
        </p:txBody>
      </p:sp>
      <p:sp>
        <p:nvSpPr>
          <p:cNvPr id="251" name="Google Shape;251;p5"/>
          <p:cNvSpPr txBox="1"/>
          <p:nvPr/>
        </p:nvSpPr>
        <p:spPr>
          <a:xfrm>
            <a:off x="1600200" y="4076700"/>
            <a:ext cx="7848600" cy="337015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FF"/>
              </a:buClr>
              <a:buSzPts val="2400"/>
              <a:buFont typeface="Noto Sans Symbols"/>
              <a:buChar char="⮚"/>
            </a:pPr>
            <a:r>
              <a:rPr lang="en-US" sz="2400" i="1" dirty="0">
                <a:solidFill>
                  <a:srgbClr val="0000FF"/>
                </a:solidFill>
                <a:latin typeface="Calibri"/>
                <a:ea typeface="Calibri"/>
                <a:cs typeface="Calibri"/>
                <a:sym typeface="Calibri"/>
              </a:rPr>
              <a:t>I</a:t>
            </a:r>
            <a:r>
              <a:rPr lang="ro-RO" sz="2400" i="1" dirty="0">
                <a:solidFill>
                  <a:srgbClr val="0000FF"/>
                </a:solidFill>
                <a:latin typeface="Calibri"/>
                <a:ea typeface="Calibri"/>
                <a:cs typeface="Calibri"/>
                <a:sym typeface="Calibri"/>
              </a:rPr>
              <a:t>A</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Inteligența artificială</a:t>
            </a:r>
            <a:endParaRPr sz="2400" i="1" dirty="0">
              <a:solidFill>
                <a:srgbClr val="3C78D8"/>
              </a:solidFill>
              <a:latin typeface="Calibri"/>
              <a:ea typeface="Calibri"/>
              <a:cs typeface="Calibri"/>
              <a:sym typeface="Calibri"/>
            </a:endParaRPr>
          </a:p>
          <a:p>
            <a:pPr marL="342900" marR="0" lvl="0" indent="-190500" algn="l" rtl="0">
              <a:spcBef>
                <a:spcPts val="900"/>
              </a:spcBef>
              <a:spcAft>
                <a:spcPts val="0"/>
              </a:spcAft>
              <a:buClr>
                <a:schemeClr val="dk1"/>
              </a:buClr>
              <a:buSzPts val="2400"/>
              <a:buFont typeface="Noto Sans Symbols"/>
              <a:buNone/>
            </a:pPr>
            <a:endParaRPr sz="2400" i="1" dirty="0">
              <a:solidFill>
                <a:srgbClr val="0000FF"/>
              </a:solidFill>
              <a:latin typeface="Calibri"/>
              <a:ea typeface="Calibri"/>
              <a:cs typeface="Calibri"/>
              <a:sym typeface="Calibri"/>
            </a:endParaRPr>
          </a:p>
          <a:p>
            <a:pPr marL="457200" marR="0" lvl="0" indent="-457200" algn="l" rtl="0">
              <a:spcBef>
                <a:spcPts val="900"/>
              </a:spcBef>
              <a:spcAft>
                <a:spcPts val="0"/>
              </a:spcAft>
              <a:buClr>
                <a:srgbClr val="0000FF"/>
              </a:buClr>
              <a:buSzPts val="2400"/>
              <a:buFont typeface="Noto Sans Symbols"/>
              <a:buChar char="⮚"/>
            </a:pPr>
            <a:r>
              <a:rPr lang="en-US" sz="2400" i="1" dirty="0">
                <a:solidFill>
                  <a:srgbClr val="0000FF"/>
                </a:solidFill>
                <a:latin typeface="Calibri"/>
                <a:ea typeface="Calibri"/>
                <a:cs typeface="Calibri"/>
                <a:sym typeface="Calibri"/>
              </a:rPr>
              <a:t>ML: Machine Learning</a:t>
            </a:r>
            <a:r>
              <a:rPr lang="ro-RO" sz="2400" i="1" dirty="0">
                <a:solidFill>
                  <a:srgbClr val="0000FF"/>
                </a:solidFill>
                <a:latin typeface="Calibri"/>
                <a:ea typeface="Calibri"/>
                <a:cs typeface="Calibri"/>
                <a:sym typeface="Calibri"/>
              </a:rPr>
              <a:t> (învățarea automată)</a:t>
            </a:r>
            <a:endParaRPr dirty="0"/>
          </a:p>
          <a:p>
            <a:pPr marL="457200" marR="0" lvl="0" indent="-304800" algn="l" rtl="0">
              <a:spcBef>
                <a:spcPts val="900"/>
              </a:spcBef>
              <a:spcAft>
                <a:spcPts val="0"/>
              </a:spcAft>
              <a:buClr>
                <a:schemeClr val="dk1"/>
              </a:buClr>
              <a:buSzPts val="2400"/>
              <a:buFont typeface="Noto Sans Symbols"/>
              <a:buNone/>
            </a:pPr>
            <a:endParaRPr sz="2400" i="1" dirty="0">
              <a:solidFill>
                <a:srgbClr val="0000FF"/>
              </a:solidFill>
              <a:latin typeface="Calibri"/>
              <a:ea typeface="Calibri"/>
              <a:cs typeface="Calibri"/>
              <a:sym typeface="Calibri"/>
            </a:endParaRPr>
          </a:p>
          <a:p>
            <a:pPr marL="457200" marR="0" lvl="0" indent="-457200" algn="l" rtl="0">
              <a:spcBef>
                <a:spcPts val="900"/>
              </a:spcBef>
              <a:spcAft>
                <a:spcPts val="0"/>
              </a:spcAft>
              <a:buClr>
                <a:srgbClr val="0000FF"/>
              </a:buClr>
              <a:buSzPts val="2400"/>
              <a:buFont typeface="Noto Sans Symbols"/>
              <a:buChar char="⮚"/>
            </a:pPr>
            <a:r>
              <a:rPr lang="en-US" sz="2400" i="1" dirty="0">
                <a:solidFill>
                  <a:srgbClr val="0000FF"/>
                </a:solidFill>
                <a:latin typeface="Calibri"/>
                <a:ea typeface="Calibri"/>
                <a:cs typeface="Calibri"/>
                <a:sym typeface="Calibri"/>
              </a:rPr>
              <a:t>DL: Deep Learning</a:t>
            </a:r>
            <a:r>
              <a:rPr lang="ro-RO" sz="2400" i="1" dirty="0">
                <a:solidFill>
                  <a:srgbClr val="0000FF"/>
                </a:solidFill>
                <a:latin typeface="Calibri"/>
                <a:ea typeface="Calibri"/>
                <a:cs typeface="Calibri"/>
                <a:sym typeface="Calibri"/>
              </a:rPr>
              <a:t> (învățarea profundă)</a:t>
            </a:r>
            <a:endParaRPr sz="2400" i="1" dirty="0">
              <a:solidFill>
                <a:srgbClr val="3C78D8"/>
              </a:solidFill>
              <a:latin typeface="Calibri"/>
              <a:ea typeface="Calibri"/>
              <a:cs typeface="Calibri"/>
              <a:sym typeface="Calibri"/>
            </a:endParaRPr>
          </a:p>
          <a:p>
            <a:pPr marL="0" marR="0" lvl="0" indent="0" algn="l" rtl="0">
              <a:spcBef>
                <a:spcPts val="900"/>
              </a:spcBef>
              <a:spcAft>
                <a:spcPts val="0"/>
              </a:spcAft>
              <a:buNone/>
            </a:pPr>
            <a:r>
              <a:rPr lang="en-US" sz="2400" i="1" dirty="0">
                <a:solidFill>
                  <a:srgbClr val="4A86E8"/>
                </a:solidFill>
                <a:latin typeface="Calibri"/>
                <a:ea typeface="Calibri"/>
                <a:cs typeface="Calibri"/>
                <a:sym typeface="Calibri"/>
              </a:rPr>
              <a:t> </a:t>
            </a:r>
            <a:endParaRPr sz="2400" i="1" dirty="0">
              <a:solidFill>
                <a:srgbClr val="0000FF"/>
              </a:solidFill>
              <a:latin typeface="Calibri"/>
              <a:ea typeface="Calibri"/>
              <a:cs typeface="Calibri"/>
              <a:sym typeface="Calibri"/>
            </a:endParaRPr>
          </a:p>
          <a:p>
            <a:pPr marL="457200" marR="0" lvl="0" indent="-457200" algn="l" rtl="0">
              <a:spcBef>
                <a:spcPts val="900"/>
              </a:spcBef>
              <a:spcAft>
                <a:spcPts val="0"/>
              </a:spcAft>
              <a:buClr>
                <a:srgbClr val="0000FF"/>
              </a:buClr>
              <a:buSzPts val="2400"/>
              <a:buFont typeface="Noto Sans Symbols"/>
              <a:buChar char="⮚"/>
            </a:pPr>
            <a:r>
              <a:rPr lang="en-US" sz="2400" i="1" dirty="0">
                <a:solidFill>
                  <a:srgbClr val="0000FF"/>
                </a:solidFill>
                <a:latin typeface="Calibri"/>
                <a:ea typeface="Calibri"/>
                <a:cs typeface="Calibri"/>
                <a:sym typeface="Calibri"/>
              </a:rPr>
              <a:t>DS: Data Science</a:t>
            </a:r>
            <a:r>
              <a:rPr lang="ro-RO" sz="2400" i="1" dirty="0">
                <a:solidFill>
                  <a:srgbClr val="0000FF"/>
                </a:solidFill>
                <a:latin typeface="Calibri"/>
                <a:ea typeface="Calibri"/>
                <a:cs typeface="Calibri"/>
                <a:sym typeface="Calibri"/>
              </a:rPr>
              <a:t> (știința datelor)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txBox="1">
            <a:spLocks noGrp="1"/>
          </p:cNvSpPr>
          <p:nvPr>
            <p:ph type="body" idx="1"/>
          </p:nvPr>
        </p:nvSpPr>
        <p:spPr>
          <a:xfrm>
            <a:off x="1249680" y="3447644"/>
            <a:ext cx="16032480" cy="5162956"/>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0"/>
              </a:spcBef>
              <a:spcAft>
                <a:spcPts val="0"/>
              </a:spcAft>
              <a:buSzPts val="2400"/>
              <a:buNone/>
            </a:pPr>
            <a:endParaRPr dirty="0"/>
          </a:p>
          <a:p>
            <a:pPr marL="0" lvl="0" indent="0" algn="l" rtl="0">
              <a:lnSpc>
                <a:spcPct val="90000"/>
              </a:lnSpc>
              <a:spcBef>
                <a:spcPts val="900"/>
              </a:spcBef>
              <a:spcAft>
                <a:spcPts val="0"/>
              </a:spcAft>
              <a:buSzPts val="2400"/>
              <a:buNone/>
            </a:pPr>
            <a:r>
              <a:rPr lang="en-US" i="1" dirty="0">
                <a:solidFill>
                  <a:srgbClr val="0000FF"/>
                </a:solidFill>
              </a:rPr>
              <a:t>I</a:t>
            </a:r>
            <a:r>
              <a:rPr lang="ro-RO" i="1" dirty="0">
                <a:solidFill>
                  <a:srgbClr val="0000FF"/>
                </a:solidFill>
              </a:rPr>
              <a:t>A</a:t>
            </a:r>
            <a:r>
              <a:rPr lang="en-US" i="1" dirty="0">
                <a:solidFill>
                  <a:srgbClr val="0000FF"/>
                </a:solidFill>
              </a:rPr>
              <a:t>: </a:t>
            </a:r>
            <a:r>
              <a:rPr lang="ro-RO" i="1" dirty="0">
                <a:solidFill>
                  <a:srgbClr val="0000FF"/>
                </a:solidFill>
              </a:rPr>
              <a:t>Inteligența artificială</a:t>
            </a:r>
            <a:r>
              <a:rPr lang="en-US" i="1" dirty="0">
                <a:solidFill>
                  <a:srgbClr val="0000FF"/>
                </a:solidFill>
              </a:rPr>
              <a:t> </a:t>
            </a:r>
            <a:endParaRPr i="1" dirty="0">
              <a:solidFill>
                <a:srgbClr val="0000FF"/>
              </a:solidFill>
            </a:endParaRPr>
          </a:p>
          <a:p>
            <a:pPr marL="685800" lvl="0" indent="0">
              <a:spcBef>
                <a:spcPts val="900"/>
              </a:spcBef>
              <a:buNone/>
            </a:pPr>
            <a:r>
              <a:rPr lang="en-US" sz="2100" i="1" dirty="0">
                <a:solidFill>
                  <a:srgbClr val="3C78D8"/>
                </a:solidFill>
              </a:rPr>
              <a:t>Un </a:t>
            </a:r>
            <a:r>
              <a:rPr lang="en-US" sz="2100" i="1" dirty="0" err="1">
                <a:solidFill>
                  <a:srgbClr val="3C78D8"/>
                </a:solidFill>
              </a:rPr>
              <a:t>sistem</a:t>
            </a:r>
            <a:r>
              <a:rPr lang="en-US" sz="2100" i="1" dirty="0">
                <a:solidFill>
                  <a:srgbClr val="3C78D8"/>
                </a:solidFill>
              </a:rPr>
              <a:t> informatic care </a:t>
            </a:r>
            <a:r>
              <a:rPr lang="en-US" sz="2100" i="1" dirty="0" err="1">
                <a:solidFill>
                  <a:srgbClr val="3C78D8"/>
                </a:solidFill>
              </a:rPr>
              <a:t>poate</a:t>
            </a:r>
            <a:r>
              <a:rPr lang="en-US" sz="2100" i="1" dirty="0">
                <a:solidFill>
                  <a:srgbClr val="3C78D8"/>
                </a:solidFill>
              </a:rPr>
              <a:t> </a:t>
            </a:r>
            <a:r>
              <a:rPr lang="en-US" sz="2100" i="1" dirty="0" err="1">
                <a:solidFill>
                  <a:srgbClr val="3C78D8"/>
                </a:solidFill>
              </a:rPr>
              <a:t>îndeplini</a:t>
            </a:r>
            <a:r>
              <a:rPr lang="en-US" sz="2100" i="1" dirty="0">
                <a:solidFill>
                  <a:srgbClr val="3C78D8"/>
                </a:solidFill>
              </a:rPr>
              <a:t> </a:t>
            </a:r>
            <a:r>
              <a:rPr lang="en-US" sz="2100" i="1" dirty="0" err="1">
                <a:solidFill>
                  <a:srgbClr val="3C78D8"/>
                </a:solidFill>
              </a:rPr>
              <a:t>sarcini</a:t>
            </a:r>
            <a:r>
              <a:rPr lang="en-US" sz="2100" i="1" dirty="0">
                <a:solidFill>
                  <a:srgbClr val="3C78D8"/>
                </a:solidFill>
              </a:rPr>
              <a:t> </a:t>
            </a:r>
            <a:r>
              <a:rPr lang="en-US" sz="2100" i="1" dirty="0" err="1">
                <a:solidFill>
                  <a:srgbClr val="3C78D8"/>
                </a:solidFill>
              </a:rPr>
              <a:t>asociate</a:t>
            </a:r>
            <a:r>
              <a:rPr lang="en-US" sz="2100" i="1" dirty="0">
                <a:solidFill>
                  <a:srgbClr val="3C78D8"/>
                </a:solidFill>
              </a:rPr>
              <a:t> </a:t>
            </a:r>
            <a:r>
              <a:rPr lang="en-US" sz="2100" i="1" dirty="0" err="1">
                <a:solidFill>
                  <a:srgbClr val="3C78D8"/>
                </a:solidFill>
              </a:rPr>
              <a:t>în</a:t>
            </a:r>
            <a:r>
              <a:rPr lang="en-US" sz="2100" i="1" dirty="0">
                <a:solidFill>
                  <a:srgbClr val="3C78D8"/>
                </a:solidFill>
              </a:rPr>
              <a:t> mod normal cu </a:t>
            </a:r>
            <a:r>
              <a:rPr lang="en-US" sz="2100" i="1" dirty="0" err="1">
                <a:solidFill>
                  <a:srgbClr val="3C78D8"/>
                </a:solidFill>
              </a:rPr>
              <a:t>inteligența</a:t>
            </a:r>
            <a:r>
              <a:rPr lang="en-US" sz="2100" i="1" dirty="0">
                <a:solidFill>
                  <a:srgbClr val="3C78D8"/>
                </a:solidFill>
              </a:rPr>
              <a:t> </a:t>
            </a:r>
            <a:r>
              <a:rPr lang="en-US" sz="2100" i="1" dirty="0" err="1">
                <a:solidFill>
                  <a:srgbClr val="3C78D8"/>
                </a:solidFill>
              </a:rPr>
              <a:t>umană</a:t>
            </a:r>
            <a:endParaRPr sz="2100" i="1" dirty="0">
              <a:solidFill>
                <a:srgbClr val="3C78D8"/>
              </a:solidFill>
            </a:endParaRPr>
          </a:p>
          <a:p>
            <a:pPr marL="685800" lvl="0" indent="0" algn="l" rtl="0">
              <a:lnSpc>
                <a:spcPct val="90000"/>
              </a:lnSpc>
              <a:spcBef>
                <a:spcPts val="900"/>
              </a:spcBef>
              <a:spcAft>
                <a:spcPts val="0"/>
              </a:spcAft>
              <a:buSzPts val="2400"/>
              <a:buNone/>
            </a:pPr>
            <a:endParaRPr sz="2100" i="1" dirty="0">
              <a:solidFill>
                <a:srgbClr val="3C78D8"/>
              </a:solidFill>
            </a:endParaRPr>
          </a:p>
          <a:p>
            <a:pPr marL="685800" lvl="0" indent="0">
              <a:spcBef>
                <a:spcPts val="900"/>
              </a:spcBef>
              <a:buNone/>
            </a:pPr>
            <a:r>
              <a:rPr lang="ro-RO" sz="1800" dirty="0">
                <a:solidFill>
                  <a:srgbClr val="000000"/>
                </a:solidFill>
              </a:rPr>
              <a:t>De exemplu</a:t>
            </a:r>
            <a:r>
              <a:rPr lang="en-US" sz="1800" dirty="0">
                <a:solidFill>
                  <a:srgbClr val="000000"/>
                </a:solidFill>
              </a:rPr>
              <a:t>:</a:t>
            </a:r>
            <a:r>
              <a:rPr lang="en-US" sz="2100" dirty="0">
                <a:solidFill>
                  <a:srgbClr val="000000"/>
                </a:solidFill>
              </a:rPr>
              <a:t> </a:t>
            </a:r>
            <a:r>
              <a:rPr lang="en-US" sz="1800" dirty="0" err="1"/>
              <a:t>percepția</a:t>
            </a:r>
            <a:r>
              <a:rPr lang="en-US" sz="1800" dirty="0"/>
              <a:t> </a:t>
            </a:r>
            <a:r>
              <a:rPr lang="en-US" sz="1800" dirty="0" err="1"/>
              <a:t>vizuală</a:t>
            </a:r>
            <a:r>
              <a:rPr lang="en-US" sz="1800" dirty="0"/>
              <a:t>, </a:t>
            </a:r>
            <a:r>
              <a:rPr lang="en-US" sz="1800" dirty="0" err="1"/>
              <a:t>recunoașterea</a:t>
            </a:r>
            <a:r>
              <a:rPr lang="en-US" sz="1800" dirty="0"/>
              <a:t> </a:t>
            </a:r>
            <a:r>
              <a:rPr lang="en-US" sz="1800" dirty="0" err="1"/>
              <a:t>vorbirii</a:t>
            </a:r>
            <a:r>
              <a:rPr lang="en-US" sz="1800" dirty="0"/>
              <a:t>, </a:t>
            </a:r>
            <a:r>
              <a:rPr lang="en-US" sz="1800" dirty="0" err="1"/>
              <a:t>luarea</a:t>
            </a:r>
            <a:r>
              <a:rPr lang="en-US" sz="1800" dirty="0"/>
              <a:t> </a:t>
            </a:r>
            <a:r>
              <a:rPr lang="en-US" sz="1800" dirty="0" err="1"/>
              <a:t>deciziilor</a:t>
            </a:r>
            <a:r>
              <a:rPr lang="en-US" sz="1800" dirty="0"/>
              <a:t>, </a:t>
            </a:r>
            <a:r>
              <a:rPr lang="en-US" sz="1800" dirty="0" err="1"/>
              <a:t>traducerea</a:t>
            </a:r>
            <a:r>
              <a:rPr lang="en-US" sz="1800" dirty="0"/>
              <a:t> </a:t>
            </a:r>
            <a:r>
              <a:rPr lang="ro-RO" sz="1800" dirty="0"/>
              <a:t>textelor</a:t>
            </a:r>
            <a:endParaRPr sz="1800" dirty="0"/>
          </a:p>
          <a:p>
            <a:pPr marL="685800" lvl="0" indent="0" algn="l" rtl="0">
              <a:lnSpc>
                <a:spcPct val="90000"/>
              </a:lnSpc>
              <a:spcBef>
                <a:spcPts val="900"/>
              </a:spcBef>
              <a:spcAft>
                <a:spcPts val="0"/>
              </a:spcAft>
              <a:buSzPts val="2400"/>
              <a:buNone/>
            </a:pPr>
            <a:endParaRPr sz="1800" dirty="0"/>
          </a:p>
          <a:p>
            <a:pPr marL="685800" lvl="0" indent="0">
              <a:spcBef>
                <a:spcPts val="900"/>
              </a:spcBef>
              <a:buSzPts val="1100"/>
              <a:buNone/>
            </a:pPr>
            <a:r>
              <a:rPr lang="en-US" sz="1800" dirty="0"/>
              <a:t>I</a:t>
            </a:r>
            <a:r>
              <a:rPr lang="ro-RO" sz="1800" dirty="0"/>
              <a:t>A</a:t>
            </a:r>
            <a:r>
              <a:rPr lang="en-US" sz="1800" dirty="0"/>
              <a:t> </a:t>
            </a:r>
            <a:r>
              <a:rPr lang="en-US" sz="1800" dirty="0" err="1"/>
              <a:t>generală</a:t>
            </a:r>
            <a:r>
              <a:rPr lang="en-US" sz="1800" dirty="0"/>
              <a:t> vs. IA </a:t>
            </a:r>
            <a:r>
              <a:rPr lang="ro-RO" sz="1800" dirty="0"/>
              <a:t>restrânsă</a:t>
            </a:r>
            <a:r>
              <a:rPr lang="en-US" sz="1800" dirty="0"/>
              <a:t>:</a:t>
            </a:r>
          </a:p>
          <a:p>
            <a:pPr marL="685800" lvl="0" indent="0">
              <a:spcBef>
                <a:spcPts val="900"/>
              </a:spcBef>
              <a:buSzPts val="1100"/>
              <a:buNone/>
            </a:pPr>
            <a:r>
              <a:rPr lang="en-US" sz="1800" dirty="0"/>
              <a:t>I</a:t>
            </a:r>
            <a:r>
              <a:rPr lang="ro-RO" sz="1800" dirty="0"/>
              <a:t>A</a:t>
            </a:r>
            <a:r>
              <a:rPr lang="en-US" sz="1800" dirty="0"/>
              <a:t> </a:t>
            </a:r>
            <a:r>
              <a:rPr lang="en-US" sz="1800" dirty="0" err="1"/>
              <a:t>generală</a:t>
            </a:r>
            <a:r>
              <a:rPr lang="en-US" sz="1800" dirty="0"/>
              <a:t> </a:t>
            </a:r>
            <a:r>
              <a:rPr lang="en-US" sz="1800" dirty="0" err="1"/>
              <a:t>poate</a:t>
            </a:r>
            <a:r>
              <a:rPr lang="en-US" sz="1800" dirty="0"/>
              <a:t> </a:t>
            </a:r>
            <a:r>
              <a:rPr lang="ro-RO" sz="1800" dirty="0"/>
              <a:t>gestiona</a:t>
            </a:r>
            <a:r>
              <a:rPr lang="en-US" sz="1800" dirty="0"/>
              <a:t> </a:t>
            </a:r>
            <a:r>
              <a:rPr lang="en-US" sz="1800" dirty="0" err="1"/>
              <a:t>toate</a:t>
            </a:r>
            <a:r>
              <a:rPr lang="en-US" sz="1800" dirty="0"/>
              <a:t> </a:t>
            </a:r>
            <a:r>
              <a:rPr lang="en-US" sz="1800" dirty="0" err="1"/>
              <a:t>sarcinile</a:t>
            </a:r>
            <a:r>
              <a:rPr lang="en-US" sz="1800" dirty="0"/>
              <a:t>, I</a:t>
            </a:r>
            <a:r>
              <a:rPr lang="ro-RO" sz="1800" dirty="0"/>
              <a:t>A</a:t>
            </a:r>
            <a:r>
              <a:rPr lang="en-US" sz="1800" dirty="0"/>
              <a:t> </a:t>
            </a:r>
            <a:r>
              <a:rPr lang="en-US" sz="1800" dirty="0" err="1"/>
              <a:t>restrâns</a:t>
            </a:r>
            <a:r>
              <a:rPr lang="ro-RO" sz="1800" dirty="0"/>
              <a:t>ă</a:t>
            </a:r>
            <a:r>
              <a:rPr lang="en-US" sz="1800" dirty="0"/>
              <a:t> </a:t>
            </a:r>
            <a:r>
              <a:rPr lang="en-US" sz="1800" dirty="0" err="1"/>
              <a:t>doar</a:t>
            </a:r>
            <a:r>
              <a:rPr lang="en-US" sz="1800" dirty="0"/>
              <a:t> un subset </a:t>
            </a:r>
            <a:r>
              <a:rPr lang="en-US" sz="1800" dirty="0" err="1"/>
              <a:t>selectat</a:t>
            </a:r>
            <a:r>
              <a:rPr lang="en-US" sz="1800" dirty="0"/>
              <a:t> de </a:t>
            </a:r>
            <a:r>
              <a:rPr lang="en-US" sz="1800" dirty="0" err="1"/>
              <a:t>sarcini</a:t>
            </a:r>
            <a:r>
              <a:rPr lang="en-US" sz="1800" dirty="0"/>
              <a:t>. </a:t>
            </a:r>
            <a:r>
              <a:rPr lang="en-US" sz="1800" dirty="0" err="1"/>
              <a:t>În</a:t>
            </a:r>
            <a:r>
              <a:rPr lang="en-US" sz="1800" dirty="0"/>
              <a:t> </a:t>
            </a:r>
            <a:r>
              <a:rPr lang="en-US" sz="1800" dirty="0" err="1"/>
              <a:t>prezent</a:t>
            </a:r>
            <a:r>
              <a:rPr lang="en-US" sz="1800" dirty="0"/>
              <a:t>, nu </a:t>
            </a:r>
            <a:r>
              <a:rPr lang="en-US" sz="1800" dirty="0" err="1"/>
              <a:t>există</a:t>
            </a:r>
            <a:r>
              <a:rPr lang="en-US" sz="1800" dirty="0"/>
              <a:t> un </a:t>
            </a:r>
            <a:r>
              <a:rPr lang="en-US" sz="1800" dirty="0" err="1"/>
              <a:t>sistem</a:t>
            </a:r>
            <a:r>
              <a:rPr lang="en-US" sz="1800" dirty="0"/>
              <a:t> </a:t>
            </a:r>
            <a:r>
              <a:rPr lang="ro-RO" sz="1800" dirty="0"/>
              <a:t>de </a:t>
            </a:r>
            <a:r>
              <a:rPr lang="en-US" sz="1800" dirty="0"/>
              <a:t>I</a:t>
            </a:r>
            <a:r>
              <a:rPr lang="ro-RO" sz="1800" dirty="0"/>
              <a:t>A</a:t>
            </a:r>
            <a:r>
              <a:rPr lang="en-US" sz="1800" dirty="0"/>
              <a:t> care </a:t>
            </a:r>
            <a:r>
              <a:rPr lang="en-US" sz="1800" dirty="0" err="1"/>
              <a:t>să</a:t>
            </a:r>
            <a:r>
              <a:rPr lang="en-US" sz="1800" dirty="0"/>
              <a:t> </a:t>
            </a:r>
            <a:r>
              <a:rPr lang="en-US" sz="1800" dirty="0" err="1"/>
              <a:t>poată</a:t>
            </a:r>
            <a:r>
              <a:rPr lang="en-US" sz="1800" dirty="0"/>
              <a:t> fi </a:t>
            </a:r>
            <a:r>
              <a:rPr lang="en-US" sz="1800" dirty="0" err="1"/>
              <a:t>considerat</a:t>
            </a:r>
            <a:r>
              <a:rPr lang="en-US" sz="1800" dirty="0"/>
              <a:t> I</a:t>
            </a:r>
            <a:r>
              <a:rPr lang="ro-RO" sz="1800" dirty="0"/>
              <a:t>A</a:t>
            </a:r>
            <a:r>
              <a:rPr lang="en-US" sz="1800" dirty="0"/>
              <a:t> general, </a:t>
            </a:r>
            <a:r>
              <a:rPr lang="en-US" sz="1800" dirty="0" err="1"/>
              <a:t>iar</a:t>
            </a:r>
            <a:r>
              <a:rPr lang="en-US" sz="1800" dirty="0"/>
              <a:t> </a:t>
            </a:r>
            <a:r>
              <a:rPr lang="en-US" sz="1800" dirty="0" err="1"/>
              <a:t>dacă</a:t>
            </a:r>
            <a:r>
              <a:rPr lang="en-US" sz="1800" dirty="0"/>
              <a:t> un </a:t>
            </a:r>
            <a:r>
              <a:rPr lang="en-US" sz="1800" dirty="0" err="1"/>
              <a:t>astfel</a:t>
            </a:r>
            <a:r>
              <a:rPr lang="en-US" sz="1800" dirty="0"/>
              <a:t> de </a:t>
            </a:r>
            <a:r>
              <a:rPr lang="en-US" sz="1800" dirty="0" err="1"/>
              <a:t>sistem</a:t>
            </a:r>
            <a:r>
              <a:rPr lang="ro-RO" sz="1800" dirty="0"/>
              <a:t> va</a:t>
            </a:r>
            <a:r>
              <a:rPr lang="en-US" sz="1800" dirty="0"/>
              <a:t> p</a:t>
            </a:r>
            <a:r>
              <a:rPr lang="ro-RO" sz="1800" dirty="0" err="1"/>
              <a:t>utea</a:t>
            </a:r>
            <a:r>
              <a:rPr lang="en-US" sz="1800" dirty="0"/>
              <a:t> </a:t>
            </a:r>
            <a:r>
              <a:rPr lang="en-US" sz="1800" dirty="0" err="1"/>
              <a:t>exista</a:t>
            </a:r>
            <a:r>
              <a:rPr lang="en-US" sz="1800" dirty="0"/>
              <a:t> </a:t>
            </a:r>
            <a:r>
              <a:rPr lang="en-US" sz="1800" dirty="0" err="1"/>
              <a:t>în</a:t>
            </a:r>
            <a:r>
              <a:rPr lang="en-US" sz="1800" dirty="0"/>
              <a:t> </a:t>
            </a:r>
            <a:r>
              <a:rPr lang="en-US" sz="1800" dirty="0" err="1"/>
              <a:t>viitor</a:t>
            </a:r>
            <a:r>
              <a:rPr lang="en-US" sz="1800" dirty="0"/>
              <a:t> </a:t>
            </a:r>
            <a:r>
              <a:rPr lang="en-US" sz="1800" dirty="0" err="1"/>
              <a:t>este</a:t>
            </a:r>
            <a:r>
              <a:rPr lang="en-US" sz="1800" dirty="0"/>
              <a:t> o </a:t>
            </a:r>
            <a:r>
              <a:rPr lang="en-US" sz="1800" dirty="0" err="1"/>
              <a:t>chestiune</a:t>
            </a:r>
            <a:r>
              <a:rPr lang="en-US" sz="1800" dirty="0"/>
              <a:t> </a:t>
            </a:r>
            <a:r>
              <a:rPr lang="ro-RO" sz="1800" dirty="0"/>
              <a:t>intens</a:t>
            </a:r>
            <a:r>
              <a:rPr lang="en-US" sz="1800" dirty="0"/>
              <a:t> </a:t>
            </a:r>
            <a:r>
              <a:rPr lang="en-US" sz="1800" dirty="0" err="1"/>
              <a:t>dezb</a:t>
            </a:r>
            <a:r>
              <a:rPr lang="ro-RO" sz="1800" dirty="0" err="1"/>
              <a:t>ătută</a:t>
            </a:r>
            <a:r>
              <a:rPr lang="ro-RO" sz="1800" dirty="0"/>
              <a:t>.</a:t>
            </a:r>
            <a:r>
              <a:rPr lang="en-US" sz="1800" dirty="0"/>
              <a:t> </a:t>
            </a:r>
            <a:endParaRPr sz="1800" dirty="0"/>
          </a:p>
          <a:p>
            <a:pPr marL="0" lvl="0" indent="0" algn="l" rtl="0">
              <a:lnSpc>
                <a:spcPct val="90000"/>
              </a:lnSpc>
              <a:spcBef>
                <a:spcPts val="900"/>
              </a:spcBef>
              <a:spcAft>
                <a:spcPts val="0"/>
              </a:spcAft>
              <a:buSzPts val="2400"/>
              <a:buNone/>
            </a:pPr>
            <a:endParaRPr sz="2100" i="1" dirty="0">
              <a:solidFill>
                <a:srgbClr val="0000FF"/>
              </a:solidFill>
            </a:endParaRPr>
          </a:p>
          <a:p>
            <a:pPr marL="0" lvl="0" indent="0" algn="l" rtl="0">
              <a:lnSpc>
                <a:spcPct val="90000"/>
              </a:lnSpc>
              <a:spcBef>
                <a:spcPts val="900"/>
              </a:spcBef>
              <a:spcAft>
                <a:spcPts val="900"/>
              </a:spcAft>
              <a:buSzPts val="2400"/>
              <a:buNone/>
            </a:pPr>
            <a:endParaRPr dirty="0"/>
          </a:p>
        </p:txBody>
      </p:sp>
      <p:sp>
        <p:nvSpPr>
          <p:cNvPr id="258" name="Google Shape;258;p6"/>
          <p:cNvSpPr txBox="1"/>
          <p:nvPr/>
        </p:nvSpPr>
        <p:spPr>
          <a:xfrm>
            <a:off x="1447800" y="1411535"/>
            <a:ext cx="10040186"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259" name="Google Shape;259;p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err="1">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a:t>
            </a:r>
            <a:r>
              <a:rPr lang="ro-RO" sz="2800" b="1" dirty="0">
                <a:solidFill>
                  <a:srgbClr val="238791"/>
                </a:solidFill>
                <a:latin typeface="Calibri"/>
                <a:ea typeface="Calibri"/>
                <a:cs typeface="Calibri"/>
                <a:sym typeface="Calibri"/>
              </a:rPr>
              <a:t>ții</a:t>
            </a:r>
            <a:endParaRPr sz="2800" b="1" dirty="0">
              <a:solidFill>
                <a:srgbClr val="23879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txBox="1">
            <a:spLocks noGrp="1"/>
          </p:cNvSpPr>
          <p:nvPr>
            <p:ph type="body" idx="1"/>
          </p:nvPr>
        </p:nvSpPr>
        <p:spPr>
          <a:xfrm>
            <a:off x="1447800" y="3462975"/>
            <a:ext cx="14813280" cy="5582056"/>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0"/>
              </a:spcBef>
              <a:spcAft>
                <a:spcPts val="0"/>
              </a:spcAft>
              <a:buSzPts val="2400"/>
              <a:buNone/>
            </a:pPr>
            <a:endParaRPr dirty="0"/>
          </a:p>
          <a:p>
            <a:pPr marL="0" lvl="0" indent="0" algn="l" rtl="0">
              <a:lnSpc>
                <a:spcPct val="90000"/>
              </a:lnSpc>
              <a:spcBef>
                <a:spcPts val="900"/>
              </a:spcBef>
              <a:spcAft>
                <a:spcPts val="0"/>
              </a:spcAft>
              <a:buSzPts val="2400"/>
              <a:buNone/>
            </a:pPr>
            <a:r>
              <a:rPr lang="en-US" sz="2400" i="1" dirty="0">
                <a:solidFill>
                  <a:srgbClr val="0000FF"/>
                </a:solidFill>
              </a:rPr>
              <a:t>I</a:t>
            </a:r>
            <a:r>
              <a:rPr lang="ro-RO" sz="2400" i="1" dirty="0">
                <a:solidFill>
                  <a:srgbClr val="0000FF"/>
                </a:solidFill>
              </a:rPr>
              <a:t>A</a:t>
            </a:r>
            <a:r>
              <a:rPr lang="en-US" sz="2400" i="1" dirty="0">
                <a:solidFill>
                  <a:srgbClr val="0000FF"/>
                </a:solidFill>
              </a:rPr>
              <a:t>: </a:t>
            </a:r>
            <a:r>
              <a:rPr lang="ro-RO" sz="2400" i="1" dirty="0">
                <a:solidFill>
                  <a:srgbClr val="0000FF"/>
                </a:solidFill>
              </a:rPr>
              <a:t>Inteligența artificială</a:t>
            </a:r>
            <a:r>
              <a:rPr lang="en-US" sz="2400" i="1" dirty="0">
                <a:solidFill>
                  <a:srgbClr val="0000FF"/>
                </a:solidFill>
              </a:rPr>
              <a:t> </a:t>
            </a:r>
            <a:endParaRPr sz="2400" i="1" dirty="0">
              <a:solidFill>
                <a:srgbClr val="0000FF"/>
              </a:solidFill>
            </a:endParaRPr>
          </a:p>
          <a:p>
            <a:pPr marL="685800" lvl="0" indent="0">
              <a:spcBef>
                <a:spcPts val="900"/>
              </a:spcBef>
              <a:buNone/>
            </a:pPr>
            <a:r>
              <a:rPr lang="en-US" sz="2400" i="1" dirty="0">
                <a:solidFill>
                  <a:srgbClr val="3C78D8"/>
                </a:solidFill>
              </a:rPr>
              <a:t>Un </a:t>
            </a:r>
            <a:r>
              <a:rPr lang="en-US" sz="2400" i="1" dirty="0" err="1">
                <a:solidFill>
                  <a:srgbClr val="3C78D8"/>
                </a:solidFill>
              </a:rPr>
              <a:t>sistem</a:t>
            </a:r>
            <a:r>
              <a:rPr lang="en-US" sz="2400" i="1" dirty="0">
                <a:solidFill>
                  <a:srgbClr val="3C78D8"/>
                </a:solidFill>
              </a:rPr>
              <a:t> informatic care </a:t>
            </a:r>
            <a:r>
              <a:rPr lang="en-US" sz="2400" i="1" dirty="0" err="1">
                <a:solidFill>
                  <a:srgbClr val="3C78D8"/>
                </a:solidFill>
              </a:rPr>
              <a:t>poate</a:t>
            </a:r>
            <a:r>
              <a:rPr lang="en-US" sz="2400" i="1" dirty="0">
                <a:solidFill>
                  <a:srgbClr val="3C78D8"/>
                </a:solidFill>
              </a:rPr>
              <a:t> </a:t>
            </a:r>
            <a:r>
              <a:rPr lang="en-US" sz="2400" i="1" dirty="0" err="1">
                <a:solidFill>
                  <a:srgbClr val="3C78D8"/>
                </a:solidFill>
              </a:rPr>
              <a:t>îndeplini</a:t>
            </a:r>
            <a:r>
              <a:rPr lang="en-US" sz="2400" i="1" dirty="0">
                <a:solidFill>
                  <a:srgbClr val="3C78D8"/>
                </a:solidFill>
              </a:rPr>
              <a:t> </a:t>
            </a:r>
            <a:r>
              <a:rPr lang="en-US" sz="2400" i="1" dirty="0" err="1">
                <a:solidFill>
                  <a:srgbClr val="3C78D8"/>
                </a:solidFill>
              </a:rPr>
              <a:t>sarcini</a:t>
            </a:r>
            <a:r>
              <a:rPr lang="en-US" sz="2400" i="1" dirty="0">
                <a:solidFill>
                  <a:srgbClr val="3C78D8"/>
                </a:solidFill>
              </a:rPr>
              <a:t> </a:t>
            </a:r>
            <a:r>
              <a:rPr lang="en-US" sz="2400" i="1" dirty="0" err="1">
                <a:solidFill>
                  <a:srgbClr val="3C78D8"/>
                </a:solidFill>
              </a:rPr>
              <a:t>asociate</a:t>
            </a:r>
            <a:r>
              <a:rPr lang="en-US" sz="2400" i="1" dirty="0">
                <a:solidFill>
                  <a:srgbClr val="3C78D8"/>
                </a:solidFill>
              </a:rPr>
              <a:t> </a:t>
            </a:r>
            <a:r>
              <a:rPr lang="en-US" sz="2400" i="1" dirty="0" err="1">
                <a:solidFill>
                  <a:srgbClr val="3C78D8"/>
                </a:solidFill>
              </a:rPr>
              <a:t>în</a:t>
            </a:r>
            <a:r>
              <a:rPr lang="en-US" sz="2400" i="1" dirty="0">
                <a:solidFill>
                  <a:srgbClr val="3C78D8"/>
                </a:solidFill>
              </a:rPr>
              <a:t> mod normal cu </a:t>
            </a:r>
            <a:r>
              <a:rPr lang="en-US" sz="2400" i="1" dirty="0" err="1">
                <a:solidFill>
                  <a:srgbClr val="3C78D8"/>
                </a:solidFill>
              </a:rPr>
              <a:t>inteligența</a:t>
            </a:r>
            <a:r>
              <a:rPr lang="en-US" sz="2400" i="1" dirty="0">
                <a:solidFill>
                  <a:srgbClr val="3C78D8"/>
                </a:solidFill>
              </a:rPr>
              <a:t> </a:t>
            </a:r>
            <a:r>
              <a:rPr lang="en-US" sz="2400" i="1" dirty="0" err="1">
                <a:solidFill>
                  <a:srgbClr val="3C78D8"/>
                </a:solidFill>
              </a:rPr>
              <a:t>umană</a:t>
            </a:r>
            <a:endParaRPr lang="ro-RO" sz="2400" i="1" dirty="0">
              <a:solidFill>
                <a:srgbClr val="3C78D8"/>
              </a:solidFill>
            </a:endParaRPr>
          </a:p>
          <a:p>
            <a:pPr marL="685800" lvl="0" indent="0">
              <a:spcBef>
                <a:spcPts val="900"/>
              </a:spcBef>
              <a:buNone/>
            </a:pPr>
            <a:r>
              <a:rPr lang="en-US" sz="2400" dirty="0">
                <a:solidFill>
                  <a:srgbClr val="000000"/>
                </a:solidFill>
              </a:rPr>
              <a:t>de </a:t>
            </a:r>
            <a:r>
              <a:rPr lang="en-US" sz="2400" dirty="0" err="1">
                <a:solidFill>
                  <a:srgbClr val="000000"/>
                </a:solidFill>
              </a:rPr>
              <a:t>exemplu</a:t>
            </a:r>
            <a:r>
              <a:rPr lang="en-US" sz="2400" dirty="0">
                <a:solidFill>
                  <a:srgbClr val="000000"/>
                </a:solidFill>
              </a:rPr>
              <a:t>: </a:t>
            </a:r>
            <a:r>
              <a:rPr lang="en-US" sz="2400" dirty="0" err="1">
                <a:solidFill>
                  <a:srgbClr val="000000"/>
                </a:solidFill>
              </a:rPr>
              <a:t>percepția</a:t>
            </a:r>
            <a:r>
              <a:rPr lang="en-US" sz="2400" dirty="0">
                <a:solidFill>
                  <a:srgbClr val="000000"/>
                </a:solidFill>
              </a:rPr>
              <a:t> </a:t>
            </a:r>
            <a:r>
              <a:rPr lang="en-US" sz="2400" dirty="0" err="1">
                <a:solidFill>
                  <a:srgbClr val="000000"/>
                </a:solidFill>
              </a:rPr>
              <a:t>vizuală</a:t>
            </a:r>
            <a:r>
              <a:rPr lang="en-US" sz="2400" dirty="0">
                <a:solidFill>
                  <a:srgbClr val="000000"/>
                </a:solidFill>
              </a:rPr>
              <a:t>, </a:t>
            </a:r>
            <a:r>
              <a:rPr lang="en-US" sz="2400" dirty="0" err="1">
                <a:solidFill>
                  <a:srgbClr val="000000"/>
                </a:solidFill>
              </a:rPr>
              <a:t>recunoașterea</a:t>
            </a:r>
            <a:r>
              <a:rPr lang="en-US" sz="2400" dirty="0">
                <a:solidFill>
                  <a:srgbClr val="000000"/>
                </a:solidFill>
              </a:rPr>
              <a:t> </a:t>
            </a:r>
            <a:r>
              <a:rPr lang="en-US" sz="2400" dirty="0" err="1">
                <a:solidFill>
                  <a:srgbClr val="000000"/>
                </a:solidFill>
              </a:rPr>
              <a:t>vorbirii</a:t>
            </a:r>
            <a:r>
              <a:rPr lang="en-US" sz="2400" dirty="0">
                <a:solidFill>
                  <a:srgbClr val="000000"/>
                </a:solidFill>
              </a:rPr>
              <a:t>, </a:t>
            </a:r>
            <a:r>
              <a:rPr lang="en-US" sz="2400" dirty="0" err="1">
                <a:solidFill>
                  <a:srgbClr val="000000"/>
                </a:solidFill>
              </a:rPr>
              <a:t>luarea</a:t>
            </a:r>
            <a:r>
              <a:rPr lang="en-US" sz="2400" dirty="0">
                <a:solidFill>
                  <a:srgbClr val="000000"/>
                </a:solidFill>
              </a:rPr>
              <a:t> </a:t>
            </a:r>
            <a:r>
              <a:rPr lang="en-US" sz="2400" dirty="0" err="1">
                <a:solidFill>
                  <a:srgbClr val="000000"/>
                </a:solidFill>
              </a:rPr>
              <a:t>deciziilor</a:t>
            </a:r>
            <a:r>
              <a:rPr lang="en-US" sz="2400" dirty="0">
                <a:solidFill>
                  <a:srgbClr val="000000"/>
                </a:solidFill>
              </a:rPr>
              <a:t>, </a:t>
            </a:r>
            <a:r>
              <a:rPr lang="en-US" sz="2400" dirty="0" err="1">
                <a:solidFill>
                  <a:srgbClr val="000000"/>
                </a:solidFill>
              </a:rPr>
              <a:t>traducerea</a:t>
            </a:r>
            <a:r>
              <a:rPr lang="en-US" sz="2400" dirty="0">
                <a:solidFill>
                  <a:srgbClr val="000000"/>
                </a:solidFill>
              </a:rPr>
              <a:t> </a:t>
            </a:r>
            <a:r>
              <a:rPr lang="en-US" sz="2400" dirty="0" err="1">
                <a:solidFill>
                  <a:srgbClr val="000000"/>
                </a:solidFill>
              </a:rPr>
              <a:t>între</a:t>
            </a:r>
            <a:r>
              <a:rPr lang="en-US" sz="2400" dirty="0">
                <a:solidFill>
                  <a:srgbClr val="000000"/>
                </a:solidFill>
              </a:rPr>
              <a:t> limbi</a:t>
            </a:r>
            <a:endParaRPr sz="2400" dirty="0"/>
          </a:p>
          <a:p>
            <a:pPr marL="685800" lvl="0" indent="0" algn="l" rtl="0">
              <a:lnSpc>
                <a:spcPct val="90000"/>
              </a:lnSpc>
              <a:spcBef>
                <a:spcPts val="900"/>
              </a:spcBef>
              <a:spcAft>
                <a:spcPts val="0"/>
              </a:spcAft>
              <a:buSzPts val="2400"/>
              <a:buNone/>
            </a:pPr>
            <a:endParaRPr sz="2400" dirty="0"/>
          </a:p>
          <a:p>
            <a:pPr marL="45720" lvl="0" indent="0">
              <a:buNone/>
            </a:pPr>
            <a:r>
              <a:rPr lang="en-US" sz="2400" dirty="0" err="1"/>
              <a:t>Dacă</a:t>
            </a:r>
            <a:r>
              <a:rPr lang="en-US" sz="2400" dirty="0"/>
              <a:t> </a:t>
            </a:r>
            <a:r>
              <a:rPr lang="en-US" sz="2400" dirty="0" err="1"/>
              <a:t>algoritmul</a:t>
            </a:r>
            <a:r>
              <a:rPr lang="en-US" sz="2400" dirty="0"/>
              <a:t>...  </a:t>
            </a:r>
            <a:endParaRPr dirty="0"/>
          </a:p>
          <a:p>
            <a:pPr marL="685800" lvl="0" indent="-571500">
              <a:buAutoNum type="arabicPeriod"/>
            </a:pPr>
            <a:r>
              <a:rPr lang="en-US" sz="2400" dirty="0"/>
              <a:t>... </a:t>
            </a:r>
            <a:r>
              <a:rPr lang="en-US" sz="2400" dirty="0" err="1"/>
              <a:t>constă</a:t>
            </a:r>
            <a:r>
              <a:rPr lang="en-US" sz="2400" dirty="0"/>
              <a:t> </a:t>
            </a:r>
            <a:r>
              <a:rPr lang="en-US" sz="2400" dirty="0" err="1"/>
              <a:t>în</a:t>
            </a:r>
            <a:r>
              <a:rPr lang="en-US" sz="2400" dirty="0"/>
              <a:t> </a:t>
            </a:r>
            <a:r>
              <a:rPr lang="en-US" sz="2400" dirty="0" err="1"/>
              <a:t>instrucțiuni</a:t>
            </a:r>
            <a:r>
              <a:rPr lang="en-US" sz="2400" dirty="0"/>
              <a:t> </a:t>
            </a:r>
            <a:r>
              <a:rPr lang="ro-RO" sz="2400" dirty="0"/>
              <a:t>ce trebuie parcurse </a:t>
            </a:r>
            <a:r>
              <a:rPr lang="en-US" sz="2400" dirty="0"/>
              <a:t>pas cu pas </a:t>
            </a:r>
            <a:r>
              <a:rPr lang="ro-RO" sz="2400" dirty="0"/>
              <a:t>pentru a realiza</a:t>
            </a:r>
            <a:r>
              <a:rPr lang="en-US" sz="2400" dirty="0"/>
              <a:t> </a:t>
            </a:r>
            <a:r>
              <a:rPr lang="ro-RO" sz="2400" dirty="0"/>
              <a:t>activitatea</a:t>
            </a:r>
            <a:endParaRPr dirty="0"/>
          </a:p>
          <a:p>
            <a:pPr marL="1371600" lvl="1" indent="-514350"/>
            <a:r>
              <a:rPr lang="en-US" sz="2400" dirty="0" err="1"/>
              <a:t>atunci</a:t>
            </a:r>
            <a:r>
              <a:rPr lang="en-US" sz="2400" dirty="0"/>
              <a:t> </a:t>
            </a:r>
            <a:r>
              <a:rPr lang="en-US" sz="2400" dirty="0" err="1"/>
              <a:t>este</a:t>
            </a:r>
            <a:r>
              <a:rPr lang="en-US" sz="2400" dirty="0"/>
              <a:t> </a:t>
            </a:r>
            <a:r>
              <a:rPr lang="ro-RO" sz="2400" dirty="0"/>
              <a:t>I</a:t>
            </a:r>
            <a:r>
              <a:rPr lang="en-US" sz="2400" dirty="0"/>
              <a:t>A </a:t>
            </a:r>
            <a:r>
              <a:rPr lang="en-US" sz="2400" dirty="0" err="1"/>
              <a:t>simbolică</a:t>
            </a:r>
            <a:endParaRPr lang="ro-RO" sz="2400" dirty="0"/>
          </a:p>
          <a:p>
            <a:pPr marL="1371600" lvl="1" indent="-514350"/>
            <a:endParaRPr sz="2400" dirty="0"/>
          </a:p>
          <a:p>
            <a:pPr marL="502919" lvl="0" indent="-457200">
              <a:buFont typeface="Calibri"/>
              <a:buAutoNum type="arabicPeriod"/>
            </a:pPr>
            <a:r>
              <a:rPr lang="en-US" sz="2400" dirty="0"/>
              <a:t>... </a:t>
            </a:r>
            <a:r>
              <a:rPr lang="en-US" sz="2400" dirty="0" err="1"/>
              <a:t>detectează</a:t>
            </a:r>
            <a:r>
              <a:rPr lang="en-US" sz="2400" dirty="0"/>
              <a:t> un model </a:t>
            </a:r>
            <a:r>
              <a:rPr lang="en-US" sz="2400" dirty="0" err="1"/>
              <a:t>bazat</a:t>
            </a:r>
            <a:r>
              <a:rPr lang="en-US" sz="2400" dirty="0"/>
              <a:t> pe </a:t>
            </a:r>
            <a:r>
              <a:rPr lang="ro-RO" sz="2400" dirty="0"/>
              <a:t>un volum</a:t>
            </a:r>
            <a:r>
              <a:rPr lang="en-US" sz="2400" dirty="0"/>
              <a:t> mare de date/</a:t>
            </a:r>
            <a:r>
              <a:rPr lang="en-US" sz="2400" dirty="0" err="1"/>
              <a:t>exemple</a:t>
            </a:r>
            <a:r>
              <a:rPr lang="en-US" sz="2400" dirty="0"/>
              <a:t> </a:t>
            </a:r>
            <a:r>
              <a:rPr lang="en-US" sz="2400" dirty="0" err="1"/>
              <a:t>și</a:t>
            </a:r>
            <a:r>
              <a:rPr lang="en-US" sz="2400" dirty="0"/>
              <a:t> </a:t>
            </a:r>
            <a:r>
              <a:rPr lang="en-US" sz="2400" dirty="0" err="1"/>
              <a:t>utilizează</a:t>
            </a:r>
            <a:r>
              <a:rPr lang="en-US" sz="2400" dirty="0"/>
              <a:t> </a:t>
            </a:r>
            <a:r>
              <a:rPr lang="en-US" sz="2400" dirty="0" err="1"/>
              <a:t>acest</a:t>
            </a:r>
            <a:r>
              <a:rPr lang="en-US" sz="2400" dirty="0"/>
              <a:t> model </a:t>
            </a:r>
            <a:r>
              <a:rPr lang="en-US" sz="2400" dirty="0" err="1"/>
              <a:t>pentru</a:t>
            </a:r>
            <a:r>
              <a:rPr lang="en-US" sz="2400" dirty="0"/>
              <a:t> a </a:t>
            </a:r>
            <a:r>
              <a:rPr lang="ro-RO" sz="2400" dirty="0"/>
              <a:t>realiza</a:t>
            </a:r>
            <a:r>
              <a:rPr lang="en-US" sz="2400" dirty="0"/>
              <a:t> </a:t>
            </a:r>
            <a:r>
              <a:rPr lang="ro-RO" sz="2400" dirty="0"/>
              <a:t>activitatea</a:t>
            </a:r>
            <a:endParaRPr dirty="0"/>
          </a:p>
          <a:p>
            <a:pPr marL="1371600" lvl="1" indent="-514350"/>
            <a:r>
              <a:rPr lang="en-US" sz="2400" dirty="0" err="1"/>
              <a:t>atunci</a:t>
            </a:r>
            <a:r>
              <a:rPr lang="en-US" sz="2400" dirty="0"/>
              <a:t> </a:t>
            </a:r>
            <a:r>
              <a:rPr lang="en-US" sz="2400" dirty="0" err="1"/>
              <a:t>este</a:t>
            </a:r>
            <a:r>
              <a:rPr lang="en-US" sz="2400" dirty="0"/>
              <a:t> </a:t>
            </a:r>
            <a:r>
              <a:rPr lang="en-US" sz="2400" dirty="0" err="1"/>
              <a:t>învățarea</a:t>
            </a:r>
            <a:r>
              <a:rPr lang="en-US" sz="2400" dirty="0"/>
              <a:t> </a:t>
            </a:r>
            <a:r>
              <a:rPr lang="en-US" sz="2400" dirty="0" err="1"/>
              <a:t>automată</a:t>
            </a:r>
            <a:endParaRPr sz="2100" i="1" dirty="0">
              <a:solidFill>
                <a:srgbClr val="0000FF"/>
              </a:solidFill>
            </a:endParaRPr>
          </a:p>
          <a:p>
            <a:pPr marL="0" lvl="0" indent="0" algn="l" rtl="0">
              <a:lnSpc>
                <a:spcPct val="90000"/>
              </a:lnSpc>
              <a:spcBef>
                <a:spcPts val="900"/>
              </a:spcBef>
              <a:spcAft>
                <a:spcPts val="900"/>
              </a:spcAft>
              <a:buSzPts val="2400"/>
              <a:buNone/>
            </a:pPr>
            <a:endParaRPr dirty="0"/>
          </a:p>
        </p:txBody>
      </p:sp>
      <p:sp>
        <p:nvSpPr>
          <p:cNvPr id="266" name="Google Shape;266;p7"/>
          <p:cNvSpPr txBox="1"/>
          <p:nvPr/>
        </p:nvSpPr>
        <p:spPr>
          <a:xfrm>
            <a:off x="1447800" y="1411535"/>
            <a:ext cx="10040186"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267" name="Google Shape;267;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Definiții</a:t>
            </a:r>
            <a:endParaRPr lang="en-US" sz="2800" b="1" dirty="0">
              <a:solidFill>
                <a:srgbClr val="23879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8"/>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0"/>
              </a:spcBef>
              <a:spcAft>
                <a:spcPts val="0"/>
              </a:spcAft>
              <a:buSzPts val="2400"/>
              <a:buNone/>
            </a:pPr>
            <a:r>
              <a:rPr lang="en-US" sz="2400" i="1" dirty="0">
                <a:solidFill>
                  <a:srgbClr val="0000FF"/>
                </a:solidFill>
              </a:rPr>
              <a:t>ML: Machine Learning</a:t>
            </a:r>
            <a:r>
              <a:rPr lang="ro-RO" sz="2400" i="1" dirty="0">
                <a:solidFill>
                  <a:srgbClr val="0000FF"/>
                </a:solidFill>
              </a:rPr>
              <a:t> (învățare automată)</a:t>
            </a:r>
            <a:endParaRPr sz="2400" i="1" dirty="0">
              <a:solidFill>
                <a:srgbClr val="0000FF"/>
              </a:solidFill>
            </a:endParaRPr>
          </a:p>
          <a:p>
            <a:pPr marL="685800" lvl="0" indent="0">
              <a:spcBef>
                <a:spcPts val="900"/>
              </a:spcBef>
              <a:buNone/>
            </a:pPr>
            <a:r>
              <a:rPr lang="en-US" sz="2400" i="1" dirty="0" err="1">
                <a:solidFill>
                  <a:srgbClr val="3C78D8"/>
                </a:solidFill>
              </a:rPr>
              <a:t>În</a:t>
            </a:r>
            <a:r>
              <a:rPr lang="en-US" sz="2400" i="1" dirty="0">
                <a:solidFill>
                  <a:srgbClr val="3C78D8"/>
                </a:solidFill>
              </a:rPr>
              <a:t> loc </a:t>
            </a:r>
            <a:r>
              <a:rPr lang="en-US" sz="2400" i="1" dirty="0" err="1">
                <a:solidFill>
                  <a:srgbClr val="3C78D8"/>
                </a:solidFill>
              </a:rPr>
              <a:t>să</a:t>
            </a:r>
            <a:r>
              <a:rPr lang="en-US" sz="2400" i="1" dirty="0">
                <a:solidFill>
                  <a:srgbClr val="3C78D8"/>
                </a:solidFill>
              </a:rPr>
              <a:t> </a:t>
            </a:r>
            <a:r>
              <a:rPr lang="en-US" sz="2400" i="1" dirty="0" err="1">
                <a:solidFill>
                  <a:srgbClr val="3C78D8"/>
                </a:solidFill>
              </a:rPr>
              <a:t>programeze</a:t>
            </a:r>
            <a:r>
              <a:rPr lang="en-US" sz="2400" i="1" dirty="0">
                <a:solidFill>
                  <a:srgbClr val="3C78D8"/>
                </a:solidFill>
              </a:rPr>
              <a:t> </a:t>
            </a:r>
            <a:r>
              <a:rPr lang="en-US" sz="2400" i="1" dirty="0" err="1">
                <a:solidFill>
                  <a:srgbClr val="3C78D8"/>
                </a:solidFill>
              </a:rPr>
              <a:t>fiecare</a:t>
            </a:r>
            <a:r>
              <a:rPr lang="en-US" sz="2400" i="1" dirty="0">
                <a:solidFill>
                  <a:srgbClr val="3C78D8"/>
                </a:solidFill>
              </a:rPr>
              <a:t> pas, o </a:t>
            </a:r>
            <a:r>
              <a:rPr lang="en-US" sz="2400" i="1" dirty="0" err="1">
                <a:solidFill>
                  <a:srgbClr val="3C78D8"/>
                </a:solidFill>
              </a:rPr>
              <a:t>mașină</a:t>
            </a:r>
            <a:r>
              <a:rPr lang="en-US" sz="2400" i="1" dirty="0">
                <a:solidFill>
                  <a:srgbClr val="3C78D8"/>
                </a:solidFill>
              </a:rPr>
              <a:t> </a:t>
            </a:r>
            <a:r>
              <a:rPr lang="en-US" sz="2400" i="1" dirty="0" err="1">
                <a:solidFill>
                  <a:srgbClr val="3C78D8"/>
                </a:solidFill>
              </a:rPr>
              <a:t>este</a:t>
            </a:r>
            <a:r>
              <a:rPr lang="en-US" sz="2400" i="1" dirty="0">
                <a:solidFill>
                  <a:srgbClr val="3C78D8"/>
                </a:solidFill>
              </a:rPr>
              <a:t> </a:t>
            </a:r>
            <a:r>
              <a:rPr lang="en-US" sz="2400" i="1" dirty="0" err="1">
                <a:solidFill>
                  <a:srgbClr val="3C78D8"/>
                </a:solidFill>
              </a:rPr>
              <a:t>programată</a:t>
            </a:r>
            <a:r>
              <a:rPr lang="en-US" sz="2400" i="1" dirty="0">
                <a:solidFill>
                  <a:srgbClr val="3C78D8"/>
                </a:solidFill>
              </a:rPr>
              <a:t> </a:t>
            </a:r>
            <a:r>
              <a:rPr lang="en-US" sz="2400" i="1" dirty="0" err="1">
                <a:solidFill>
                  <a:srgbClr val="3C78D8"/>
                </a:solidFill>
              </a:rPr>
              <a:t>pentru</a:t>
            </a:r>
            <a:r>
              <a:rPr lang="en-US" sz="2400" i="1" dirty="0">
                <a:solidFill>
                  <a:srgbClr val="3C78D8"/>
                </a:solidFill>
              </a:rPr>
              <a:t> a </a:t>
            </a:r>
            <a:r>
              <a:rPr lang="en-US" sz="2400" i="1" dirty="0" err="1">
                <a:solidFill>
                  <a:srgbClr val="3C78D8"/>
                </a:solidFill>
              </a:rPr>
              <a:t>găsi</a:t>
            </a:r>
            <a:r>
              <a:rPr lang="en-US" sz="2400" i="1" dirty="0">
                <a:solidFill>
                  <a:srgbClr val="3C78D8"/>
                </a:solidFill>
              </a:rPr>
              <a:t> </a:t>
            </a:r>
            <a:r>
              <a:rPr lang="en-US" sz="2400" i="1" dirty="0" err="1">
                <a:solidFill>
                  <a:srgbClr val="3C78D8"/>
                </a:solidFill>
              </a:rPr>
              <a:t>modele</a:t>
            </a:r>
            <a:r>
              <a:rPr lang="en-US" sz="2400" i="1" dirty="0">
                <a:solidFill>
                  <a:srgbClr val="3C78D8"/>
                </a:solidFill>
              </a:rPr>
              <a:t> </a:t>
            </a:r>
            <a:r>
              <a:rPr lang="en-US" sz="2400" i="1" dirty="0" err="1">
                <a:solidFill>
                  <a:srgbClr val="3C78D8"/>
                </a:solidFill>
              </a:rPr>
              <a:t>și</a:t>
            </a:r>
            <a:r>
              <a:rPr lang="en-US" sz="2400" i="1" dirty="0">
                <a:solidFill>
                  <a:srgbClr val="3C78D8"/>
                </a:solidFill>
              </a:rPr>
              <a:t> „</a:t>
            </a:r>
            <a:r>
              <a:rPr lang="en-US" sz="2400" i="1" dirty="0" err="1">
                <a:solidFill>
                  <a:srgbClr val="3C78D8"/>
                </a:solidFill>
              </a:rPr>
              <a:t>învață</a:t>
            </a:r>
            <a:r>
              <a:rPr lang="en-US" sz="2400" i="1" dirty="0">
                <a:solidFill>
                  <a:srgbClr val="3C78D8"/>
                </a:solidFill>
              </a:rPr>
              <a:t>” pe </a:t>
            </a:r>
            <a:r>
              <a:rPr lang="en-US" sz="2400" i="1" dirty="0" err="1">
                <a:solidFill>
                  <a:srgbClr val="3C78D8"/>
                </a:solidFill>
              </a:rPr>
              <a:t>baza</a:t>
            </a:r>
            <a:r>
              <a:rPr lang="en-US" sz="2400" i="1" dirty="0">
                <a:solidFill>
                  <a:srgbClr val="3C78D8"/>
                </a:solidFill>
              </a:rPr>
              <a:t> </a:t>
            </a:r>
            <a:r>
              <a:rPr lang="en-US" sz="2400" i="1" dirty="0" err="1">
                <a:solidFill>
                  <a:srgbClr val="3C78D8"/>
                </a:solidFill>
              </a:rPr>
              <a:t>exemplelor</a:t>
            </a:r>
            <a:r>
              <a:rPr lang="en-US" sz="2400" i="1" dirty="0">
                <a:solidFill>
                  <a:srgbClr val="3C78D8"/>
                </a:solidFill>
              </a:rPr>
              <a:t>. </a:t>
            </a:r>
            <a:r>
              <a:rPr lang="en-US" sz="2400" i="1" dirty="0" err="1">
                <a:solidFill>
                  <a:srgbClr val="3C78D8"/>
                </a:solidFill>
              </a:rPr>
              <a:t>Există</a:t>
            </a:r>
            <a:r>
              <a:rPr lang="en-US" sz="2400" i="1" dirty="0">
                <a:solidFill>
                  <a:srgbClr val="3C78D8"/>
                </a:solidFill>
              </a:rPr>
              <a:t> o </a:t>
            </a:r>
            <a:r>
              <a:rPr lang="en-US" sz="2400" i="1" dirty="0" err="1">
                <a:solidFill>
                  <a:srgbClr val="3C78D8"/>
                </a:solidFill>
              </a:rPr>
              <a:t>zonă</a:t>
            </a:r>
            <a:r>
              <a:rPr lang="en-US" sz="2400" i="1" dirty="0">
                <a:solidFill>
                  <a:srgbClr val="3C78D8"/>
                </a:solidFill>
              </a:rPr>
              <a:t> mare de </a:t>
            </a:r>
            <a:r>
              <a:rPr lang="en-US" sz="2400" i="1" dirty="0" err="1">
                <a:solidFill>
                  <a:srgbClr val="3C78D8"/>
                </a:solidFill>
              </a:rPr>
              <a:t>suprapunere</a:t>
            </a:r>
            <a:r>
              <a:rPr lang="en-US" sz="2400" i="1" dirty="0">
                <a:solidFill>
                  <a:srgbClr val="3C78D8"/>
                </a:solidFill>
              </a:rPr>
              <a:t> cu </a:t>
            </a:r>
            <a:r>
              <a:rPr lang="en-US" sz="2400" i="1" dirty="0" err="1">
                <a:solidFill>
                  <a:srgbClr val="3C78D8"/>
                </a:solidFill>
              </a:rPr>
              <a:t>Statistica</a:t>
            </a:r>
            <a:r>
              <a:rPr lang="en-US" sz="2400" i="1" dirty="0">
                <a:solidFill>
                  <a:srgbClr val="3C78D8"/>
                </a:solidFill>
              </a:rPr>
              <a:t>.</a:t>
            </a:r>
            <a:endParaRPr sz="2400" i="1" dirty="0">
              <a:solidFill>
                <a:srgbClr val="3C78D8"/>
              </a:solidFill>
            </a:endParaRPr>
          </a:p>
          <a:p>
            <a:pPr marL="1371600" lvl="0" indent="-476250">
              <a:lnSpc>
                <a:spcPct val="150000"/>
              </a:lnSpc>
              <a:spcBef>
                <a:spcPts val="900"/>
              </a:spcBef>
              <a:buClr>
                <a:srgbClr val="3C78D8"/>
              </a:buClr>
              <a:buSzPts val="1400"/>
              <a:buChar char="➢"/>
            </a:pPr>
            <a:r>
              <a:rPr lang="en-US" sz="2400" i="1" dirty="0" err="1">
                <a:solidFill>
                  <a:srgbClr val="3C78D8"/>
                </a:solidFill>
              </a:rPr>
              <a:t>Salvează</a:t>
            </a:r>
            <a:r>
              <a:rPr lang="en-US" sz="2400" i="1" dirty="0">
                <a:solidFill>
                  <a:srgbClr val="3C78D8"/>
                </a:solidFill>
              </a:rPr>
              <a:t> mii de </a:t>
            </a:r>
            <a:r>
              <a:rPr lang="en-US" sz="2400" i="1" dirty="0" err="1">
                <a:solidFill>
                  <a:srgbClr val="3C78D8"/>
                </a:solidFill>
              </a:rPr>
              <a:t>linii</a:t>
            </a:r>
            <a:r>
              <a:rPr lang="en-US" sz="2400" i="1" dirty="0">
                <a:solidFill>
                  <a:srgbClr val="3C78D8"/>
                </a:solidFill>
              </a:rPr>
              <a:t> de cod</a:t>
            </a:r>
            <a:endParaRPr lang="ro-RO" sz="2400" i="1" dirty="0">
              <a:solidFill>
                <a:srgbClr val="3C78D8"/>
              </a:solidFill>
            </a:endParaRPr>
          </a:p>
          <a:p>
            <a:pPr marL="1371600" lvl="0" indent="-476250">
              <a:lnSpc>
                <a:spcPct val="150000"/>
              </a:lnSpc>
              <a:spcBef>
                <a:spcPts val="900"/>
              </a:spcBef>
              <a:buClr>
                <a:srgbClr val="3C78D8"/>
              </a:buClr>
              <a:buSzPts val="1400"/>
              <a:buChar char="➢"/>
            </a:pPr>
            <a:r>
              <a:rPr lang="ro-RO" sz="2400" i="1" dirty="0">
                <a:solidFill>
                  <a:srgbClr val="3C78D8"/>
                </a:solidFill>
              </a:rPr>
              <a:t>Flexibilă</a:t>
            </a:r>
            <a:r>
              <a:rPr lang="en-US" sz="2400" i="1" dirty="0">
                <a:solidFill>
                  <a:srgbClr val="3C78D8"/>
                </a:solidFill>
              </a:rPr>
              <a:t>: </a:t>
            </a:r>
            <a:endParaRPr sz="2400" i="1" dirty="0">
              <a:solidFill>
                <a:srgbClr val="3C78D8"/>
              </a:solidFill>
            </a:endParaRPr>
          </a:p>
        </p:txBody>
      </p:sp>
      <p:sp>
        <p:nvSpPr>
          <p:cNvPr id="274" name="Google Shape;274;p8"/>
          <p:cNvSpPr txBox="1"/>
          <p:nvPr/>
        </p:nvSpPr>
        <p:spPr>
          <a:xfrm>
            <a:off x="4373196" y="4671236"/>
            <a:ext cx="4295254" cy="1451437"/>
          </a:xfrm>
          <a:prstGeom prst="rect">
            <a:avLst/>
          </a:prstGeom>
          <a:noFill/>
          <a:ln>
            <a:noFill/>
          </a:ln>
        </p:spPr>
        <p:txBody>
          <a:bodyPr spcFirstLastPara="1" wrap="square" lIns="137125" tIns="137125" rIns="137125" bIns="137125" anchor="t" anchorCtr="0">
            <a:noAutofit/>
          </a:bodyPr>
          <a:lstStyle/>
          <a:p>
            <a:pPr lvl="0">
              <a:lnSpc>
                <a:spcPct val="150000"/>
              </a:lnSpc>
              <a:spcAft>
                <a:spcPts val="900"/>
              </a:spcAft>
            </a:pPr>
            <a:r>
              <a:rPr lang="en-US" sz="2700" i="1" dirty="0" err="1">
                <a:solidFill>
                  <a:srgbClr val="3C78D8"/>
                </a:solidFill>
                <a:latin typeface="Calibri"/>
                <a:ea typeface="Calibri"/>
                <a:cs typeface="Calibri"/>
                <a:sym typeface="Calibri"/>
              </a:rPr>
              <a:t>dacă</a:t>
            </a:r>
            <a:r>
              <a:rPr lang="en-US" sz="2700" i="1" dirty="0">
                <a:solidFill>
                  <a:srgbClr val="3C78D8"/>
                </a:solidFill>
                <a:latin typeface="Calibri"/>
                <a:ea typeface="Calibri"/>
                <a:cs typeface="Calibri"/>
                <a:sym typeface="Calibri"/>
              </a:rPr>
              <a:t> </a:t>
            </a:r>
            <a:r>
              <a:rPr lang="en-US" sz="2700" i="1" dirty="0" err="1">
                <a:solidFill>
                  <a:srgbClr val="3C78D8"/>
                </a:solidFill>
                <a:latin typeface="Calibri"/>
                <a:ea typeface="Calibri"/>
                <a:cs typeface="Calibri"/>
                <a:sym typeface="Calibri"/>
              </a:rPr>
              <a:t>datele</a:t>
            </a:r>
            <a:r>
              <a:rPr lang="en-US" sz="2700" i="1" dirty="0">
                <a:solidFill>
                  <a:srgbClr val="3C78D8"/>
                </a:solidFill>
                <a:latin typeface="Calibri"/>
                <a:ea typeface="Calibri"/>
                <a:cs typeface="Calibri"/>
                <a:sym typeface="Calibri"/>
              </a:rPr>
              <a:t> se </a:t>
            </a:r>
            <a:r>
              <a:rPr lang="en-US" sz="2700" i="1" dirty="0" err="1">
                <a:solidFill>
                  <a:srgbClr val="3C78D8"/>
                </a:solidFill>
                <a:latin typeface="Calibri"/>
                <a:ea typeface="Calibri"/>
                <a:cs typeface="Calibri"/>
                <a:sym typeface="Calibri"/>
              </a:rPr>
              <a:t>modifică</a:t>
            </a:r>
            <a:r>
              <a:rPr lang="en-US" sz="2700" i="1" dirty="0">
                <a:solidFill>
                  <a:srgbClr val="3C78D8"/>
                </a:solidFill>
                <a:latin typeface="Calibri"/>
                <a:ea typeface="Calibri"/>
                <a:cs typeface="Calibri"/>
                <a:sym typeface="Calibri"/>
              </a:rPr>
              <a:t>, </a:t>
            </a:r>
            <a:endParaRPr sz="2700" dirty="0">
              <a:solidFill>
                <a:schemeClr val="dk1"/>
              </a:solidFill>
              <a:latin typeface="Calibri"/>
              <a:ea typeface="Calibri"/>
              <a:cs typeface="Calibri"/>
              <a:sym typeface="Calibri"/>
            </a:endParaRPr>
          </a:p>
        </p:txBody>
      </p:sp>
      <p:pic>
        <p:nvPicPr>
          <p:cNvPr id="275" name="Google Shape;275;p8"/>
          <p:cNvPicPr preferRelativeResize="0"/>
          <p:nvPr/>
        </p:nvPicPr>
        <p:blipFill rotWithShape="1">
          <a:blip r:embed="rId3">
            <a:alphaModFix/>
          </a:blip>
          <a:srcRect/>
          <a:stretch/>
        </p:blipFill>
        <p:spPr>
          <a:xfrm>
            <a:off x="9658876" y="5615100"/>
            <a:ext cx="5340713" cy="3560475"/>
          </a:xfrm>
          <a:prstGeom prst="rect">
            <a:avLst/>
          </a:prstGeom>
          <a:noFill/>
          <a:ln>
            <a:noFill/>
          </a:ln>
        </p:spPr>
      </p:pic>
      <p:pic>
        <p:nvPicPr>
          <p:cNvPr id="276" name="Google Shape;276;p8"/>
          <p:cNvPicPr preferRelativeResize="0"/>
          <p:nvPr/>
        </p:nvPicPr>
        <p:blipFill rotWithShape="1">
          <a:blip r:embed="rId4">
            <a:alphaModFix/>
          </a:blip>
          <a:srcRect/>
          <a:stretch/>
        </p:blipFill>
        <p:spPr>
          <a:xfrm>
            <a:off x="3479215" y="5615088"/>
            <a:ext cx="5340713" cy="3560487"/>
          </a:xfrm>
          <a:prstGeom prst="rect">
            <a:avLst/>
          </a:prstGeom>
          <a:noFill/>
          <a:ln>
            <a:noFill/>
          </a:ln>
        </p:spPr>
      </p:pic>
      <p:pic>
        <p:nvPicPr>
          <p:cNvPr id="277" name="Google Shape;277;p8"/>
          <p:cNvPicPr preferRelativeResize="0"/>
          <p:nvPr/>
        </p:nvPicPr>
        <p:blipFill rotWithShape="1">
          <a:blip r:embed="rId5">
            <a:alphaModFix/>
          </a:blip>
          <a:srcRect/>
          <a:stretch/>
        </p:blipFill>
        <p:spPr>
          <a:xfrm>
            <a:off x="3327737" y="5364769"/>
            <a:ext cx="5340713" cy="3560475"/>
          </a:xfrm>
          <a:prstGeom prst="rect">
            <a:avLst/>
          </a:prstGeom>
          <a:noFill/>
          <a:ln>
            <a:noFill/>
          </a:ln>
        </p:spPr>
      </p:pic>
      <p:sp>
        <p:nvSpPr>
          <p:cNvPr id="278" name="Google Shape;278;p8"/>
          <p:cNvSpPr txBox="1"/>
          <p:nvPr/>
        </p:nvSpPr>
        <p:spPr>
          <a:xfrm>
            <a:off x="10521361" y="4665725"/>
            <a:ext cx="4248150" cy="1309788"/>
          </a:xfrm>
          <a:prstGeom prst="rect">
            <a:avLst/>
          </a:prstGeom>
          <a:noFill/>
          <a:ln>
            <a:noFill/>
          </a:ln>
        </p:spPr>
        <p:txBody>
          <a:bodyPr spcFirstLastPara="1" wrap="square" lIns="137125" tIns="137125" rIns="137125" bIns="137125" anchor="t" anchorCtr="0">
            <a:noAutofit/>
          </a:bodyPr>
          <a:lstStyle/>
          <a:p>
            <a:pPr lvl="0">
              <a:lnSpc>
                <a:spcPct val="150000"/>
              </a:lnSpc>
            </a:pPr>
            <a:r>
              <a:rPr lang="en-US" sz="2700" i="1" dirty="0" err="1">
                <a:solidFill>
                  <a:srgbClr val="3C78D8"/>
                </a:solidFill>
                <a:latin typeface="Calibri"/>
                <a:ea typeface="Calibri"/>
                <a:cs typeface="Calibri"/>
                <a:sym typeface="Calibri"/>
              </a:rPr>
              <a:t>programul</a:t>
            </a:r>
            <a:r>
              <a:rPr lang="en-US" sz="2700" i="1" dirty="0">
                <a:solidFill>
                  <a:srgbClr val="3C78D8"/>
                </a:solidFill>
                <a:latin typeface="Calibri"/>
                <a:ea typeface="Calibri"/>
                <a:cs typeface="Calibri"/>
                <a:sym typeface="Calibri"/>
              </a:rPr>
              <a:t> se </a:t>
            </a:r>
            <a:r>
              <a:rPr lang="en-US" sz="2700" i="1" dirty="0" err="1">
                <a:solidFill>
                  <a:srgbClr val="3C78D8"/>
                </a:solidFill>
                <a:latin typeface="Calibri"/>
                <a:ea typeface="Calibri"/>
                <a:cs typeface="Calibri"/>
                <a:sym typeface="Calibri"/>
              </a:rPr>
              <a:t>adaptează</a:t>
            </a:r>
            <a:r>
              <a:rPr lang="en-US" sz="2700" i="1" dirty="0">
                <a:solidFill>
                  <a:srgbClr val="3C78D8"/>
                </a:solidFill>
                <a:latin typeface="Calibri"/>
                <a:ea typeface="Calibri"/>
                <a:cs typeface="Calibri"/>
                <a:sym typeface="Calibri"/>
              </a:rPr>
              <a:t>.</a:t>
            </a:r>
            <a:endParaRPr sz="2700" dirty="0">
              <a:solidFill>
                <a:schemeClr val="dk1"/>
              </a:solidFill>
              <a:latin typeface="Calibri"/>
              <a:ea typeface="Calibri"/>
              <a:cs typeface="Calibri"/>
              <a:sym typeface="Calibri"/>
            </a:endParaRPr>
          </a:p>
          <a:p>
            <a:pPr marL="0" marR="0" lvl="0" indent="0" algn="l" rtl="0">
              <a:spcBef>
                <a:spcPts val="900"/>
              </a:spcBef>
              <a:spcAft>
                <a:spcPts val="0"/>
              </a:spcAft>
              <a:buNone/>
            </a:pPr>
            <a:endParaRPr sz="2700" dirty="0">
              <a:solidFill>
                <a:schemeClr val="dk1"/>
              </a:solidFill>
              <a:latin typeface="Calibri"/>
              <a:ea typeface="Calibri"/>
              <a:cs typeface="Calibri"/>
              <a:sym typeface="Calibri"/>
            </a:endParaRPr>
          </a:p>
        </p:txBody>
      </p:sp>
      <p:pic>
        <p:nvPicPr>
          <p:cNvPr id="279" name="Google Shape;279;p8"/>
          <p:cNvPicPr preferRelativeResize="0"/>
          <p:nvPr/>
        </p:nvPicPr>
        <p:blipFill rotWithShape="1">
          <a:blip r:embed="rId6">
            <a:alphaModFix/>
          </a:blip>
          <a:srcRect/>
          <a:stretch/>
        </p:blipFill>
        <p:spPr>
          <a:xfrm>
            <a:off x="9562431" y="5363582"/>
            <a:ext cx="5340713" cy="3560475"/>
          </a:xfrm>
          <a:prstGeom prst="rect">
            <a:avLst/>
          </a:prstGeom>
          <a:noFill/>
          <a:ln>
            <a:noFill/>
          </a:ln>
        </p:spPr>
      </p:pic>
      <p:sp>
        <p:nvSpPr>
          <p:cNvPr id="280" name="Google Shape;280;p8"/>
          <p:cNvSpPr txBox="1"/>
          <p:nvPr/>
        </p:nvSpPr>
        <p:spPr>
          <a:xfrm>
            <a:off x="1447800" y="591570"/>
            <a:ext cx="10040186"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281" name="Google Shape;281;p8"/>
          <p:cNvSpPr txBox="1"/>
          <p:nvPr/>
        </p:nvSpPr>
        <p:spPr>
          <a:xfrm>
            <a:off x="1447800" y="1537989"/>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Definiții</a:t>
            </a:r>
            <a:endParaRPr lang="en-US" sz="2800" b="1" dirty="0">
              <a:solidFill>
                <a:srgbClr val="23879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2800"/>
                                        <p:tgtEl>
                                          <p:spTgt spid="27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3">
                                            <p:txEl>
                                              <p:pRg st="1" end="1"/>
                                            </p:txEl>
                                          </p:spTgt>
                                        </p:tgtEl>
                                        <p:attrNameLst>
                                          <p:attrName>style.visibility</p:attrName>
                                        </p:attrNameLst>
                                      </p:cBhvr>
                                      <p:to>
                                        <p:strVal val="visible"/>
                                      </p:to>
                                    </p:set>
                                    <p:animEffect transition="in" filter="fade">
                                      <p:cBhvr>
                                        <p:cTn id="10" dur="2800"/>
                                        <p:tgtEl>
                                          <p:spTgt spid="27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3">
                                            <p:txEl>
                                              <p:pRg st="2" end="2"/>
                                            </p:txEl>
                                          </p:spTgt>
                                        </p:tgtEl>
                                        <p:attrNameLst>
                                          <p:attrName>style.visibility</p:attrName>
                                        </p:attrNameLst>
                                      </p:cBhvr>
                                      <p:to>
                                        <p:strVal val="visible"/>
                                      </p:to>
                                    </p:set>
                                    <p:animEffect transition="in" filter="fade">
                                      <p:cBhvr>
                                        <p:cTn id="13" dur="2800"/>
                                        <p:tgtEl>
                                          <p:spTgt spid="27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3">
                                            <p:txEl>
                                              <p:pRg st="3" end="3"/>
                                            </p:txEl>
                                          </p:spTgt>
                                        </p:tgtEl>
                                        <p:attrNameLst>
                                          <p:attrName>style.visibility</p:attrName>
                                        </p:attrNameLst>
                                      </p:cBhvr>
                                      <p:to>
                                        <p:strVal val="visible"/>
                                      </p:to>
                                    </p:set>
                                    <p:animEffect transition="in" filter="fade">
                                      <p:cBhvr>
                                        <p:cTn id="16" dur="2800"/>
                                        <p:tgtEl>
                                          <p:spTgt spid="273">
                                            <p:txEl>
                                              <p:pRg st="3" end="3"/>
                                            </p:txEl>
                                          </p:spTgt>
                                        </p:tgtEl>
                                      </p:cBhvr>
                                    </p:animEffect>
                                  </p:childTnLst>
                                </p:cTn>
                              </p:par>
                            </p:childTnLst>
                          </p:cTn>
                        </p:par>
                        <p:par>
                          <p:cTn id="17" fill="hold">
                            <p:stCondLst>
                              <p:cond delay="2800"/>
                            </p:stCondLst>
                            <p:childTnLst>
                              <p:par>
                                <p:cTn id="18" presetID="2" presetClass="entr" presetSubtype="8" fill="hold" nodeType="afterEffect">
                                  <p:stCondLst>
                                    <p:cond delay="0"/>
                                  </p:stCondLst>
                                  <p:childTnLst>
                                    <p:set>
                                      <p:cBhvr>
                                        <p:cTn id="19" dur="1" fill="hold">
                                          <p:stCondLst>
                                            <p:cond delay="0"/>
                                          </p:stCondLst>
                                        </p:cTn>
                                        <p:tgtEl>
                                          <p:spTgt spid="276"/>
                                        </p:tgtEl>
                                        <p:attrNameLst>
                                          <p:attrName>style.visibility</p:attrName>
                                        </p:attrNameLst>
                                      </p:cBhvr>
                                      <p:to>
                                        <p:strVal val="visible"/>
                                      </p:to>
                                    </p:set>
                                    <p:anim calcmode="lin" valueType="num">
                                      <p:cBhvr additive="base">
                                        <p:cTn id="20" dur="700"/>
                                        <p:tgtEl>
                                          <p:spTgt spid="276"/>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275"/>
                                        </p:tgtEl>
                                        <p:attrNameLst>
                                          <p:attrName>style.visibility</p:attrName>
                                        </p:attrNameLst>
                                      </p:cBhvr>
                                      <p:to>
                                        <p:strVal val="visible"/>
                                      </p:to>
                                    </p:set>
                                    <p:anim calcmode="lin" valueType="num">
                                      <p:cBhvr additive="base">
                                        <p:cTn id="23" dur="1000"/>
                                        <p:tgtEl>
                                          <p:spTgt spid="275"/>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4"/>
                                        </p:tgtEl>
                                        <p:attrNameLst>
                                          <p:attrName>style.visibility</p:attrName>
                                        </p:attrNameLst>
                                      </p:cBhvr>
                                      <p:to>
                                        <p:strVal val="visible"/>
                                      </p:to>
                                    </p:set>
                                    <p:animEffect transition="in" filter="fade">
                                      <p:cBhvr>
                                        <p:cTn id="28" dur="1300"/>
                                        <p:tgtEl>
                                          <p:spTgt spid="274"/>
                                        </p:tgtEl>
                                      </p:cBhvr>
                                    </p:animEffect>
                                  </p:childTnLst>
                                </p:cTn>
                              </p:par>
                            </p:childTnLst>
                          </p:cTn>
                        </p:par>
                        <p:par>
                          <p:cTn id="29" fill="hold">
                            <p:stCondLst>
                              <p:cond delay="1300"/>
                            </p:stCondLst>
                            <p:childTnLst>
                              <p:par>
                                <p:cTn id="30" presetID="2" presetClass="entr" presetSubtype="8" fill="hold" nodeType="afterEffect">
                                  <p:stCondLst>
                                    <p:cond delay="0"/>
                                  </p:stCondLst>
                                  <p:childTnLst>
                                    <p:set>
                                      <p:cBhvr>
                                        <p:cTn id="31" dur="1" fill="hold">
                                          <p:stCondLst>
                                            <p:cond delay="0"/>
                                          </p:stCondLst>
                                        </p:cTn>
                                        <p:tgtEl>
                                          <p:spTgt spid="277"/>
                                        </p:tgtEl>
                                        <p:attrNameLst>
                                          <p:attrName>style.visibility</p:attrName>
                                        </p:attrNameLst>
                                      </p:cBhvr>
                                      <p:to>
                                        <p:strVal val="visible"/>
                                      </p:to>
                                    </p:set>
                                    <p:anim calcmode="lin" valueType="num">
                                      <p:cBhvr additive="base">
                                        <p:cTn id="32" dur="1000"/>
                                        <p:tgtEl>
                                          <p:spTgt spid="277"/>
                                        </p:tgtEl>
                                        <p:attrNameLst>
                                          <p:attrName>ppt_x</p:attrName>
                                        </p:attrNameLst>
                                      </p:cBhvr>
                                      <p:tavLst>
                                        <p:tav tm="0">
                                          <p:val>
                                            <p:strVal val="#ppt_x-1"/>
                                          </p:val>
                                        </p:tav>
                                        <p:tav tm="100000">
                                          <p:val>
                                            <p:strVal val="#ppt_x"/>
                                          </p:val>
                                        </p:tav>
                                      </p:tavLst>
                                    </p:anim>
                                  </p:childTnLst>
                                </p:cTn>
                              </p:par>
                              <p:par>
                                <p:cTn id="33" presetID="1" presetClass="exit" presetSubtype="0" fill="hold" nodeType="withEffect">
                                  <p:stCondLst>
                                    <p:cond delay="0"/>
                                  </p:stCondLst>
                                  <p:childTnLst>
                                    <p:set>
                                      <p:cBhvr>
                                        <p:cTn id="34" dur="1" fill="hold">
                                          <p:stCondLst>
                                            <p:cond delay="1"/>
                                          </p:stCondLst>
                                        </p:cTn>
                                        <p:tgtEl>
                                          <p:spTgt spid="276"/>
                                        </p:tgtEl>
                                        <p:attrNameLst>
                                          <p:attrName>style.visibility</p:attrName>
                                        </p:attrNameLst>
                                      </p:cBhvr>
                                      <p:to>
                                        <p:strVal val="hidden"/>
                                      </p:to>
                                    </p:set>
                                  </p:childTnLst>
                                </p:cTn>
                              </p:par>
                            </p:childTnLst>
                          </p:cTn>
                        </p:par>
                        <p:par>
                          <p:cTn id="35" fill="hold">
                            <p:stCondLst>
                              <p:cond delay="2300"/>
                            </p:stCondLst>
                            <p:childTnLst>
                              <p:par>
                                <p:cTn id="36" presetID="10" presetClass="entr" presetSubtype="0" fill="hold" nodeType="afterEffect">
                                  <p:stCondLst>
                                    <p:cond delay="0"/>
                                  </p:stCondLst>
                                  <p:childTnLst>
                                    <p:set>
                                      <p:cBhvr>
                                        <p:cTn id="37" dur="1" fill="hold">
                                          <p:stCondLst>
                                            <p:cond delay="0"/>
                                          </p:stCondLst>
                                        </p:cTn>
                                        <p:tgtEl>
                                          <p:spTgt spid="278"/>
                                        </p:tgtEl>
                                        <p:attrNameLst>
                                          <p:attrName>style.visibility</p:attrName>
                                        </p:attrNameLst>
                                      </p:cBhvr>
                                      <p:to>
                                        <p:strVal val="visible"/>
                                      </p:to>
                                    </p:set>
                                    <p:animEffect transition="in" filter="fade">
                                      <p:cBhvr>
                                        <p:cTn id="38" dur="2600"/>
                                        <p:tgtEl>
                                          <p:spTgt spid="278"/>
                                        </p:tgtEl>
                                      </p:cBhvr>
                                    </p:animEffect>
                                  </p:childTnLst>
                                </p:cTn>
                              </p:par>
                              <p:par>
                                <p:cTn id="39" presetID="2" presetClass="entr" presetSubtype="2" fill="hold" nodeType="withEffect">
                                  <p:stCondLst>
                                    <p:cond delay="0"/>
                                  </p:stCondLst>
                                  <p:childTnLst>
                                    <p:set>
                                      <p:cBhvr>
                                        <p:cTn id="40" dur="1" fill="hold">
                                          <p:stCondLst>
                                            <p:cond delay="0"/>
                                          </p:stCondLst>
                                        </p:cTn>
                                        <p:tgtEl>
                                          <p:spTgt spid="279"/>
                                        </p:tgtEl>
                                        <p:attrNameLst>
                                          <p:attrName>style.visibility</p:attrName>
                                        </p:attrNameLst>
                                      </p:cBhvr>
                                      <p:to>
                                        <p:strVal val="visible"/>
                                      </p:to>
                                    </p:set>
                                    <p:anim calcmode="lin" valueType="num">
                                      <p:cBhvr additive="base">
                                        <p:cTn id="41" dur="2700"/>
                                        <p:tgtEl>
                                          <p:spTgt spid="279"/>
                                        </p:tgtEl>
                                        <p:attrNameLst>
                                          <p:attrName>ppt_x</p:attrName>
                                        </p:attrNameLst>
                                      </p:cBhvr>
                                      <p:tavLst>
                                        <p:tav tm="0">
                                          <p:val>
                                            <p:strVal val="#ppt_x+1"/>
                                          </p:val>
                                        </p:tav>
                                        <p:tav tm="100000">
                                          <p:val>
                                            <p:strVal val="#ppt_x"/>
                                          </p:val>
                                        </p:tav>
                                      </p:tavLst>
                                    </p:anim>
                                  </p:childTnLst>
                                </p:cTn>
                              </p:par>
                              <p:par>
                                <p:cTn id="42" presetID="1" presetClass="exit" presetSubtype="0" fill="hold" nodeType="withEffect">
                                  <p:stCondLst>
                                    <p:cond delay="0"/>
                                  </p:stCondLst>
                                  <p:childTnLst>
                                    <p:set>
                                      <p:cBhvr>
                                        <p:cTn id="43" dur="1" fill="hold">
                                          <p:stCondLst>
                                            <p:cond delay="1"/>
                                          </p:stCondLst>
                                        </p:cTn>
                                        <p:tgtEl>
                                          <p:spTgt spid="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p:nvPr/>
        </p:nvSpPr>
        <p:spPr>
          <a:xfrm>
            <a:off x="1447800" y="1411535"/>
            <a:ext cx="99060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IA, ML, DL </a:t>
            </a:r>
            <a:r>
              <a:rPr lang="en-US" sz="4400" b="1" dirty="0" err="1">
                <a:solidFill>
                  <a:srgbClr val="E7686A"/>
                </a:solidFill>
                <a:latin typeface="Calibri"/>
                <a:ea typeface="Calibri"/>
                <a:cs typeface="Calibri"/>
                <a:sym typeface="Calibri"/>
              </a:rPr>
              <a:t>și</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știința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datelor</a:t>
            </a:r>
            <a:endParaRPr lang="en-US" sz="4400" b="1" dirty="0">
              <a:solidFill>
                <a:srgbClr val="E7686A"/>
              </a:solidFill>
              <a:latin typeface="Calibri"/>
              <a:ea typeface="Calibri"/>
              <a:cs typeface="Calibri"/>
              <a:sym typeface="Calibri"/>
            </a:endParaRPr>
          </a:p>
        </p:txBody>
      </p:sp>
      <p:sp>
        <p:nvSpPr>
          <p:cNvPr id="287" name="Google Shape;287;p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Definiții</a:t>
            </a:r>
            <a:endParaRPr lang="en-US" sz="2800" b="1" dirty="0">
              <a:solidFill>
                <a:srgbClr val="238791"/>
              </a:solidFill>
              <a:latin typeface="Calibri"/>
              <a:ea typeface="Calibri"/>
              <a:cs typeface="Calibri"/>
              <a:sym typeface="Calibri"/>
            </a:endParaRPr>
          </a:p>
        </p:txBody>
      </p:sp>
      <p:sp>
        <p:nvSpPr>
          <p:cNvPr id="288" name="Google Shape;288;p9"/>
          <p:cNvSpPr txBox="1"/>
          <p:nvPr/>
        </p:nvSpPr>
        <p:spPr>
          <a:xfrm>
            <a:off x="1447800" y="3238500"/>
            <a:ext cx="15163800" cy="13157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rgbClr val="0000FF"/>
                </a:solidFill>
                <a:latin typeface="Calibri"/>
                <a:ea typeface="Calibri"/>
                <a:cs typeface="Calibri"/>
                <a:sym typeface="Calibri"/>
              </a:rPr>
              <a:t>ML: Machine Learning</a:t>
            </a:r>
            <a:endParaRPr dirty="0"/>
          </a:p>
          <a:p>
            <a:pPr lvl="0">
              <a:spcBef>
                <a:spcPts val="900"/>
              </a:spcBef>
              <a:buClr>
                <a:srgbClr val="3C78D8"/>
              </a:buClr>
              <a:buSzPts val="2400"/>
            </a:pPr>
            <a:r>
              <a:rPr lang="en-US" sz="2400" i="1" dirty="0" err="1">
                <a:solidFill>
                  <a:srgbClr val="3C78D8"/>
                </a:solidFill>
                <a:latin typeface="Calibri"/>
                <a:ea typeface="Calibri"/>
                <a:cs typeface="Calibri"/>
                <a:sym typeface="Calibri"/>
              </a:rPr>
              <a:t>În</a:t>
            </a:r>
            <a:r>
              <a:rPr lang="en-US" sz="2400" i="1" dirty="0">
                <a:solidFill>
                  <a:srgbClr val="3C78D8"/>
                </a:solidFill>
                <a:latin typeface="Calibri"/>
                <a:ea typeface="Calibri"/>
                <a:cs typeface="Calibri"/>
                <a:sym typeface="Calibri"/>
              </a:rPr>
              <a:t> loc </a:t>
            </a:r>
            <a:r>
              <a:rPr lang="en-US" sz="2400" i="1" dirty="0" err="1">
                <a:solidFill>
                  <a:srgbClr val="3C78D8"/>
                </a:solidFill>
                <a:latin typeface="Calibri"/>
                <a:ea typeface="Calibri"/>
                <a:cs typeface="Calibri"/>
                <a:sym typeface="Calibri"/>
              </a:rPr>
              <a:t>să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programeze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fiecare</a:t>
            </a:r>
            <a:r>
              <a:rPr lang="en-US" sz="2400" i="1" dirty="0">
                <a:solidFill>
                  <a:srgbClr val="3C78D8"/>
                </a:solidFill>
                <a:latin typeface="Calibri"/>
                <a:ea typeface="Calibri"/>
                <a:cs typeface="Calibri"/>
                <a:sym typeface="Calibri"/>
              </a:rPr>
              <a:t> pas, o </a:t>
            </a:r>
            <a:r>
              <a:rPr lang="en-US" sz="2400" i="1" dirty="0" err="1">
                <a:solidFill>
                  <a:srgbClr val="3C78D8"/>
                </a:solidFill>
                <a:latin typeface="Calibri"/>
                <a:ea typeface="Calibri"/>
                <a:cs typeface="Calibri"/>
                <a:sym typeface="Calibri"/>
              </a:rPr>
              <a:t>mașină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este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programată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pentru</a:t>
            </a:r>
            <a:r>
              <a:rPr lang="en-US" sz="2400" i="1" dirty="0">
                <a:solidFill>
                  <a:srgbClr val="3C78D8"/>
                </a:solidFill>
                <a:latin typeface="Calibri"/>
                <a:ea typeface="Calibri"/>
                <a:cs typeface="Calibri"/>
                <a:sym typeface="Calibri"/>
              </a:rPr>
              <a:t> a </a:t>
            </a:r>
            <a:r>
              <a:rPr lang="en-US" sz="2400" i="1" dirty="0" err="1">
                <a:solidFill>
                  <a:srgbClr val="3C78D8"/>
                </a:solidFill>
                <a:latin typeface="Calibri"/>
                <a:ea typeface="Calibri"/>
                <a:cs typeface="Calibri"/>
                <a:sym typeface="Calibri"/>
              </a:rPr>
              <a:t>găsi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modele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învață</a:t>
            </a:r>
            <a:r>
              <a:rPr lang="en-US" sz="2400" i="1" dirty="0">
                <a:solidFill>
                  <a:srgbClr val="3C78D8"/>
                </a:solidFill>
                <a:latin typeface="Calibri"/>
                <a:ea typeface="Calibri"/>
                <a:cs typeface="Calibri"/>
                <a:sym typeface="Calibri"/>
              </a:rPr>
              <a:t>” pe </a:t>
            </a:r>
            <a:r>
              <a:rPr lang="en-US" sz="2400" i="1" dirty="0" err="1">
                <a:solidFill>
                  <a:srgbClr val="3C78D8"/>
                </a:solidFill>
                <a:latin typeface="Calibri"/>
                <a:ea typeface="Calibri"/>
                <a:cs typeface="Calibri"/>
                <a:sym typeface="Calibri"/>
              </a:rPr>
              <a:t>baza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exemplelor</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Există</a:t>
            </a:r>
            <a:r>
              <a:rPr lang="en-US" sz="2400" i="1" dirty="0">
                <a:solidFill>
                  <a:srgbClr val="3C78D8"/>
                </a:solidFill>
                <a:latin typeface="Calibri"/>
                <a:ea typeface="Calibri"/>
                <a:cs typeface="Calibri"/>
                <a:sym typeface="Calibri"/>
              </a:rPr>
              <a:t> o </a:t>
            </a:r>
            <a:r>
              <a:rPr lang="en-US" sz="2400" i="1" dirty="0" err="1">
                <a:solidFill>
                  <a:srgbClr val="3C78D8"/>
                </a:solidFill>
                <a:latin typeface="Calibri"/>
                <a:ea typeface="Calibri"/>
                <a:cs typeface="Calibri"/>
                <a:sym typeface="Calibri"/>
              </a:rPr>
              <a:t>zonă</a:t>
            </a:r>
            <a:r>
              <a:rPr lang="en-US" sz="2400" i="1" dirty="0">
                <a:solidFill>
                  <a:srgbClr val="3C78D8"/>
                </a:solidFill>
                <a:latin typeface="Calibri"/>
                <a:ea typeface="Calibri"/>
                <a:cs typeface="Calibri"/>
                <a:sym typeface="Calibri"/>
              </a:rPr>
              <a:t> mare de </a:t>
            </a:r>
            <a:r>
              <a:rPr lang="en-US" sz="2400" i="1" dirty="0" err="1">
                <a:solidFill>
                  <a:srgbClr val="3C78D8"/>
                </a:solidFill>
                <a:latin typeface="Calibri"/>
                <a:ea typeface="Calibri"/>
                <a:cs typeface="Calibri"/>
                <a:sym typeface="Calibri"/>
              </a:rPr>
              <a:t>suprapunere</a:t>
            </a:r>
            <a:r>
              <a:rPr lang="en-US" sz="2400" i="1" dirty="0">
                <a:solidFill>
                  <a:srgbClr val="3C78D8"/>
                </a:solidFill>
                <a:latin typeface="Calibri"/>
                <a:ea typeface="Calibri"/>
                <a:cs typeface="Calibri"/>
                <a:sym typeface="Calibri"/>
              </a:rPr>
              <a:t> cu </a:t>
            </a:r>
            <a:r>
              <a:rPr lang="en-US" sz="2400" i="1" dirty="0" err="1">
                <a:solidFill>
                  <a:srgbClr val="3C78D8"/>
                </a:solidFill>
                <a:latin typeface="Calibri"/>
                <a:ea typeface="Calibri"/>
                <a:cs typeface="Calibri"/>
                <a:sym typeface="Calibri"/>
              </a:rPr>
              <a:t>Statistica</a:t>
            </a:r>
            <a:r>
              <a:rPr lang="en-US" sz="2400" i="1" dirty="0">
                <a:solidFill>
                  <a:srgbClr val="3C78D8"/>
                </a:solidFill>
                <a:latin typeface="Calibri"/>
                <a:ea typeface="Calibri"/>
                <a:cs typeface="Calibri"/>
                <a:sym typeface="Calibri"/>
              </a:rPr>
              <a:t>.</a:t>
            </a:r>
            <a:endParaRPr dirty="0"/>
          </a:p>
        </p:txBody>
      </p:sp>
      <p:sp>
        <p:nvSpPr>
          <p:cNvPr id="289" name="Google Shape;289;p9"/>
          <p:cNvSpPr txBox="1"/>
          <p:nvPr/>
        </p:nvSpPr>
        <p:spPr>
          <a:xfrm>
            <a:off x="1600200" y="4716824"/>
            <a:ext cx="15303500" cy="3046948"/>
          </a:xfrm>
          <a:prstGeom prst="rect">
            <a:avLst/>
          </a:prstGeom>
          <a:noFill/>
          <a:ln>
            <a:noFill/>
          </a:ln>
        </p:spPr>
        <p:txBody>
          <a:bodyPr spcFirstLastPara="1" wrap="square" lIns="91425" tIns="45700" rIns="91425" bIns="45700" anchor="t" anchorCtr="0">
            <a:spAutoFit/>
          </a:bodyPr>
          <a:lstStyle/>
          <a:p>
            <a:pPr marL="1371600" lvl="0" indent="-476250">
              <a:lnSpc>
                <a:spcPct val="200000"/>
              </a:lnSpc>
              <a:buClr>
                <a:srgbClr val="3C78D8"/>
              </a:buClr>
              <a:buSzPts val="1400"/>
              <a:buFont typeface="Calibri"/>
              <a:buChar char="➢"/>
            </a:pPr>
            <a:r>
              <a:rPr lang="en-US" sz="2400" i="1" dirty="0" err="1">
                <a:solidFill>
                  <a:srgbClr val="3C78D8"/>
                </a:solidFill>
                <a:latin typeface="Calibri"/>
                <a:ea typeface="Calibri"/>
                <a:cs typeface="Calibri"/>
                <a:sym typeface="Calibri"/>
              </a:rPr>
              <a:t>Salvează</a:t>
            </a:r>
            <a:r>
              <a:rPr lang="en-US" sz="2400" i="1" dirty="0">
                <a:solidFill>
                  <a:srgbClr val="3C78D8"/>
                </a:solidFill>
                <a:latin typeface="Calibri"/>
                <a:ea typeface="Calibri"/>
                <a:cs typeface="Calibri"/>
                <a:sym typeface="Calibri"/>
              </a:rPr>
              <a:t> mii de </a:t>
            </a:r>
            <a:r>
              <a:rPr lang="en-US" sz="2400" i="1" dirty="0" err="1">
                <a:solidFill>
                  <a:srgbClr val="3C78D8"/>
                </a:solidFill>
                <a:latin typeface="Calibri"/>
                <a:ea typeface="Calibri"/>
                <a:cs typeface="Calibri"/>
                <a:sym typeface="Calibri"/>
              </a:rPr>
              <a:t>linii</a:t>
            </a:r>
            <a:r>
              <a:rPr lang="en-US" sz="2400" i="1" dirty="0">
                <a:solidFill>
                  <a:srgbClr val="3C78D8"/>
                </a:solidFill>
                <a:latin typeface="Calibri"/>
                <a:ea typeface="Calibri"/>
                <a:cs typeface="Calibri"/>
                <a:sym typeface="Calibri"/>
              </a:rPr>
              <a:t> de cod</a:t>
            </a:r>
          </a:p>
          <a:p>
            <a:pPr marL="1371600" lvl="0" indent="-476250">
              <a:lnSpc>
                <a:spcPct val="200000"/>
              </a:lnSpc>
              <a:buClr>
                <a:srgbClr val="3C78D8"/>
              </a:buClr>
              <a:buSzPts val="1400"/>
              <a:buFont typeface="Calibri"/>
              <a:buChar char="➢"/>
            </a:pPr>
            <a:r>
              <a:rPr lang="en-US" sz="2400" i="1" dirty="0" err="1">
                <a:solidFill>
                  <a:srgbClr val="3C78D8"/>
                </a:solidFill>
                <a:latin typeface="Calibri"/>
                <a:ea typeface="Calibri"/>
                <a:cs typeface="Calibri"/>
                <a:sym typeface="Calibri"/>
              </a:rPr>
              <a:t>Flexibil</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dacă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datele</a:t>
            </a:r>
            <a:r>
              <a:rPr lang="en-US" sz="2400" i="1" dirty="0">
                <a:solidFill>
                  <a:srgbClr val="3C78D8"/>
                </a:solidFill>
                <a:latin typeface="Calibri"/>
                <a:ea typeface="Calibri"/>
                <a:cs typeface="Calibri"/>
                <a:sym typeface="Calibri"/>
              </a:rPr>
              <a:t> se </a:t>
            </a:r>
            <a:r>
              <a:rPr lang="en-US" sz="2400" i="1" dirty="0" err="1">
                <a:solidFill>
                  <a:srgbClr val="3C78D8"/>
                </a:solidFill>
                <a:latin typeface="Calibri"/>
                <a:ea typeface="Calibri"/>
                <a:cs typeface="Calibri"/>
                <a:sym typeface="Calibri"/>
              </a:rPr>
              <a:t>modifică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programul</a:t>
            </a:r>
            <a:r>
              <a:rPr lang="en-US" sz="2400" i="1" dirty="0">
                <a:solidFill>
                  <a:srgbClr val="3C78D8"/>
                </a:solidFill>
                <a:latin typeface="Calibri"/>
                <a:ea typeface="Calibri"/>
                <a:cs typeface="Calibri"/>
                <a:sym typeface="Calibri"/>
              </a:rPr>
              <a:t> se </a:t>
            </a:r>
            <a:r>
              <a:rPr lang="en-US" sz="2400" i="1" dirty="0" err="1">
                <a:solidFill>
                  <a:srgbClr val="3C78D8"/>
                </a:solidFill>
                <a:latin typeface="Calibri"/>
                <a:ea typeface="Calibri"/>
                <a:cs typeface="Calibri"/>
                <a:sym typeface="Calibri"/>
              </a:rPr>
              <a:t>adaptează</a:t>
            </a:r>
            <a:r>
              <a:rPr lang="en-US" sz="2400" i="1" dirty="0">
                <a:solidFill>
                  <a:srgbClr val="3C78D8"/>
                </a:solidFill>
                <a:latin typeface="Calibri"/>
                <a:ea typeface="Calibri"/>
                <a:cs typeface="Calibri"/>
                <a:sym typeface="Calibri"/>
              </a:rPr>
              <a:t>.</a:t>
            </a:r>
          </a:p>
          <a:p>
            <a:pPr marL="1371600" lvl="0" indent="-476250">
              <a:lnSpc>
                <a:spcPct val="200000"/>
              </a:lnSpc>
              <a:buClr>
                <a:srgbClr val="3C78D8"/>
              </a:buClr>
              <a:buSzPts val="1400"/>
              <a:buFont typeface="Calibri"/>
              <a:buChar char="➢"/>
            </a:pPr>
            <a:r>
              <a:rPr lang="en-US" sz="2400" i="1" dirty="0" err="1">
                <a:solidFill>
                  <a:srgbClr val="3C78D8"/>
                </a:solidFill>
                <a:latin typeface="Calibri"/>
                <a:ea typeface="Calibri"/>
                <a:cs typeface="Calibri"/>
                <a:sym typeface="Calibri"/>
              </a:rPr>
              <a:t>Rezolvă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probleme</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pentru</a:t>
            </a:r>
            <a:r>
              <a:rPr lang="en-US" sz="2400" i="1" dirty="0">
                <a:solidFill>
                  <a:srgbClr val="3C78D8"/>
                </a:solidFill>
                <a:latin typeface="Calibri"/>
                <a:ea typeface="Calibri"/>
                <a:cs typeface="Calibri"/>
                <a:sym typeface="Calibri"/>
              </a:rPr>
              <a:t> care nu </a:t>
            </a:r>
            <a:r>
              <a:rPr lang="en-US" sz="2400" i="1" dirty="0" err="1">
                <a:solidFill>
                  <a:srgbClr val="3C78D8"/>
                </a:solidFill>
                <a:latin typeface="Calibri"/>
                <a:ea typeface="Calibri"/>
                <a:cs typeface="Calibri"/>
                <a:sym typeface="Calibri"/>
              </a:rPr>
              <a:t>avem</a:t>
            </a:r>
            <a:r>
              <a:rPr lang="en-US" sz="2400" i="1" dirty="0">
                <a:solidFill>
                  <a:srgbClr val="3C78D8"/>
                </a:solidFill>
                <a:latin typeface="Calibri"/>
                <a:ea typeface="Calibri"/>
                <a:cs typeface="Calibri"/>
                <a:sym typeface="Calibri"/>
              </a:rPr>
              <a:t> o </a:t>
            </a:r>
            <a:r>
              <a:rPr lang="en-US" sz="2400" i="1" dirty="0" err="1">
                <a:solidFill>
                  <a:srgbClr val="3C78D8"/>
                </a:solidFill>
                <a:latin typeface="Calibri"/>
                <a:ea typeface="Calibri"/>
                <a:cs typeface="Calibri"/>
                <a:sym typeface="Calibri"/>
              </a:rPr>
              <a:t>soluție</a:t>
            </a:r>
            <a:r>
              <a:rPr lang="en-US" sz="2400" i="1" dirty="0">
                <a:solidFill>
                  <a:srgbClr val="3C78D8"/>
                </a:solidFill>
                <a:latin typeface="Calibri"/>
                <a:ea typeface="Calibri"/>
                <a:cs typeface="Calibri"/>
                <a:sym typeface="Calibri"/>
              </a:rPr>
              <a:t> pas cu pas: de ex. </a:t>
            </a:r>
            <a:r>
              <a:rPr lang="en-US" sz="2400" i="1" dirty="0" err="1">
                <a:solidFill>
                  <a:srgbClr val="3C78D8"/>
                </a:solidFill>
                <a:latin typeface="Calibri"/>
                <a:ea typeface="Calibri"/>
                <a:cs typeface="Calibri"/>
                <a:sym typeface="Calibri"/>
              </a:rPr>
              <a:t>recunoașterea</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imaginii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a </a:t>
            </a:r>
            <a:r>
              <a:rPr lang="en-US" sz="2400" i="1" dirty="0" err="1">
                <a:solidFill>
                  <a:srgbClr val="3C78D8"/>
                </a:solidFill>
                <a:latin typeface="Calibri"/>
                <a:ea typeface="Calibri"/>
                <a:cs typeface="Calibri"/>
                <a:sym typeface="Calibri"/>
              </a:rPr>
              <a:t>sunetului</a:t>
            </a:r>
            <a:endParaRPr lang="en-US" sz="2400" i="1" dirty="0">
              <a:solidFill>
                <a:srgbClr val="3C78D8"/>
              </a:solidFill>
              <a:latin typeface="Calibri"/>
              <a:ea typeface="Calibri"/>
              <a:cs typeface="Calibri"/>
              <a:sym typeface="Calibri"/>
            </a:endParaRPr>
          </a:p>
          <a:p>
            <a:pPr marL="1371600" lvl="0" indent="-476250">
              <a:lnSpc>
                <a:spcPct val="200000"/>
              </a:lnSpc>
              <a:buClr>
                <a:srgbClr val="3C78D8"/>
              </a:buClr>
              <a:buSzPts val="1400"/>
              <a:buFont typeface="Calibri"/>
              <a:buChar char="➢"/>
            </a:pPr>
            <a:r>
              <a:rPr lang="en-US" sz="2400" i="1" dirty="0" err="1">
                <a:solidFill>
                  <a:srgbClr val="3C78D8"/>
                </a:solidFill>
                <a:latin typeface="Calibri"/>
                <a:ea typeface="Calibri"/>
                <a:cs typeface="Calibri"/>
                <a:sym typeface="Calibri"/>
              </a:rPr>
              <a:t>Joacă</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jocuri</a:t>
            </a:r>
            <a:r>
              <a:rPr lang="en-US" sz="2400" i="1" dirty="0">
                <a:solidFill>
                  <a:srgbClr val="3C78D8"/>
                </a:solidFill>
                <a:latin typeface="Calibri"/>
                <a:ea typeface="Calibri"/>
                <a:cs typeface="Calibri"/>
                <a:sym typeface="Calibri"/>
              </a:rPr>
              <a:t> </a:t>
            </a:r>
            <a:r>
              <a:rPr lang="en-US" sz="2400" i="1" dirty="0" err="1">
                <a:solidFill>
                  <a:srgbClr val="3C78D8"/>
                </a:solidFill>
                <a:latin typeface="Calibri"/>
                <a:ea typeface="Calibri"/>
                <a:cs typeface="Calibri"/>
                <a:sym typeface="Calibri"/>
              </a:rPr>
              <a:t>și</a:t>
            </a:r>
            <a:r>
              <a:rPr lang="en-US" sz="2400" i="1" dirty="0">
                <a:solidFill>
                  <a:srgbClr val="3C78D8"/>
                </a:solidFill>
                <a:latin typeface="Calibri"/>
                <a:ea typeface="Calibri"/>
                <a:cs typeface="Calibri"/>
                <a:sym typeface="Calibri"/>
              </a:rPr>
              <a:t> ne bate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3563</Words>
  <Application>Microsoft Office PowerPoint</Application>
  <PresentationFormat>Personalizado</PresentationFormat>
  <Paragraphs>308</Paragraphs>
  <Slides>42</Slides>
  <Notes>42</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42</vt:i4>
      </vt:variant>
    </vt:vector>
  </HeadingPairs>
  <TitlesOfParts>
    <vt:vector size="55" baseType="lpstr">
      <vt:lpstr>Calibri</vt:lpstr>
      <vt:lpstr>Arial</vt:lpstr>
      <vt:lpstr>Helvetica Neue</vt:lpstr>
      <vt:lpstr>Merriweather Sans</vt:lpstr>
      <vt:lpstr>Wingdings</vt:lpstr>
      <vt:lpstr>Noto Sans Symbols</vt:lpstr>
      <vt:lpstr>Times New Roman</vt:lpstr>
      <vt:lpstr>Oxygen</vt:lpstr>
      <vt:lpstr>Courier New</vt:lpstr>
      <vt:lpstr>Office Theme</vt:lpstr>
      <vt:lpstr>Diseño personalizado</vt:lpstr>
      <vt:lpstr>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Multe sisteme AI sunt folosite pentru clasificare. Aici, de exemplu, pentru clasificarea imaginilor. După multe exemple, algoritmul a „învățat”...</vt:lpstr>
      <vt:lpstr>După multe exemple, algoritmul a învățat...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Monia Coppola</cp:lastModifiedBy>
  <cp:revision>95</cp:revision>
  <dcterms:created xsi:type="dcterms:W3CDTF">2022-05-03T15:33:59Z</dcterms:created>
  <dcterms:modified xsi:type="dcterms:W3CDTF">2023-09-01T10:34:50Z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