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8" r:id="rId3"/>
    <p:sldId id="259" r:id="rId4"/>
    <p:sldId id="274" r:id="rId5"/>
    <p:sldId id="263" r:id="rId6"/>
    <p:sldId id="260" r:id="rId7"/>
    <p:sldId id="264" r:id="rId8"/>
    <p:sldId id="265" r:id="rId9"/>
    <p:sldId id="276" r:id="rId10"/>
    <p:sldId id="266" r:id="rId11"/>
    <p:sldId id="267" r:id="rId12"/>
    <p:sldId id="268" r:id="rId13"/>
    <p:sldId id="269" r:id="rId14"/>
    <p:sldId id="270" r:id="rId15"/>
    <p:sldId id="271" r:id="rId16"/>
    <p:sldId id="272" r:id="rId17"/>
    <p:sldId id="275" r:id="rId18"/>
    <p:sldId id="273" r:id="rId19"/>
    <p:sldId id="277" r:id="rId20"/>
    <p:sldId id="278" r:id="rId21"/>
    <p:sldId id="262" r:id="rId22"/>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D40"/>
    <a:srgbClr val="F8F8F8"/>
    <a:srgbClr val="238791"/>
    <a:srgbClr val="1E737C"/>
    <a:srgbClr val="E8676A"/>
    <a:srgbClr val="E7686A"/>
    <a:srgbClr val="697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49" d="100"/>
          <a:sy n="49" d="100"/>
        </p:scale>
        <p:origin x="1046" y="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E277B-3B42-E4D1-B6A8-D724EB41D0B0}"/>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52ECCD-C0CA-93DB-151D-9581D1F5D82F}"/>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86486E2-D614-591E-B732-55E098029375}"/>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F0958C8-5AD5-7968-F14A-57C823D36F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6875A1-4E83-D05B-BD13-B52DD04DB824}"/>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F75999A-F334-86AE-8EDD-EBC8A9A254F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10/04/2023</a:t>
            </a:fld>
            <a:endParaRPr lang="es-ES"/>
          </a:p>
        </p:txBody>
      </p:sp>
      <p:sp>
        <p:nvSpPr>
          <p:cNvPr id="8" name="Marcador de pie de página 7">
            <a:extLst>
              <a:ext uri="{FF2B5EF4-FFF2-40B4-BE49-F238E27FC236}">
                <a16:creationId xmlns:a16="http://schemas.microsoft.com/office/drawing/2014/main" id="{85E8ACF4-12E9-F6E7-34B8-95778505C17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75EE5675-1314-BF12-FD7D-55D17789920E}"/>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0247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E8C4E-13E0-55E6-0EBA-C4246DC4044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CB973EB-B3BF-842B-EB0E-C1A8E529C07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10/04/2023</a:t>
            </a:fld>
            <a:endParaRPr lang="es-ES"/>
          </a:p>
        </p:txBody>
      </p:sp>
      <p:sp>
        <p:nvSpPr>
          <p:cNvPr id="4" name="Marcador de pie de página 3">
            <a:extLst>
              <a:ext uri="{FF2B5EF4-FFF2-40B4-BE49-F238E27FC236}">
                <a16:creationId xmlns:a16="http://schemas.microsoft.com/office/drawing/2014/main" id="{456AFE9B-4108-5EBE-F167-5CE993ECBFF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2DF1E4D6-ABD8-8A8B-631F-5B12792878D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53220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64C83C-4D93-15FB-524E-D13FECDDA741}"/>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10/04/2023</a:t>
            </a:fld>
            <a:endParaRPr lang="es-ES"/>
          </a:p>
        </p:txBody>
      </p:sp>
      <p:sp>
        <p:nvSpPr>
          <p:cNvPr id="3" name="Marcador de pie de página 2">
            <a:extLst>
              <a:ext uri="{FF2B5EF4-FFF2-40B4-BE49-F238E27FC236}">
                <a16:creationId xmlns:a16="http://schemas.microsoft.com/office/drawing/2014/main" id="{F863E5DC-7CCB-206F-C702-B3AF98751D3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2954E89-459B-7734-DD24-1DC7BCEF2F4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034177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3E929-57BE-3B1B-0D0D-772F684CF6E2}"/>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326571-F15E-0E7E-091F-AE85410BF368}"/>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B602F4-5B77-6701-7AE4-44F61BC315E3}"/>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D31B4A-CD75-3FA1-AE0E-AC69CFBDDAC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10/04/2023</a:t>
            </a:fld>
            <a:endParaRPr lang="es-ES"/>
          </a:p>
        </p:txBody>
      </p:sp>
      <p:sp>
        <p:nvSpPr>
          <p:cNvPr id="6" name="Marcador de pie de página 5">
            <a:extLst>
              <a:ext uri="{FF2B5EF4-FFF2-40B4-BE49-F238E27FC236}">
                <a16:creationId xmlns:a16="http://schemas.microsoft.com/office/drawing/2014/main" id="{9696BC9A-DA43-654D-00CA-E0DCB883DDE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39DA356-0527-E3EF-20E8-77F2EE427C0A}"/>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35071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BB2A0-1F99-4774-130B-DE435622296A}"/>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966F0D2-122F-2C80-3361-36097EED23F3}"/>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C97EF99-F8FC-1686-50A7-FC93F299B1D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C49A95-6AE0-BE64-BAEB-437CE62325F6}"/>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10/04/2023</a:t>
            </a:fld>
            <a:endParaRPr lang="es-ES"/>
          </a:p>
        </p:txBody>
      </p:sp>
      <p:sp>
        <p:nvSpPr>
          <p:cNvPr id="6" name="Marcador de pie de página 5">
            <a:extLst>
              <a:ext uri="{FF2B5EF4-FFF2-40B4-BE49-F238E27FC236}">
                <a16:creationId xmlns:a16="http://schemas.microsoft.com/office/drawing/2014/main" id="{53206811-1782-0544-6A71-815DAF92B9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C35AC3D-2FC2-28BC-E6C9-F2E49B7B5936}"/>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772221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92E2F-5791-BBDA-5B71-30E2CEB5C23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CF477-1A8A-EC9D-2CD9-CCB8974FE202}"/>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C911FE-1B5C-9C27-00BE-7F2861BF4359}"/>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10/04/2023</a:t>
            </a:fld>
            <a:endParaRPr lang="es-ES"/>
          </a:p>
        </p:txBody>
      </p:sp>
      <p:sp>
        <p:nvSpPr>
          <p:cNvPr id="5" name="Marcador de pie de página 4">
            <a:extLst>
              <a:ext uri="{FF2B5EF4-FFF2-40B4-BE49-F238E27FC236}">
                <a16:creationId xmlns:a16="http://schemas.microsoft.com/office/drawing/2014/main" id="{DC12B8E4-BA5C-4E23-039A-E664908E6DD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E1BABD4-9480-4A03-1684-C22CF30C5B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19522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A2ECEE-B169-17F0-F43C-842F42441CD1}"/>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814F84-C46C-1D79-415C-C0784E2EFF1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30ED9D-41A2-AA0F-D943-39A44D49E5EF}"/>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10/04/2023</a:t>
            </a:fld>
            <a:endParaRPr lang="es-ES"/>
          </a:p>
        </p:txBody>
      </p:sp>
      <p:sp>
        <p:nvSpPr>
          <p:cNvPr id="5" name="Marcador de pie de página 4">
            <a:extLst>
              <a:ext uri="{FF2B5EF4-FFF2-40B4-BE49-F238E27FC236}">
                <a16:creationId xmlns:a16="http://schemas.microsoft.com/office/drawing/2014/main" id="{BCB69718-7114-6B06-E813-5A238201995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164EEF-0569-7BCD-A4B1-DDE8123A2D7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415892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9072C-7E47-B70E-B79E-10E0F2EA6FC5}"/>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434A50-EB7E-272A-7A77-276077D9210F}"/>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E3EBBF7-0D82-F25A-82B9-EE7FFE2DA312}"/>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10/04/2023</a:t>
            </a:fld>
            <a:endParaRPr lang="es-ES"/>
          </a:p>
        </p:txBody>
      </p:sp>
      <p:sp>
        <p:nvSpPr>
          <p:cNvPr id="5" name="Marcador de pie de página 4">
            <a:extLst>
              <a:ext uri="{FF2B5EF4-FFF2-40B4-BE49-F238E27FC236}">
                <a16:creationId xmlns:a16="http://schemas.microsoft.com/office/drawing/2014/main" id="{1A8BF46F-BB9A-D741-571A-4CC74EE9E80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C0EB782-AE44-A5D9-FDF4-9E510D87E809}"/>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71097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043A1-E8C1-010B-5D09-581CE51E25B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E1B9B1-F63C-4DF2-3D12-A83AC454D3B8}"/>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3D775-921A-50C6-8661-8D81AE2AB737}"/>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10/04/2023</a:t>
            </a:fld>
            <a:endParaRPr lang="es-ES"/>
          </a:p>
        </p:txBody>
      </p:sp>
      <p:sp>
        <p:nvSpPr>
          <p:cNvPr id="5" name="Marcador de pie de página 4">
            <a:extLst>
              <a:ext uri="{FF2B5EF4-FFF2-40B4-BE49-F238E27FC236}">
                <a16:creationId xmlns:a16="http://schemas.microsoft.com/office/drawing/2014/main" id="{3093E7B2-15B0-09E0-C6FC-15F08AEBE0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4D349D4-0FFD-62D9-4865-6D7908E5F4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88689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7E738-47FE-95EE-70B2-4463D108385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5EC36A-F222-EC6F-9B4D-7271CF5760A8}"/>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2C40F4-E00B-4D7E-6D84-858834C9CBC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10/04/2023</a:t>
            </a:fld>
            <a:endParaRPr lang="es-ES"/>
          </a:p>
        </p:txBody>
      </p:sp>
      <p:sp>
        <p:nvSpPr>
          <p:cNvPr id="5" name="Marcador de pie de página 4">
            <a:extLst>
              <a:ext uri="{FF2B5EF4-FFF2-40B4-BE49-F238E27FC236}">
                <a16:creationId xmlns:a16="http://schemas.microsoft.com/office/drawing/2014/main" id="{285D561B-6E85-340F-4100-0E9C69E8927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37B0910-8394-57CF-84B2-EEC8A0C03A83}"/>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04730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6F903-EF2D-E7C5-47C0-6F46DA775711}"/>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151A5A-85BC-410F-42C5-7BF6AA5BC14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F0FA94C-9271-126F-650E-261B491CA64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9EBFF4-D20E-792C-9CFC-B0C408AF47F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10/04/2023</a:t>
            </a:fld>
            <a:endParaRPr lang="es-ES"/>
          </a:p>
        </p:txBody>
      </p:sp>
      <p:sp>
        <p:nvSpPr>
          <p:cNvPr id="6" name="Marcador de pie de página 5">
            <a:extLst>
              <a:ext uri="{FF2B5EF4-FFF2-40B4-BE49-F238E27FC236}">
                <a16:creationId xmlns:a16="http://schemas.microsoft.com/office/drawing/2014/main" id="{A7C9D12F-3E17-2406-5A3F-9F2870F09F2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889552A-DD63-D594-ABDB-AEBE8FA53B5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57906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DA802E67-0748-2D2E-3F14-D254668597AB}"/>
              </a:ext>
            </a:extLst>
          </p:cNvPr>
          <p:cNvPicPr/>
          <p:nvPr userDrawn="1"/>
        </p:nvPicPr>
        <p:blipFill>
          <a:blip r:embed="rId7" cstate="print"/>
          <a:stretch>
            <a:fillRect/>
          </a:stretch>
        </p:blipFill>
        <p:spPr>
          <a:xfrm>
            <a:off x="1447800" y="9243313"/>
            <a:ext cx="3200399" cy="676274"/>
          </a:xfrm>
          <a:prstGeom prst="rect">
            <a:avLst/>
          </a:prstGeom>
        </p:spPr>
      </p:pic>
      <p:sp>
        <p:nvSpPr>
          <p:cNvPr id="8" name="object 3">
            <a:extLst>
              <a:ext uri="{FF2B5EF4-FFF2-40B4-BE49-F238E27FC236}">
                <a16:creationId xmlns:a16="http://schemas.microsoft.com/office/drawing/2014/main" id="{5755C00D-77FE-8975-9CB6-FD3EDDCC4CA5}"/>
              </a:ext>
            </a:extLst>
          </p:cNvPr>
          <p:cNvSpPr/>
          <p:nvPr userDrawn="1"/>
        </p:nvSpPr>
        <p:spPr>
          <a:xfrm>
            <a:off x="177057"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id="{EBE1FC0C-33F3-5F92-1FEB-C1B4B5FFD70F}"/>
              </a:ext>
            </a:extLst>
          </p:cNvPr>
          <p:cNvSpPr/>
          <p:nvPr userDrawn="1"/>
        </p:nvSpPr>
        <p:spPr>
          <a:xfrm>
            <a:off x="177057"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id="{1B192276-58A7-C71B-1D87-8FB1F92F3D4C}"/>
              </a:ext>
            </a:extLst>
          </p:cNvPr>
          <p:cNvSpPr/>
          <p:nvPr userDrawn="1"/>
        </p:nvSpPr>
        <p:spPr>
          <a:xfrm>
            <a:off x="187762"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id="{DAEB0637-26CA-5155-2AD9-42AF2609ACA7}"/>
              </a:ext>
            </a:extLst>
          </p:cNvPr>
          <p:cNvSpPr/>
          <p:nvPr userDrawn="1"/>
        </p:nvSpPr>
        <p:spPr>
          <a:xfrm>
            <a:off x="177057"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id="{7F78179B-2511-C03D-E662-07AEAA86E42E}"/>
              </a:ext>
            </a:extLst>
          </p:cNvPr>
          <p:cNvSpPr/>
          <p:nvPr userDrawn="1"/>
        </p:nvSpPr>
        <p:spPr>
          <a:xfrm>
            <a:off x="177057"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id="{CC585EAD-8078-9E92-9493-90F92CCB61BA}"/>
              </a:ext>
            </a:extLst>
          </p:cNvPr>
          <p:cNvSpPr/>
          <p:nvPr userDrawn="1"/>
        </p:nvSpPr>
        <p:spPr>
          <a:xfrm>
            <a:off x="187762"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id="{7CE332CB-41FC-4074-C19E-3BDEBC4E8238}"/>
              </a:ext>
            </a:extLst>
          </p:cNvPr>
          <p:cNvSpPr/>
          <p:nvPr userDrawn="1"/>
        </p:nvSpPr>
        <p:spPr>
          <a:xfrm>
            <a:off x="177057"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id="{1D63B0BA-2CA7-5508-D507-274C4C17A6DE}"/>
              </a:ext>
            </a:extLst>
          </p:cNvPr>
          <p:cNvSpPr/>
          <p:nvPr userDrawn="1"/>
        </p:nvSpPr>
        <p:spPr>
          <a:xfrm>
            <a:off x="177057"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id="{52C5D37E-F8EC-5272-D7A3-E0C30F6F0EB8}"/>
              </a:ext>
            </a:extLst>
          </p:cNvPr>
          <p:cNvSpPr/>
          <p:nvPr userDrawn="1"/>
        </p:nvSpPr>
        <p:spPr>
          <a:xfrm>
            <a:off x="187762"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id="{9E76F77F-6692-1CA4-98F5-4693E6F4FC13}"/>
              </a:ext>
            </a:extLst>
          </p:cNvPr>
          <p:cNvSpPr/>
          <p:nvPr userDrawn="1"/>
        </p:nvSpPr>
        <p:spPr>
          <a:xfrm>
            <a:off x="177057"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id="{3BE22DC0-2D1B-079D-F944-4A177816C953}"/>
              </a:ext>
            </a:extLst>
          </p:cNvPr>
          <p:cNvSpPr/>
          <p:nvPr userDrawn="1"/>
        </p:nvSpPr>
        <p:spPr>
          <a:xfrm>
            <a:off x="177057"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id="{EA425F25-F69F-8F5B-D60F-974156588B30}"/>
              </a:ext>
            </a:extLst>
          </p:cNvPr>
          <p:cNvPicPr/>
          <p:nvPr userDrawn="1"/>
        </p:nvPicPr>
        <p:blipFill>
          <a:blip r:embed="rId8" cstate="print"/>
          <a:stretch>
            <a:fillRect/>
          </a:stretch>
        </p:blipFill>
        <p:spPr>
          <a:xfrm>
            <a:off x="5797230" y="2851504"/>
            <a:ext cx="6741318" cy="2179240"/>
          </a:xfrm>
          <a:prstGeom prst="rect">
            <a:avLst/>
          </a:prstGeom>
        </p:spPr>
      </p:pic>
      <p:sp>
        <p:nvSpPr>
          <p:cNvPr id="20" name="object 15">
            <a:extLst>
              <a:ext uri="{FF2B5EF4-FFF2-40B4-BE49-F238E27FC236}">
                <a16:creationId xmlns:a16="http://schemas.microsoft.com/office/drawing/2014/main" id="{1A6B726B-5748-34C8-5362-2B72670AA269}"/>
              </a:ext>
            </a:extLst>
          </p:cNvPr>
          <p:cNvSpPr txBox="1"/>
          <p:nvPr userDrawn="1"/>
        </p:nvSpPr>
        <p:spPr>
          <a:xfrm>
            <a:off x="7539626" y="5470518"/>
            <a:ext cx="3209290" cy="377825"/>
          </a:xfrm>
          <a:prstGeom prst="rect">
            <a:avLst/>
          </a:prstGeom>
        </p:spPr>
        <p:txBody>
          <a:bodyPr vert="horz" wrap="square" lIns="0" tIns="13335" rIns="0" bIns="0" rtlCol="0">
            <a:spAutoFit/>
          </a:bodyPr>
          <a:lstStyle/>
          <a:p>
            <a:pPr marL="12700">
              <a:lnSpc>
                <a:spcPct val="100000"/>
              </a:lnSpc>
              <a:spcBef>
                <a:spcPts val="105"/>
              </a:spcBef>
            </a:pPr>
            <a:r>
              <a:rPr sz="2300" spc="140" dirty="0">
                <a:solidFill>
                  <a:srgbClr val="6B7C86"/>
                </a:solidFill>
                <a:latin typeface="Microsoft Sans Serif"/>
                <a:cs typeface="Microsoft Sans Serif"/>
              </a:rPr>
              <a:t>da</a:t>
            </a:r>
            <a:r>
              <a:rPr sz="2300" spc="165" dirty="0">
                <a:solidFill>
                  <a:srgbClr val="6B7C86"/>
                </a:solidFill>
                <a:latin typeface="Microsoft Sans Serif"/>
                <a:cs typeface="Microsoft Sans Serif"/>
              </a:rPr>
              <a:t>t</a:t>
            </a:r>
            <a:r>
              <a:rPr sz="2300" spc="140" dirty="0">
                <a:solidFill>
                  <a:srgbClr val="6B7C86"/>
                </a:solidFill>
                <a:latin typeface="Microsoft Sans Serif"/>
                <a:cs typeface="Microsoft Sans Serif"/>
              </a:rPr>
              <a:t>a</a:t>
            </a:r>
            <a:r>
              <a:rPr sz="2300" spc="15" dirty="0">
                <a:solidFill>
                  <a:srgbClr val="6B7C86"/>
                </a:solidFill>
                <a:latin typeface="Microsoft Sans Serif"/>
                <a:cs typeface="Microsoft Sans Serif"/>
              </a:rPr>
              <a:t>s</a:t>
            </a:r>
            <a:r>
              <a:rPr sz="2300" spc="120" dirty="0">
                <a:solidFill>
                  <a:srgbClr val="6B7C86"/>
                </a:solidFill>
                <a:latin typeface="Microsoft Sans Serif"/>
                <a:cs typeface="Microsoft Sans Serif"/>
              </a:rPr>
              <a:t>ci</a:t>
            </a:r>
            <a:r>
              <a:rPr sz="2300" spc="40" dirty="0">
                <a:solidFill>
                  <a:srgbClr val="6B7C86"/>
                </a:solidFill>
                <a:latin typeface="Microsoft Sans Serif"/>
                <a:cs typeface="Microsoft Sans Serif"/>
              </a:rPr>
              <a:t>e</a:t>
            </a:r>
            <a:r>
              <a:rPr sz="2300" dirty="0">
                <a:solidFill>
                  <a:srgbClr val="6B7C86"/>
                </a:solidFill>
                <a:latin typeface="Microsoft Sans Serif"/>
                <a:cs typeface="Microsoft Sans Serif"/>
              </a:rPr>
              <a:t>n</a:t>
            </a:r>
            <a:r>
              <a:rPr sz="2300" spc="120" dirty="0">
                <a:solidFill>
                  <a:srgbClr val="6B7C86"/>
                </a:solidFill>
                <a:latin typeface="Microsoft Sans Serif"/>
                <a:cs typeface="Microsoft Sans Serif"/>
              </a:rPr>
              <a:t>c</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a:t>
            </a:r>
            <a:r>
              <a:rPr sz="2300" spc="140" dirty="0">
                <a:solidFill>
                  <a:srgbClr val="6B7C86"/>
                </a:solidFill>
                <a:latin typeface="Microsoft Sans Serif"/>
                <a:cs typeface="Microsoft Sans Serif"/>
              </a:rPr>
              <a:t>p</a:t>
            </a:r>
            <a:r>
              <a:rPr sz="2300" spc="110" dirty="0">
                <a:solidFill>
                  <a:srgbClr val="6B7C86"/>
                </a:solidFill>
                <a:latin typeface="Microsoft Sans Serif"/>
                <a:cs typeface="Microsoft Sans Serif"/>
              </a:rPr>
              <a:t>r</a:t>
            </a:r>
            <a:r>
              <a:rPr sz="2300" spc="40" dirty="0">
                <a:solidFill>
                  <a:srgbClr val="6B7C86"/>
                </a:solidFill>
                <a:latin typeface="Microsoft Sans Serif"/>
                <a:cs typeface="Microsoft Sans Serif"/>
              </a:rPr>
              <a:t>o</a:t>
            </a:r>
            <a:r>
              <a:rPr sz="2300" spc="120" dirty="0">
                <a:solidFill>
                  <a:srgbClr val="6B7C86"/>
                </a:solidFill>
                <a:latin typeface="Microsoft Sans Serif"/>
                <a:cs typeface="Microsoft Sans Serif"/>
              </a:rPr>
              <a:t>j</a:t>
            </a:r>
            <a:r>
              <a:rPr sz="2300" spc="40" dirty="0">
                <a:solidFill>
                  <a:srgbClr val="6B7C86"/>
                </a:solidFill>
                <a:latin typeface="Microsoft Sans Serif"/>
                <a:cs typeface="Microsoft Sans Serif"/>
              </a:rPr>
              <a:t>e</a:t>
            </a:r>
            <a:r>
              <a:rPr sz="2300" spc="120" dirty="0">
                <a:solidFill>
                  <a:srgbClr val="6B7C86"/>
                </a:solidFill>
                <a:latin typeface="Microsoft Sans Serif"/>
                <a:cs typeface="Microsoft Sans Serif"/>
              </a:rPr>
              <a:t>c</a:t>
            </a:r>
            <a:r>
              <a:rPr sz="2300" spc="165" dirty="0">
                <a:solidFill>
                  <a:srgbClr val="6B7C86"/>
                </a:solidFill>
                <a:latin typeface="Microsoft Sans Serif"/>
                <a:cs typeface="Microsoft Sans Serif"/>
              </a:rPr>
              <a:t>t</a:t>
            </a:r>
            <a:r>
              <a:rPr sz="2300" spc="5" dirty="0">
                <a:solidFill>
                  <a:srgbClr val="6B7C86"/>
                </a:solidFill>
                <a:latin typeface="Microsoft Sans Serif"/>
                <a:cs typeface="Microsoft Sans Serif"/>
              </a:rPr>
              <a:t>.</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u</a:t>
            </a:r>
            <a:endParaRPr sz="2300">
              <a:latin typeface="Microsoft Sans Serif"/>
              <a:cs typeface="Microsoft Sans Serif"/>
            </a:endParaRPr>
          </a:p>
        </p:txBody>
      </p:sp>
      <p:sp>
        <p:nvSpPr>
          <p:cNvPr id="21" name="object 16">
            <a:extLst>
              <a:ext uri="{FF2B5EF4-FFF2-40B4-BE49-F238E27FC236}">
                <a16:creationId xmlns:a16="http://schemas.microsoft.com/office/drawing/2014/main" id="{8736A787-F2E2-0249-2B92-70DCD11FEB45}"/>
              </a:ext>
            </a:extLst>
          </p:cNvPr>
          <p:cNvSpPr/>
          <p:nvPr userDrawn="1"/>
        </p:nvSpPr>
        <p:spPr>
          <a:xfrm>
            <a:off x="17798045"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2" name="object 17">
            <a:extLst>
              <a:ext uri="{FF2B5EF4-FFF2-40B4-BE49-F238E27FC236}">
                <a16:creationId xmlns:a16="http://schemas.microsoft.com/office/drawing/2014/main" id="{3BECE133-F238-3E75-6586-6852EBBD7035}"/>
              </a:ext>
            </a:extLst>
          </p:cNvPr>
          <p:cNvSpPr/>
          <p:nvPr userDrawn="1"/>
        </p:nvSpPr>
        <p:spPr>
          <a:xfrm>
            <a:off x="17798045"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3" name="object 18">
            <a:extLst>
              <a:ext uri="{FF2B5EF4-FFF2-40B4-BE49-F238E27FC236}">
                <a16:creationId xmlns:a16="http://schemas.microsoft.com/office/drawing/2014/main" id="{EE7DBF95-E8F0-4EC7-A357-B813D6F3C116}"/>
              </a:ext>
            </a:extLst>
          </p:cNvPr>
          <p:cNvSpPr/>
          <p:nvPr userDrawn="1"/>
        </p:nvSpPr>
        <p:spPr>
          <a:xfrm>
            <a:off x="17808748"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4" name="object 19">
            <a:extLst>
              <a:ext uri="{FF2B5EF4-FFF2-40B4-BE49-F238E27FC236}">
                <a16:creationId xmlns:a16="http://schemas.microsoft.com/office/drawing/2014/main" id="{E7440B94-250D-7087-FA48-06DA05C26E53}"/>
              </a:ext>
            </a:extLst>
          </p:cNvPr>
          <p:cNvSpPr/>
          <p:nvPr userDrawn="1"/>
        </p:nvSpPr>
        <p:spPr>
          <a:xfrm>
            <a:off x="17798045"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5" name="object 20">
            <a:extLst>
              <a:ext uri="{FF2B5EF4-FFF2-40B4-BE49-F238E27FC236}">
                <a16:creationId xmlns:a16="http://schemas.microsoft.com/office/drawing/2014/main" id="{20FD4E03-045B-FC83-C335-A346D34EFA0F}"/>
              </a:ext>
            </a:extLst>
          </p:cNvPr>
          <p:cNvSpPr/>
          <p:nvPr userDrawn="1"/>
        </p:nvSpPr>
        <p:spPr>
          <a:xfrm>
            <a:off x="17798045"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6" name="object 21">
            <a:extLst>
              <a:ext uri="{FF2B5EF4-FFF2-40B4-BE49-F238E27FC236}">
                <a16:creationId xmlns:a16="http://schemas.microsoft.com/office/drawing/2014/main" id="{1F30AA6A-BFF5-5D93-DEDE-1DBB94413FCB}"/>
              </a:ext>
            </a:extLst>
          </p:cNvPr>
          <p:cNvSpPr/>
          <p:nvPr userDrawn="1"/>
        </p:nvSpPr>
        <p:spPr>
          <a:xfrm>
            <a:off x="17808748"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7" name="object 22">
            <a:extLst>
              <a:ext uri="{FF2B5EF4-FFF2-40B4-BE49-F238E27FC236}">
                <a16:creationId xmlns:a16="http://schemas.microsoft.com/office/drawing/2014/main" id="{8FDD1866-CD25-5BF8-347D-1393AB11A60D}"/>
              </a:ext>
            </a:extLst>
          </p:cNvPr>
          <p:cNvSpPr/>
          <p:nvPr userDrawn="1"/>
        </p:nvSpPr>
        <p:spPr>
          <a:xfrm>
            <a:off x="17798045"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8" name="object 23">
            <a:extLst>
              <a:ext uri="{FF2B5EF4-FFF2-40B4-BE49-F238E27FC236}">
                <a16:creationId xmlns:a16="http://schemas.microsoft.com/office/drawing/2014/main" id="{005E8A9B-D108-6CE4-D957-81B06AFEF150}"/>
              </a:ext>
            </a:extLst>
          </p:cNvPr>
          <p:cNvSpPr/>
          <p:nvPr userDrawn="1"/>
        </p:nvSpPr>
        <p:spPr>
          <a:xfrm>
            <a:off x="17798045"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9" name="object 24">
            <a:extLst>
              <a:ext uri="{FF2B5EF4-FFF2-40B4-BE49-F238E27FC236}">
                <a16:creationId xmlns:a16="http://schemas.microsoft.com/office/drawing/2014/main" id="{89CDC558-A324-5641-734B-5642CF178DE7}"/>
              </a:ext>
            </a:extLst>
          </p:cNvPr>
          <p:cNvSpPr/>
          <p:nvPr userDrawn="1"/>
        </p:nvSpPr>
        <p:spPr>
          <a:xfrm>
            <a:off x="17808748"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30" name="object 25">
            <a:extLst>
              <a:ext uri="{FF2B5EF4-FFF2-40B4-BE49-F238E27FC236}">
                <a16:creationId xmlns:a16="http://schemas.microsoft.com/office/drawing/2014/main" id="{8D9E1383-427A-61BD-B71A-8E2CB4E63645}"/>
              </a:ext>
            </a:extLst>
          </p:cNvPr>
          <p:cNvSpPr/>
          <p:nvPr userDrawn="1"/>
        </p:nvSpPr>
        <p:spPr>
          <a:xfrm>
            <a:off x="17798045"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31" name="object 26">
            <a:extLst>
              <a:ext uri="{FF2B5EF4-FFF2-40B4-BE49-F238E27FC236}">
                <a16:creationId xmlns:a16="http://schemas.microsoft.com/office/drawing/2014/main" id="{76CF06EF-2545-5250-3E4D-538961D386AA}"/>
              </a:ext>
            </a:extLst>
          </p:cNvPr>
          <p:cNvSpPr/>
          <p:nvPr userDrawn="1"/>
        </p:nvSpPr>
        <p:spPr>
          <a:xfrm>
            <a:off x="17798045"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4" name="CuadroTexto 3">
            <a:extLst>
              <a:ext uri="{FF2B5EF4-FFF2-40B4-BE49-F238E27FC236}">
                <a16:creationId xmlns:a16="http://schemas.microsoft.com/office/drawing/2014/main" id="{F5FA4E65-FCA8-8E2F-B048-324F8F6C7CF4}"/>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145D299E-C2A7-E77F-BA72-256A7D6F00CA}"/>
              </a:ext>
            </a:extLst>
          </p:cNvPr>
          <p:cNvSpPr/>
          <p:nvPr userDrawn="1"/>
        </p:nvSpPr>
        <p:spPr>
          <a:xfrm>
            <a:off x="177057" y="9847729"/>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id="{BCFB7F2E-F53E-AF00-C8C3-80160DE71268}"/>
              </a:ext>
            </a:extLst>
          </p:cNvPr>
          <p:cNvSpPr/>
          <p:nvPr userDrawn="1"/>
        </p:nvSpPr>
        <p:spPr>
          <a:xfrm>
            <a:off x="177057" y="8847488"/>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id="{92CBDF82-C7B5-0A47-2560-A379483FE578}"/>
              </a:ext>
            </a:extLst>
          </p:cNvPr>
          <p:cNvSpPr/>
          <p:nvPr userDrawn="1"/>
        </p:nvSpPr>
        <p:spPr>
          <a:xfrm>
            <a:off x="187762" y="7596451"/>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id="{042BE1D7-E3DE-C108-4982-24B42CC0AA72}"/>
              </a:ext>
            </a:extLst>
          </p:cNvPr>
          <p:cNvSpPr/>
          <p:nvPr userDrawn="1"/>
        </p:nvSpPr>
        <p:spPr>
          <a:xfrm>
            <a:off x="177057" y="691965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id="{7C813F35-825C-1848-A863-909B5F67695E}"/>
              </a:ext>
            </a:extLst>
          </p:cNvPr>
          <p:cNvSpPr/>
          <p:nvPr userDrawn="1"/>
        </p:nvSpPr>
        <p:spPr>
          <a:xfrm>
            <a:off x="177057" y="591941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id="{7B73987F-E123-E0AE-C30F-371187A1FAED}"/>
              </a:ext>
            </a:extLst>
          </p:cNvPr>
          <p:cNvSpPr/>
          <p:nvPr userDrawn="1"/>
        </p:nvSpPr>
        <p:spPr>
          <a:xfrm>
            <a:off x="187762" y="466837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id="{13061DD6-597E-619A-36CD-4FF266D92162}"/>
              </a:ext>
            </a:extLst>
          </p:cNvPr>
          <p:cNvSpPr/>
          <p:nvPr userDrawn="1"/>
        </p:nvSpPr>
        <p:spPr>
          <a:xfrm>
            <a:off x="177057" y="399157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id="{8F7BE249-6208-51C4-635A-8D78696B18FD}"/>
              </a:ext>
            </a:extLst>
          </p:cNvPr>
          <p:cNvSpPr/>
          <p:nvPr userDrawn="1"/>
        </p:nvSpPr>
        <p:spPr>
          <a:xfrm>
            <a:off x="177057" y="299133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id="{E5319B48-C21F-A8FD-67E3-54791D42BE86}"/>
              </a:ext>
            </a:extLst>
          </p:cNvPr>
          <p:cNvSpPr/>
          <p:nvPr userDrawn="1"/>
        </p:nvSpPr>
        <p:spPr>
          <a:xfrm>
            <a:off x="187762" y="174029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id="{357373C2-E0E3-30A7-BE50-012578B465F6}"/>
              </a:ext>
            </a:extLst>
          </p:cNvPr>
          <p:cNvSpPr/>
          <p:nvPr userDrawn="1"/>
        </p:nvSpPr>
        <p:spPr>
          <a:xfrm>
            <a:off x="177057" y="1063501"/>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id="{0DD394F5-C0D3-3C38-7058-99BEC22A8532}"/>
              </a:ext>
            </a:extLst>
          </p:cNvPr>
          <p:cNvSpPr/>
          <p:nvPr userDrawn="1"/>
        </p:nvSpPr>
        <p:spPr>
          <a:xfrm>
            <a:off x="177057" y="6326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id="{0504D18A-FD5D-32CE-C2CD-F46C2DCC578F}"/>
              </a:ext>
            </a:extLst>
          </p:cNvPr>
          <p:cNvPicPr/>
          <p:nvPr userDrawn="1"/>
        </p:nvPicPr>
        <p:blipFill>
          <a:blip r:embed="rId13" cstate="print"/>
          <a:stretch>
            <a:fillRect/>
          </a:stretch>
        </p:blipFill>
        <p:spPr>
          <a:xfrm>
            <a:off x="15011400" y="419100"/>
            <a:ext cx="2891670" cy="932139"/>
          </a:xfrm>
          <a:prstGeom prst="rect">
            <a:avLst/>
          </a:prstGeom>
        </p:spPr>
      </p:pic>
      <p:sp>
        <p:nvSpPr>
          <p:cNvPr id="23" name="CuadroTexto 22">
            <a:extLst>
              <a:ext uri="{FF2B5EF4-FFF2-40B4-BE49-F238E27FC236}">
                <a16:creationId xmlns:a16="http://schemas.microsoft.com/office/drawing/2014/main" id="{0B0702A4-442D-D72A-E87B-19EDD47A47ED}"/>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pic>
        <p:nvPicPr>
          <p:cNvPr id="24" name="object 2">
            <a:extLst>
              <a:ext uri="{FF2B5EF4-FFF2-40B4-BE49-F238E27FC236}">
                <a16:creationId xmlns:a16="http://schemas.microsoft.com/office/drawing/2014/main" id="{00B21A7A-BB50-16CD-B1C1-7D57EEA53685}"/>
              </a:ext>
            </a:extLst>
          </p:cNvPr>
          <p:cNvPicPr/>
          <p:nvPr userDrawn="1"/>
        </p:nvPicPr>
        <p:blipFill>
          <a:blip r:embed="rId14" cstate="print"/>
          <a:stretch>
            <a:fillRect/>
          </a:stretch>
        </p:blipFill>
        <p:spPr>
          <a:xfrm>
            <a:off x="1447800" y="9243313"/>
            <a:ext cx="3200399" cy="676274"/>
          </a:xfrm>
          <a:prstGeom prst="rect">
            <a:avLst/>
          </a:prstGeom>
        </p:spPr>
      </p:pic>
    </p:spTree>
    <p:extLst>
      <p:ext uri="{BB962C8B-B14F-4D97-AF65-F5344CB8AC3E}">
        <p14:creationId xmlns:p14="http://schemas.microsoft.com/office/powerpoint/2010/main" val="17153390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atesfoundation.org/goalkeepers/report/2019-report/#ExaminingInequality"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44E27C2-649F-F2B8-B7E1-2956CAAC7E77}"/>
              </a:ext>
            </a:extLst>
          </p:cNvPr>
          <p:cNvSpPr txBox="1"/>
          <p:nvPr/>
        </p:nvSpPr>
        <p:spPr>
          <a:xfrm>
            <a:off x="1733550" y="6591300"/>
            <a:ext cx="148209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pt-BR" sz="4800" b="1" spc="-114">
                <a:solidFill>
                  <a:srgbClr val="E7686A"/>
                </a:solidFill>
                <a:ea typeface="Microsoft Sans Serif" panose="020B0604020202020204" pitchFamily="34" charset="0"/>
                <a:cs typeface="Microsoft Sans Serif" panose="020B0604020202020204" pitchFamily="34" charset="0"/>
              </a:rPr>
              <a:t>Periodismo de datos y Storytelling</a:t>
            </a:r>
            <a:endParaRPr lang="pt-BR" sz="4800" b="1" spc="-114" dirty="0">
              <a:solidFill>
                <a:srgbClr val="E7686A"/>
              </a:solidFill>
              <a:ea typeface="Microsoft Sans Serif" panose="020B0604020202020204" pitchFamily="34" charset="0"/>
              <a:cs typeface="Microsoft Sans Serif" panose="020B0604020202020204" pitchFamily="34" charset="0"/>
            </a:endParaRP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pt-BR" sz="3600" b="1" spc="-114">
                <a:solidFill>
                  <a:srgbClr val="E7686A"/>
                </a:solidFill>
                <a:ea typeface="Microsoft Sans Serif" panose="020B0604020202020204" pitchFamily="34" charset="0"/>
                <a:cs typeface="Microsoft Sans Serif" panose="020B0604020202020204" pitchFamily="34" charset="0"/>
              </a:rPr>
              <a:t>Por </a:t>
            </a:r>
            <a:r>
              <a:rPr lang="pt-BR" sz="3600" b="1" spc="-114" dirty="0">
                <a:solidFill>
                  <a:srgbClr val="E7686A"/>
                </a:solidFill>
                <a:ea typeface="Microsoft Sans Serif" panose="020B0604020202020204" pitchFamily="34" charset="0"/>
                <a:cs typeface="Microsoft Sans Serif" panose="020B0604020202020204" pitchFamily="34" charset="0"/>
              </a:rPr>
              <a:t>Internet Web Solutions</a:t>
            </a:r>
            <a:endParaRPr lang="pt-BR" sz="3200" b="1" spc="-114" dirty="0">
              <a:solidFill>
                <a:srgbClr val="E7686A"/>
              </a:solidFill>
              <a:ea typeface="Microsoft Sans Serif" panose="020B0604020202020204" pitchFamily="34" charset="0"/>
              <a:cs typeface="Microsoft Sans Serif" panose="020B0604020202020204" pitchFamily="34" charset="0"/>
            </a:endParaRPr>
          </a:p>
        </p:txBody>
      </p:sp>
      <p:pic>
        <p:nvPicPr>
          <p:cNvPr id="3" name="Imagen 2">
            <a:extLst>
              <a:ext uri="{FF2B5EF4-FFF2-40B4-BE49-F238E27FC236}">
                <a16:creationId xmlns:a16="http://schemas.microsoft.com/office/drawing/2014/main" id="{1CC6E906-A64F-69C7-5EDE-FB332BE15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0" y="647700"/>
            <a:ext cx="3809628" cy="1953655"/>
          </a:xfrm>
          <a:prstGeom prst="rect">
            <a:avLst/>
          </a:prstGeom>
        </p:spPr>
      </p:pic>
    </p:spTree>
    <p:extLst>
      <p:ext uri="{BB962C8B-B14F-4D97-AF65-F5344CB8AC3E}">
        <p14:creationId xmlns:p14="http://schemas.microsoft.com/office/powerpoint/2010/main" val="145023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9753600" cy="769441"/>
          </a:xfrm>
          <a:prstGeom prst="rect">
            <a:avLst/>
          </a:prstGeom>
          <a:noFill/>
        </p:spPr>
        <p:txBody>
          <a:bodyPr wrap="square" rtlCol="0">
            <a:spAutoFit/>
          </a:bodyPr>
          <a:lstStyle/>
          <a:p>
            <a:r>
              <a:rPr lang="nb-NO" sz="4400" b="1">
                <a:solidFill>
                  <a:srgbClr val="E7686A"/>
                </a:solidFill>
                <a:ea typeface="Microsoft Sans Serif" panose="020B0604020202020204" pitchFamily="34" charset="0"/>
                <a:cs typeface="Microsoft Sans Serif" panose="020B0604020202020204" pitchFamily="34" charset="0"/>
              </a:rPr>
              <a:t>Data Storytelling </a:t>
            </a:r>
            <a:r>
              <a:rPr lang="es-ES" sz="4400" b="1">
                <a:solidFill>
                  <a:srgbClr val="E7686A"/>
                </a:solidFill>
                <a:ea typeface="Microsoft Sans Serif" panose="020B0604020202020204" pitchFamily="34" charset="0"/>
                <a:cs typeface="Microsoft Sans Serif" panose="020B0604020202020204" pitchFamily="34" charset="0"/>
              </a:rPr>
              <a:t>(narración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2</a:t>
            </a:r>
            <a:r>
              <a:rPr lang="es-ES" sz="2800" b="1">
                <a:solidFill>
                  <a:srgbClr val="238791"/>
                </a:solidFill>
                <a:ea typeface="Microsoft Sans Serif" panose="020B0604020202020204" pitchFamily="34" charset="0"/>
                <a:cs typeface="Microsoft Sans Serif" panose="020B0604020202020204" pitchFamily="34" charset="0"/>
              </a:rPr>
              <a:t>. Del análisis a la narración de datos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390900"/>
            <a:ext cx="10040186" cy="4893647"/>
          </a:xfrm>
          <a:prstGeom prst="rect">
            <a:avLst/>
          </a:prstGeom>
          <a:noFill/>
        </p:spPr>
        <p:txBody>
          <a:bodyPr wrap="square" rtlCol="0">
            <a:spAutoFit/>
          </a:bodyPr>
          <a:lstStyle/>
          <a:p>
            <a:endParaRPr lang="en-US" sz="240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El objetivo de cualquier recogida de datos es extraer valor de ellos. Sin embargo, una vez analizados, es esencial poder difundir este valor para que tenga sentido.</a:t>
            </a:r>
          </a:p>
          <a:p>
            <a:endParaRPr lang="es-ES" sz="240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Cuando la narración se combina con los datos, ayuda a explicar al público en general lo que está ocurriendo en los datos y por qué es importante una determinada visión. </a:t>
            </a:r>
          </a:p>
          <a:p>
            <a:endParaRPr lang="es-ES" sz="240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En este sentido, la narración de datos (Data Storytelling) es la herramienta que permite a los analistas de datos traducir la información del "lenguaje de los números" a una historia y una narración accesibles para los usuarios no familiarizados con la ciencia de datos.</a:t>
            </a:r>
            <a:endParaRPr lang="en-US" sz="2400" dirty="0">
              <a:ea typeface="Microsoft Sans Serif" panose="020B0604020202020204" pitchFamily="34" charset="0"/>
              <a:cs typeface="Microsoft Sans Serif" panose="020B0604020202020204" pitchFamily="34"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0" y="2668295"/>
            <a:ext cx="4636026" cy="4636026"/>
          </a:xfrm>
          <a:prstGeom prst="rect">
            <a:avLst/>
          </a:prstGeom>
        </p:spPr>
      </p:pic>
      <p:sp>
        <p:nvSpPr>
          <p:cNvPr id="2" name="Rettangolo 1"/>
          <p:cNvSpPr/>
          <p:nvPr/>
        </p:nvSpPr>
        <p:spPr>
          <a:xfrm>
            <a:off x="13585367" y="6978764"/>
            <a:ext cx="2611292" cy="307777"/>
          </a:xfrm>
          <a:prstGeom prst="rect">
            <a:avLst/>
          </a:prstGeom>
        </p:spPr>
        <p:txBody>
          <a:bodyPr wrap="none">
            <a:spAutoFit/>
          </a:bodyPr>
          <a:lstStyle/>
          <a:p>
            <a:r>
              <a:rPr lang="it-IT" sz="1400" dirty="0" err="1"/>
              <a:t>Designed</a:t>
            </a:r>
            <a:r>
              <a:rPr lang="it-IT" sz="1400" dirty="0"/>
              <a:t> by </a:t>
            </a:r>
            <a:r>
              <a:rPr lang="it-IT" sz="1400" dirty="0" err="1"/>
              <a:t>vectorjuice</a:t>
            </a:r>
            <a:r>
              <a:rPr lang="it-IT" sz="1400" dirty="0"/>
              <a:t> / </a:t>
            </a:r>
            <a:r>
              <a:rPr lang="it-IT" sz="1400" dirty="0" err="1"/>
              <a:t>Freepik</a:t>
            </a:r>
            <a:endParaRPr lang="it-IT" sz="1400" dirty="0"/>
          </a:p>
        </p:txBody>
      </p:sp>
    </p:spTree>
    <p:extLst>
      <p:ext uri="{BB962C8B-B14F-4D97-AF65-F5344CB8AC3E}">
        <p14:creationId xmlns:p14="http://schemas.microsoft.com/office/powerpoint/2010/main" val="45563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10040186" cy="1384995"/>
          </a:xfrm>
          <a:prstGeom prst="rect">
            <a:avLst/>
          </a:prstGeom>
          <a:noFill/>
        </p:spPr>
        <p:txBody>
          <a:bodyPr wrap="square" rtlCol="0">
            <a:spAutoFit/>
          </a:bodyPr>
          <a:lstStyle/>
          <a:p>
            <a:r>
              <a:rPr lang="nb-NO" sz="4400" b="1">
                <a:solidFill>
                  <a:srgbClr val="E7686A"/>
                </a:solidFill>
                <a:ea typeface="Microsoft Sans Serif" panose="020B0604020202020204" pitchFamily="34" charset="0"/>
                <a:cs typeface="Microsoft Sans Serif" panose="020B0604020202020204" pitchFamily="34" charset="0"/>
              </a:rPr>
              <a:t>Data Storytelling </a:t>
            </a:r>
            <a:r>
              <a:rPr lang="es-ES" sz="4400" b="1">
                <a:solidFill>
                  <a:srgbClr val="E7686A"/>
                </a:solidFill>
                <a:ea typeface="Microsoft Sans Serif" panose="020B0604020202020204" pitchFamily="34" charset="0"/>
                <a:cs typeface="Microsoft Sans Serif" panose="020B0604020202020204" pitchFamily="34" charset="0"/>
              </a:rPr>
              <a:t>(narración de datos)</a:t>
            </a: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3</a:t>
            </a:r>
            <a:r>
              <a:rPr lang="es-ES" sz="2800" b="1">
                <a:solidFill>
                  <a:srgbClr val="238791"/>
                </a:solidFill>
                <a:ea typeface="Microsoft Sans Serif" panose="020B0604020202020204" pitchFamily="34" charset="0"/>
                <a:cs typeface="Microsoft Sans Serif" panose="020B0604020202020204" pitchFamily="34" charset="0"/>
              </a:rPr>
              <a:t>. Elementos clave</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390900"/>
            <a:ext cx="15240000" cy="5262979"/>
          </a:xfrm>
          <a:prstGeom prst="rect">
            <a:avLst/>
          </a:prstGeom>
          <a:noFill/>
        </p:spPr>
        <p:txBody>
          <a:bodyPr wrap="square" rtlCol="0">
            <a:spAutoFit/>
          </a:bodyPr>
          <a:lstStyle/>
          <a:p>
            <a:r>
              <a:rPr lang="nb-NO" sz="2400"/>
              <a:t>Data Storytelling (narración de datos) </a:t>
            </a:r>
            <a:r>
              <a:rPr lang="es-ES" sz="2400"/>
              <a:t>es un planteamiento que implica la combinación de tres elementos clave </a:t>
            </a:r>
            <a:r>
              <a:rPr lang="en-US" sz="2400"/>
              <a:t>:</a:t>
            </a:r>
            <a:endParaRPr lang="en-US" sz="2400" dirty="0"/>
          </a:p>
          <a:p>
            <a:r>
              <a:rPr lang="en-US" sz="2400" dirty="0"/>
              <a:t> </a:t>
            </a:r>
          </a:p>
          <a:p>
            <a:pPr marL="342900" indent="-342900">
              <a:buFont typeface="Wingdings" panose="05000000000000000000" pitchFamily="2" charset="2"/>
              <a:buChar char="Ø"/>
            </a:pPr>
            <a:r>
              <a:rPr lang="en-US" sz="2400" b="1">
                <a:effectLst>
                  <a:outerShdw blurRad="38100" dist="38100" dir="2700000" algn="tl">
                    <a:srgbClr val="000000">
                      <a:alpha val="43137"/>
                    </a:srgbClr>
                  </a:outerShdw>
                </a:effectLst>
              </a:rPr>
              <a:t>Datos</a:t>
            </a:r>
            <a:r>
              <a:rPr lang="en-US" sz="2400"/>
              <a:t>: </a:t>
            </a:r>
            <a:r>
              <a:rPr lang="es-ES" sz="2400"/>
              <a:t>El análisis de los datos mediante análisis descriptivos, de diagnóstico, predictivos y prescriptivos puede permitir comprender el panorama completo y extraer conocimientos e ideas de los datos.</a:t>
            </a:r>
          </a:p>
          <a:p>
            <a:endParaRPr lang="en-US" sz="2400" dirty="0"/>
          </a:p>
          <a:p>
            <a:pPr marL="342900" indent="-342900">
              <a:buFont typeface="Wingdings" panose="05000000000000000000" pitchFamily="2" charset="2"/>
              <a:buChar char="Ø"/>
            </a:pPr>
            <a:r>
              <a:rPr lang="en-US" sz="2400" b="1">
                <a:effectLst>
                  <a:outerShdw blurRad="38100" dist="38100" dir="2700000" algn="tl">
                    <a:srgbClr val="000000">
                      <a:alpha val="43137"/>
                    </a:srgbClr>
                  </a:outerShdw>
                </a:effectLst>
              </a:rPr>
              <a:t>Narrativa</a:t>
            </a:r>
            <a:r>
              <a:rPr lang="en-US" sz="2400"/>
              <a:t>: </a:t>
            </a:r>
            <a:r>
              <a:rPr lang="es-ES" sz="2400"/>
              <a:t>La narrativa se utiliza para comunicar eficazmente las percepciones obtenidas de los datos, el contexto que las rodea y las acciones recomendadas; es un vehículo clave para transmitir información porque mejora nuestra capacidad de comprensión.</a:t>
            </a:r>
          </a:p>
          <a:p>
            <a:endParaRPr lang="en-US" sz="2400" dirty="0"/>
          </a:p>
          <a:p>
            <a:pPr marL="342900" indent="-342900">
              <a:buFont typeface="Wingdings" panose="05000000000000000000" pitchFamily="2" charset="2"/>
              <a:buChar char="Ø"/>
            </a:pPr>
            <a:r>
              <a:rPr lang="en-US" sz="2400" b="1">
                <a:effectLst>
                  <a:outerShdw blurRad="38100" dist="38100" dir="2700000" algn="tl">
                    <a:srgbClr val="000000">
                      <a:alpha val="43137"/>
                    </a:srgbClr>
                  </a:outerShdw>
                </a:effectLst>
              </a:rPr>
              <a:t>Visualisación</a:t>
            </a:r>
            <a:r>
              <a:rPr lang="en-US" sz="2400"/>
              <a:t>: </a:t>
            </a:r>
            <a:r>
              <a:rPr lang="es-ES" sz="2400"/>
              <a:t>Transformar los datos en gráficos, cuadros, imágenes o vídeos nos permite verlos con mayor claridad; ofrecen instantáneas de un vistazo de los datos, pero sin el contexto necesario para explicar por qué ha ocurrido algo.</a:t>
            </a:r>
            <a:endParaRPr lang="en-US" sz="2400" dirty="0"/>
          </a:p>
          <a:p>
            <a:pPr marL="342900" indent="-342900">
              <a:buFont typeface="Wingdings" panose="05000000000000000000" pitchFamily="2" charset="2"/>
              <a:buChar char="Ø"/>
            </a:pPr>
            <a:endParaRPr lang="en-US" sz="2400" dirty="0"/>
          </a:p>
          <a:p>
            <a:r>
              <a:rPr lang="es-ES" sz="2400"/>
              <a:t>Cuando se combinan las imágenes y la narrativa adecuadas con los datos correctos, se obtiene una historia de datos que puede influir e impulsar el cambio.</a:t>
            </a:r>
            <a:endParaRPr lang="en-US" sz="2400" dirty="0"/>
          </a:p>
        </p:txBody>
      </p:sp>
    </p:spTree>
    <p:extLst>
      <p:ext uri="{BB962C8B-B14F-4D97-AF65-F5344CB8AC3E}">
        <p14:creationId xmlns:p14="http://schemas.microsoft.com/office/powerpoint/2010/main" val="320682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51816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Historia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1</a:t>
            </a:r>
            <a:r>
              <a:rPr lang="en-US" sz="2800" b="1">
                <a:solidFill>
                  <a:srgbClr val="238791"/>
                </a:solidFill>
                <a:ea typeface="Microsoft Sans Serif" panose="020B0604020202020204" pitchFamily="34" charset="0"/>
                <a:cs typeface="Microsoft Sans Serif" panose="020B0604020202020204" pitchFamily="34" charset="0"/>
              </a:rPr>
              <a:t>. ¿Por qué la historia es más eficaz?</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4589682"/>
            <a:ext cx="11506200" cy="3785652"/>
          </a:xfrm>
          <a:prstGeom prst="rect">
            <a:avLst/>
          </a:prstGeom>
          <a:noFill/>
        </p:spPr>
        <p:txBody>
          <a:bodyPr wrap="square" rtlCol="0">
            <a:spAutoFit/>
          </a:bodyPr>
          <a:lstStyle/>
          <a:p>
            <a:pPr>
              <a:lnSpc>
                <a:spcPct val="150000"/>
              </a:lnSpc>
            </a:pPr>
            <a:r>
              <a:rPr lang="en-US" sz="2400">
                <a:ea typeface="Microsoft Sans Serif" panose="020B0604020202020204" pitchFamily="34" charset="0"/>
                <a:cs typeface="Microsoft Sans Serif" panose="020B0604020202020204" pitchFamily="34" charset="0"/>
              </a:rPr>
              <a:t>Al escuchar una historia, varias partes del cerebro se ven involucradas, entre ellas: </a:t>
            </a:r>
            <a:endParaRPr lang="en-US" sz="2400" dirty="0">
              <a:ea typeface="Microsoft Sans Serif" panose="020B0604020202020204" pitchFamily="34" charset="0"/>
              <a:cs typeface="Microsoft Sans Serif" panose="020B0604020202020204" pitchFamily="34" charset="0"/>
            </a:endParaRPr>
          </a:p>
          <a:p>
            <a:pPr marL="342900" indent="-342900">
              <a:lnSpc>
                <a:spcPct val="150000"/>
              </a:lnSpc>
              <a:buFont typeface="Arial" panose="020B0604020202020204" pitchFamily="34" charset="0"/>
              <a:buChar char="•"/>
            </a:pPr>
            <a:r>
              <a:rPr lang="en-US" sz="2400">
                <a:ea typeface="Microsoft Sans Serif" panose="020B0604020202020204" pitchFamily="34" charset="0"/>
                <a:cs typeface="Microsoft Sans Serif" panose="020B0604020202020204" pitchFamily="34" charset="0"/>
              </a:rPr>
              <a:t>Área Wernicke, que controla </a:t>
            </a:r>
            <a:r>
              <a:rPr lang="en-US" sz="2400" b="1">
                <a:ea typeface="Microsoft Sans Serif" panose="020B0604020202020204" pitchFamily="34" charset="0"/>
                <a:cs typeface="Microsoft Sans Serif" panose="020B0604020202020204" pitchFamily="34" charset="0"/>
              </a:rPr>
              <a:t>la comprensión del lenguaje</a:t>
            </a:r>
            <a:r>
              <a:rPr lang="en-US" sz="2400">
                <a:ea typeface="Microsoft Sans Serif" panose="020B0604020202020204" pitchFamily="34" charset="0"/>
                <a:cs typeface="Microsoft Sans Serif" panose="020B0604020202020204" pitchFamily="34" charset="0"/>
              </a:rPr>
              <a:t>;</a:t>
            </a:r>
            <a:endParaRPr lang="en-US" sz="2400" dirty="0">
              <a:ea typeface="Microsoft Sans Serif" panose="020B0604020202020204" pitchFamily="34" charset="0"/>
              <a:cs typeface="Microsoft Sans Serif" panose="020B0604020202020204" pitchFamily="34" charset="0"/>
            </a:endParaRPr>
          </a:p>
          <a:p>
            <a:pPr marL="342900" indent="-342900">
              <a:lnSpc>
                <a:spcPct val="150000"/>
              </a:lnSpc>
              <a:buFont typeface="Arial" panose="020B0604020202020204" pitchFamily="34" charset="0"/>
              <a:buChar char="•"/>
            </a:pPr>
            <a:r>
              <a:rPr lang="en-US" sz="2400">
                <a:ea typeface="Microsoft Sans Serif" panose="020B0604020202020204" pitchFamily="34" charset="0"/>
                <a:cs typeface="Microsoft Sans Serif" panose="020B0604020202020204" pitchFamily="34" charset="0"/>
              </a:rPr>
              <a:t>Amígdala, que procesa la </a:t>
            </a:r>
            <a:r>
              <a:rPr lang="en-US" sz="2400" b="1">
                <a:ea typeface="Microsoft Sans Serif" panose="020B0604020202020204" pitchFamily="34" charset="0"/>
                <a:cs typeface="Microsoft Sans Serif" panose="020B0604020202020204" pitchFamily="34" charset="0"/>
              </a:rPr>
              <a:t>respuesta emocional</a:t>
            </a:r>
            <a:r>
              <a:rPr lang="en-US" sz="2400">
                <a:ea typeface="Microsoft Sans Serif" panose="020B0604020202020204" pitchFamily="34" charset="0"/>
                <a:cs typeface="Microsoft Sans Serif" panose="020B0604020202020204" pitchFamily="34" charset="0"/>
              </a:rPr>
              <a:t>;</a:t>
            </a:r>
            <a:endParaRPr lang="en-US" sz="2400" dirty="0">
              <a:ea typeface="Microsoft Sans Serif" panose="020B0604020202020204" pitchFamily="34" charset="0"/>
              <a:cs typeface="Microsoft Sans Serif" panose="020B0604020202020204" pitchFamily="34" charset="0"/>
            </a:endParaRPr>
          </a:p>
          <a:p>
            <a:pPr marL="342900" indent="-342900">
              <a:lnSpc>
                <a:spcPct val="150000"/>
              </a:lnSpc>
              <a:buFont typeface="Arial" panose="020B0604020202020204" pitchFamily="34" charset="0"/>
              <a:buChar char="•"/>
            </a:pPr>
            <a:r>
              <a:rPr lang="en-US" sz="2400">
                <a:ea typeface="Microsoft Sans Serif" panose="020B0604020202020204" pitchFamily="34" charset="0"/>
                <a:cs typeface="Microsoft Sans Serif" panose="020B0604020202020204" pitchFamily="34" charset="0"/>
              </a:rPr>
              <a:t>Neuronas espejo, que intervienen en la </a:t>
            </a:r>
            <a:r>
              <a:rPr lang="en-US" sz="2400" b="1">
                <a:ea typeface="Microsoft Sans Serif" panose="020B0604020202020204" pitchFamily="34" charset="0"/>
                <a:cs typeface="Microsoft Sans Serif" panose="020B0604020202020204" pitchFamily="34" charset="0"/>
              </a:rPr>
              <a:t>empatía</a:t>
            </a:r>
            <a:r>
              <a:rPr lang="en-US" sz="2400">
                <a:ea typeface="Microsoft Sans Serif" panose="020B0604020202020204" pitchFamily="34" charset="0"/>
                <a:cs typeface="Microsoft Sans Serif" panose="020B0604020202020204" pitchFamily="34" charset="0"/>
              </a:rPr>
              <a:t> con los demás. </a:t>
            </a:r>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Cuando intervienen más áreas cerebrales, es más probable que el hipocampo, que almacena recuerdos a corto plazo, convierta la experiencia de escuchar una historia en un recuerdo a largo plazo.</a:t>
            </a:r>
            <a:endParaRPr lang="en-US" sz="2400" dirty="0">
              <a:ea typeface="Microsoft Sans Serif" panose="020B0604020202020204" pitchFamily="34" charset="0"/>
              <a:cs typeface="Microsoft Sans Serif" panose="020B0604020202020204" pitchFamily="34"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36820" y="4886007"/>
            <a:ext cx="3162864" cy="2935329"/>
          </a:xfrm>
          <a:prstGeom prst="rect">
            <a:avLst/>
          </a:prstGeom>
        </p:spPr>
      </p:pic>
      <p:sp>
        <p:nvSpPr>
          <p:cNvPr id="3" name="CasellaDiTesto 2"/>
          <p:cNvSpPr txBox="1"/>
          <p:nvPr/>
        </p:nvSpPr>
        <p:spPr>
          <a:xfrm>
            <a:off x="1371599" y="3278803"/>
            <a:ext cx="14928085" cy="830997"/>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La preferencia del cerebro por las historias frente a los datos puros se debe a que el cerebro recibe una gran cantidad de información cada día y tiene que determinar qué es importante procesar y recordar y qué puede desecharse.</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199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56388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Historia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2</a:t>
            </a:r>
            <a:r>
              <a:rPr lang="es-ES" sz="2800" b="1">
                <a:solidFill>
                  <a:srgbClr val="238791"/>
                </a:solidFill>
                <a:ea typeface="Microsoft Sans Serif" panose="020B0604020202020204" pitchFamily="34" charset="0"/>
                <a:cs typeface="Microsoft Sans Serif" panose="020B0604020202020204" pitchFamily="34" charset="0"/>
              </a:rPr>
              <a:t>. El poder de una historia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4329678"/>
            <a:ext cx="7407973" cy="4629983"/>
          </a:xfrm>
          <a:prstGeom prst="rect">
            <a:avLst/>
          </a:prstGeom>
        </p:spPr>
      </p:pic>
      <p:sp>
        <p:nvSpPr>
          <p:cNvPr id="7" name="CuadroTexto 6">
            <a:extLst>
              <a:ext uri="{FF2B5EF4-FFF2-40B4-BE49-F238E27FC236}">
                <a16:creationId xmlns:a16="http://schemas.microsoft.com/office/drawing/2014/main" id="{26604A3A-FCB1-2584-4904-8E2F8E3F8F7B}"/>
              </a:ext>
            </a:extLst>
          </p:cNvPr>
          <p:cNvSpPr txBox="1"/>
          <p:nvPr/>
        </p:nvSpPr>
        <p:spPr>
          <a:xfrm>
            <a:off x="9220200" y="4013181"/>
            <a:ext cx="7620000" cy="5262979"/>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Se cree que las decisiones empresariales se basan únicamente en la lógica y la razón, pero los neurocientíficos han confirmado que las emociones desempeñan un papel decisivo en la toma de decisiones.La narrativa parece ser más eficaz para cambiar las creencias que los escritos específicamente diseñados para persuadir mediante argumentos y pruebas.</a:t>
            </a:r>
          </a:p>
          <a:p>
            <a:endParaRPr lang="en-US" sz="2400" dirty="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Construir una historia a partir de los datos dignifica crear un puente desde los datos hasta el lado emocional e influyente del cerebro. Las personas se mueven por emociones, por lo que las actitudes, los miedos, las esperanzas y los valores están fuertemente influenciados por las historias.</a:t>
            </a:r>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p:txBody>
      </p:sp>
      <p:sp>
        <p:nvSpPr>
          <p:cNvPr id="3" name="CasellaDiTesto 2"/>
          <p:cNvSpPr txBox="1"/>
          <p:nvPr/>
        </p:nvSpPr>
        <p:spPr>
          <a:xfrm>
            <a:off x="1447800" y="3314700"/>
            <a:ext cx="15163800" cy="830997"/>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La información obtenida mediante el análisis de datos, aunque lógica y claramente comunicada, no tiene el poder de influir en las decisiones y empujar al público a actuar.</a:t>
            </a:r>
            <a:endParaRPr lang="it-IT" dirty="0"/>
          </a:p>
        </p:txBody>
      </p:sp>
    </p:spTree>
    <p:extLst>
      <p:ext uri="{BB962C8B-B14F-4D97-AF65-F5344CB8AC3E}">
        <p14:creationId xmlns:p14="http://schemas.microsoft.com/office/powerpoint/2010/main" val="236290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50292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Historia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2</a:t>
            </a:r>
            <a:r>
              <a:rPr lang="es-ES" sz="2800" b="1">
                <a:solidFill>
                  <a:srgbClr val="238791"/>
                </a:solidFill>
                <a:ea typeface="Microsoft Sans Serif" panose="020B0604020202020204" pitchFamily="34" charset="0"/>
                <a:cs typeface="Microsoft Sans Serif" panose="020B0604020202020204" pitchFamily="34" charset="0"/>
              </a:rPr>
              <a:t>. El poder de una historia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400" y="4330800"/>
            <a:ext cx="7408800" cy="4630500"/>
          </a:xfrm>
          <a:prstGeom prst="rect">
            <a:avLst/>
          </a:prstGeom>
        </p:spPr>
      </p:pic>
      <p:sp>
        <p:nvSpPr>
          <p:cNvPr id="7" name="CuadroTexto 6">
            <a:extLst>
              <a:ext uri="{FF2B5EF4-FFF2-40B4-BE49-F238E27FC236}">
                <a16:creationId xmlns:a16="http://schemas.microsoft.com/office/drawing/2014/main" id="{26604A3A-FCB1-2584-4904-8E2F8E3F8F7B}"/>
              </a:ext>
            </a:extLst>
          </p:cNvPr>
          <p:cNvSpPr txBox="1"/>
          <p:nvPr/>
        </p:nvSpPr>
        <p:spPr>
          <a:xfrm>
            <a:off x="8228400" y="2806690"/>
            <a:ext cx="9296400" cy="6370975"/>
          </a:xfrm>
          <a:prstGeom prst="rect">
            <a:avLst/>
          </a:prstGeom>
          <a:noFill/>
        </p:spPr>
        <p:txBody>
          <a:bodyPr wrap="square" rtlCol="0">
            <a:spAutoFit/>
          </a:bodyPr>
          <a:lstStyle/>
          <a:p>
            <a:pPr marL="342900" indent="-342900">
              <a:buFont typeface="Wingdings" panose="05000000000000000000" pitchFamily="2" charset="2"/>
              <a:buChar char="v"/>
            </a:pPr>
            <a:r>
              <a:rPr lang="es-ES" sz="2400" b="1">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Memorabilidad</a:t>
            </a:r>
            <a:r>
              <a:rPr lang="es-ES" sz="2400" b="1">
                <a:ea typeface="Microsoft Sans Serif" panose="020B0604020202020204" pitchFamily="34" charset="0"/>
                <a:cs typeface="Microsoft Sans Serif" panose="020B0604020202020204" pitchFamily="34" charset="0"/>
              </a:rPr>
              <a:t>: </a:t>
            </a:r>
            <a:r>
              <a:rPr lang="en-US" sz="2400">
                <a:effectLst/>
                <a:latin typeface="Calibri" panose="020F0502020204030204" pitchFamily="34" charset="0"/>
                <a:ea typeface="Times New Roman" panose="02020603050405020304" pitchFamily="18" charset="0"/>
              </a:rPr>
              <a:t>Stanford Chip Heath (autor de Made to Stick) descubrió que cuando se pide a los estudiantes que recuerden discursos, el 63% de ellos son capaces de recordar historias, pero sólo el 5% son capaces de recordar una sola estadística.</a:t>
            </a:r>
          </a:p>
          <a:p>
            <a:endParaRPr lang="es-ES" sz="2400" b="1"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r>
              <a:rPr lang="it-IT" sz="2400" b="1">
                <a:effectLst>
                  <a:outerShdw blurRad="38100" dist="38100" dir="2700000" algn="tl">
                    <a:srgbClr val="000000">
                      <a:alpha val="43137"/>
                    </a:srgbClr>
                  </a:outerShdw>
                </a:effectLst>
              </a:rPr>
              <a:t>Persuasión</a:t>
            </a:r>
            <a:r>
              <a:rPr lang="it-IT" sz="2400" b="1"/>
              <a:t>: </a:t>
            </a:r>
            <a:r>
              <a:rPr lang="en-US" sz="2400">
                <a:effectLst/>
                <a:latin typeface="Calibri" panose="020F0502020204030204" pitchFamily="34" charset="0"/>
                <a:ea typeface="Times New Roman" panose="02020603050405020304" pitchFamily="18" charset="0"/>
              </a:rPr>
              <a:t>En un estudio realizado para probar dos variantes de un folleto de la organización Save the Children, se demostró que compartir historias de vida de niños africanos es mucho más persuasivo que informar de estadísticas sobre sus condiciones de vida.</a:t>
            </a:r>
            <a:endParaRPr lang="it-IT" sz="2400" dirty="0"/>
          </a:p>
          <a:p>
            <a:pPr marL="342900" indent="-342900">
              <a:buFont typeface="Wingdings" panose="05000000000000000000" pitchFamily="2" charset="2"/>
              <a:buChar char="v"/>
            </a:pPr>
            <a:endParaRPr lang="it-IT" sz="2400" b="1"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r>
              <a:rPr lang="es-ES" sz="2400" b="1">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Compromiso</a:t>
            </a:r>
            <a:r>
              <a:rPr lang="es-ES" sz="2400" b="1">
                <a:ea typeface="Microsoft Sans Serif" panose="020B0604020202020204" pitchFamily="34" charset="0"/>
                <a:cs typeface="Microsoft Sans Serif" panose="020B0604020202020204" pitchFamily="34" charset="0"/>
              </a:rPr>
              <a:t>: </a:t>
            </a:r>
            <a:r>
              <a:rPr lang="es-ES" sz="2400">
                <a:effectLst/>
                <a:latin typeface="Calibri" panose="020F0502020204030204" pitchFamily="34" charset="0"/>
                <a:ea typeface="Times New Roman" panose="02020603050405020304" pitchFamily="18" charset="0"/>
              </a:rPr>
              <a:t>El estudio de</a:t>
            </a:r>
            <a:r>
              <a:rPr lang="es-ES" sz="2400" b="1">
                <a:effectLst/>
                <a:latin typeface="Calibri" panose="020F0502020204030204" pitchFamily="34" charset="0"/>
                <a:ea typeface="Times New Roman" panose="02020603050405020304" pitchFamily="18" charset="0"/>
              </a:rPr>
              <a:t> </a:t>
            </a:r>
            <a:r>
              <a:rPr lang="en-US" sz="2400">
                <a:effectLst/>
                <a:latin typeface="Calibri" panose="020F0502020204030204" pitchFamily="34" charset="0"/>
                <a:ea typeface="Times New Roman" panose="02020603050405020304" pitchFamily="18" charset="0"/>
              </a:rPr>
              <a:t>Green y Brock (2020) demuestra que cuanto más absorbidos están los lectores por una historia, más efecto tiene ésta en ellos y en sus creencias: al escuchar una historia, tendemos a bajar la guardia intelectual y a ser menos críticos y escépticos. La historia tiene el poder de conmovernos emocionalmente y hacernos perder de vista las consideraciones racionales</a:t>
            </a:r>
            <a:r>
              <a:rPr lang="en-US" sz="1800">
                <a:effectLst/>
                <a:latin typeface="Calibri" panose="020F0502020204030204" pitchFamily="34" charset="0"/>
                <a:ea typeface="Times New Roman" panose="02020603050405020304" pitchFamily="18" charset="0"/>
              </a:rPr>
              <a:t>.</a:t>
            </a:r>
            <a:endParaRPr lang="es-ES" sz="2400"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47443"/>
            <a:ext cx="6553200" cy="1569660"/>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La historia es una herramienta que permite transmitir información, ideas y puntos de vista de forma extremadamente eficaz, principalmente por tres razones:</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21114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Historia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3</a:t>
            </a:r>
            <a:r>
              <a:rPr lang="es-ES" sz="2800" b="1">
                <a:solidFill>
                  <a:srgbClr val="238791"/>
                </a:solidFill>
                <a:ea typeface="Microsoft Sans Serif" panose="020B0604020202020204" pitchFamily="34" charset="0"/>
                <a:cs typeface="Microsoft Sans Serif" panose="020B0604020202020204" pitchFamily="34" charset="0"/>
              </a:rPr>
              <a:t>. Elementos clave de la historia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075920"/>
            <a:ext cx="15468600" cy="6240683"/>
          </a:xfrm>
          <a:prstGeom prst="rect">
            <a:avLst/>
          </a:prstGeom>
          <a:noFill/>
        </p:spPr>
        <p:txBody>
          <a:bodyPr wrap="square" rtlCol="0">
            <a:spAutoFit/>
          </a:bodyPr>
          <a:lstStyle/>
          <a:p>
            <a:r>
              <a:rPr lang="nb-NO" sz="2400">
                <a:ea typeface="Microsoft Sans Serif" panose="020B0604020202020204" pitchFamily="34" charset="0"/>
                <a:cs typeface="Microsoft Sans Serif" panose="020B0604020202020204" pitchFamily="34" charset="0"/>
              </a:rPr>
              <a:t>Data Storytelling </a:t>
            </a:r>
            <a:r>
              <a:rPr lang="en-US" sz="2400">
                <a:effectLst/>
                <a:latin typeface="Calibri" panose="020F0502020204030204" pitchFamily="34" charset="0"/>
                <a:ea typeface="Times New Roman" panose="02020603050405020304" pitchFamily="18" charset="0"/>
              </a:rPr>
              <a:t> (narración de datos) utiliza los mismos elementos narrativos que cualquier otro tipo de historia. El siguiente es un ejemplo de relato de datos propuesto por la Harvard Business School</a:t>
            </a:r>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r>
              <a:rPr lang="es-ES" sz="2400" b="1">
                <a:ea typeface="Microsoft Sans Serif" panose="020B0604020202020204" pitchFamily="34" charset="0"/>
                <a:cs typeface="Microsoft Sans Serif" panose="020B0604020202020204" pitchFamily="34" charset="0"/>
              </a:rPr>
              <a:t>Personajes - </a:t>
            </a:r>
            <a:r>
              <a:rPr lang="en-US" sz="2400">
                <a:effectLst/>
                <a:latin typeface="Calibri" panose="020F0502020204030204" pitchFamily="34" charset="0"/>
                <a:ea typeface="Times New Roman" panose="02020603050405020304" pitchFamily="18" charset="0"/>
                <a:cs typeface="Calibri" panose="020F0502020204030204" pitchFamily="34" charset="0"/>
              </a:rPr>
              <a:t>Los protagonistas de nuestra historia son clientes de entre 14 y 23 años, consumidores concienciados con el medio ambiente y el equipo de tu empresa.</a:t>
            </a:r>
            <a:endParaRPr lang="en-US" sz="2400" dirty="0">
              <a:ea typeface="Microsoft Sans Serif" panose="020B0604020202020204" pitchFamily="34" charset="0"/>
              <a:cs typeface="Microsoft Sans Serif" panose="020B0604020202020204" pitchFamily="34" charset="0"/>
            </a:endParaRPr>
          </a:p>
          <a:p>
            <a:endParaRPr lang="es-ES" sz="2400" dirty="0">
              <a:ea typeface="Microsoft Sans Serif" panose="020B0604020202020204" pitchFamily="34" charset="0"/>
              <a:cs typeface="Microsoft Sans Serif" panose="020B0604020202020204" pitchFamily="34" charset="0"/>
            </a:endParaRPr>
          </a:p>
          <a:p>
            <a:pPr marL="342900" lvl="0" indent="-342900" fontAlgn="base">
              <a:lnSpc>
                <a:spcPct val="115000"/>
              </a:lnSpc>
              <a:spcAft>
                <a:spcPts val="1000"/>
              </a:spcAft>
              <a:buFont typeface="Wingdings" panose="05000000000000000000" pitchFamily="2" charset="2"/>
              <a:buChar char=""/>
              <a:tabLst>
                <a:tab pos="457200" algn="l"/>
              </a:tabLst>
            </a:pPr>
            <a:r>
              <a:rPr lang="es-ES" sz="2400" b="1">
                <a:ea typeface="Microsoft Sans Serif" panose="020B0604020202020204" pitchFamily="34" charset="0"/>
                <a:cs typeface="Microsoft Sans Serif" panose="020B0604020202020204" pitchFamily="34" charset="0"/>
              </a:rPr>
              <a:t>Escenario - </a:t>
            </a:r>
            <a:r>
              <a:rPr lang="en-US" sz="2400">
                <a:effectLst/>
                <a:latin typeface="Calibri" panose="020F0502020204030204" pitchFamily="34" charset="0"/>
                <a:ea typeface="Times New Roman" panose="02020603050405020304" pitchFamily="18" charset="0"/>
                <a:cs typeface="Calibri" panose="020F0502020204030204" pitchFamily="34" charset="0"/>
              </a:rPr>
              <a:t>El contexto: se ha producido un descenso de las ventas entre los clientes de 14 a 23 años; para exponer el escenario de nuestra historia podría ser muy útil explotar las técnicas de visualización de datos.</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p>
            <a:endParaRPr lang="es-E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r>
              <a:rPr lang="es-ES" sz="2400" b="1">
                <a:ea typeface="Microsoft Sans Serif" panose="020B0604020202020204" pitchFamily="34" charset="0"/>
                <a:cs typeface="Microsoft Sans Serif" panose="020B0604020202020204" pitchFamily="34" charset="0"/>
              </a:rPr>
              <a:t>Conflicto - </a:t>
            </a:r>
            <a:r>
              <a:rPr lang="en-US" sz="2400">
                <a:effectLst/>
                <a:latin typeface="Calibri" panose="020F0502020204030204" pitchFamily="34" charset="0"/>
                <a:ea typeface="Times New Roman" panose="02020603050405020304" pitchFamily="18" charset="0"/>
              </a:rPr>
              <a:t>Una publicación viral en las redes sociales que destacaba el impacto negativo de la empresa en el medio ambiente. De nuevo, la visualización de datos e incluso la incorporación de estudios sobre la creciente concienciación y preocupación de los consumidores por el medio ambiente podrían ser especialmente útiles en este caso.</a:t>
            </a:r>
          </a:p>
          <a:p>
            <a:endParaRPr lang="es-E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r>
              <a:rPr lang="es-ES" sz="2400" b="1">
                <a:ea typeface="Microsoft Sans Serif" panose="020B0604020202020204" pitchFamily="34" charset="0"/>
                <a:cs typeface="Microsoft Sans Serif" panose="020B0604020202020204" pitchFamily="34" charset="0"/>
              </a:rPr>
              <a:t>Resolución - </a:t>
            </a:r>
            <a:r>
              <a:rPr lang="en-US" sz="2400">
                <a:effectLst/>
                <a:latin typeface="Calibri" panose="020F0502020204030204" pitchFamily="34" charset="0"/>
                <a:ea typeface="Times New Roman" panose="02020603050405020304" pitchFamily="18" charset="0"/>
              </a:rPr>
              <a:t>Presentación de un objetivo a largo plazo para resolver la situación. En este caso, el cambio a prácticas de producción más sostenibles y un plan de marketing para dar visibilidad a este cambio. Podemos explotar las técnicas de visualización de datos para mostrar la inversión necesaria y las expectativas de beneficios.</a:t>
            </a:r>
            <a:endParaRPr lang="es-E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8530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Resumen</a:t>
            </a:r>
            <a:endParaRPr lang="es-ES" sz="44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267200" y="5288700"/>
            <a:ext cx="3121749"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4054" y="3723919"/>
            <a:ext cx="2653231" cy="2246769"/>
          </a:xfrm>
          <a:prstGeom prst="rect">
            <a:avLst/>
          </a:prstGeom>
          <a:noFill/>
        </p:spPr>
        <p:txBody>
          <a:bodyPr wrap="square" rtlCol="0">
            <a:spAutoFit/>
          </a:bodyPr>
          <a:lstStyle/>
          <a:p>
            <a:pPr algn="ctr"/>
            <a:r>
              <a:rPr lang="es-ES" sz="2000"/>
              <a:t>Todas las áreas de trabajo han empezado a adaptarse al enorme aumento de datos de que disponemos. Así nació Periodismo de datos.</a:t>
            </a:r>
            <a:endParaRPr lang="it-IT" sz="2000" dirty="0"/>
          </a:p>
        </p:txBody>
      </p:sp>
      <p:sp>
        <p:nvSpPr>
          <p:cNvPr id="26" name="CasellaDiTesto 25"/>
          <p:cNvSpPr txBox="1"/>
          <p:nvPr/>
        </p:nvSpPr>
        <p:spPr>
          <a:xfrm>
            <a:off x="4572000" y="5524500"/>
            <a:ext cx="2411882" cy="2139047"/>
          </a:xfrm>
          <a:prstGeom prst="rect">
            <a:avLst/>
          </a:prstGeom>
          <a:noFill/>
        </p:spPr>
        <p:txBody>
          <a:bodyPr wrap="square" rtlCol="0">
            <a:spAutoFit/>
          </a:bodyPr>
          <a:lstStyle/>
          <a:p>
            <a:pPr algn="ctr"/>
            <a:r>
              <a:rPr lang="es-ES" sz="1900"/>
              <a:t>Los periodistas de datos utilizan los datos tanto para investigar nuevas noticias como para exponerlas mediante técnicas de visualización.</a:t>
            </a:r>
            <a:endParaRPr lang="it-IT" sz="1900" dirty="0"/>
          </a:p>
        </p:txBody>
      </p:sp>
      <p:sp>
        <p:nvSpPr>
          <p:cNvPr id="27" name="CasellaDiTesto 26"/>
          <p:cNvSpPr txBox="1"/>
          <p:nvPr/>
        </p:nvSpPr>
        <p:spPr>
          <a:xfrm>
            <a:off x="6983882" y="3634840"/>
            <a:ext cx="2037840" cy="2446824"/>
          </a:xfrm>
          <a:prstGeom prst="rect">
            <a:avLst/>
          </a:prstGeom>
          <a:noFill/>
        </p:spPr>
        <p:txBody>
          <a:bodyPr wrap="square" rtlCol="0">
            <a:spAutoFit/>
          </a:bodyPr>
          <a:lstStyle/>
          <a:p>
            <a:pPr algn="ctr"/>
            <a:r>
              <a:rPr lang="es-ES" sz="1900"/>
              <a:t>Cada vez es más necesario poseer una serie de competencias que permitan difundir al gran público la información oculta en los datos</a:t>
            </a:r>
            <a:r>
              <a:rPr lang="es-ES" sz="2000"/>
              <a:t>.</a:t>
            </a:r>
            <a:endParaRPr lang="it-IT" sz="2000" dirty="0"/>
          </a:p>
        </p:txBody>
      </p:sp>
      <p:sp>
        <p:nvSpPr>
          <p:cNvPr id="28" name="CasellaDiTesto 27"/>
          <p:cNvSpPr txBox="1"/>
          <p:nvPr/>
        </p:nvSpPr>
        <p:spPr>
          <a:xfrm>
            <a:off x="8679126" y="6134100"/>
            <a:ext cx="2654044" cy="1323439"/>
          </a:xfrm>
          <a:prstGeom prst="rect">
            <a:avLst/>
          </a:prstGeom>
          <a:noFill/>
        </p:spPr>
        <p:txBody>
          <a:bodyPr wrap="square" rtlCol="0">
            <a:spAutoFit/>
          </a:bodyPr>
          <a:lstStyle/>
          <a:p>
            <a:pPr algn="ctr"/>
            <a:r>
              <a:rPr lang="es-ES" sz="2000"/>
              <a:t>La narración de datos es, por tanto, una fusión de la ciencia de datos y la narrativa.</a:t>
            </a:r>
            <a:endParaRPr lang="it-IT" sz="2000" dirty="0"/>
          </a:p>
        </p:txBody>
      </p:sp>
      <p:sp>
        <p:nvSpPr>
          <p:cNvPr id="29" name="CasellaDiTesto 28"/>
          <p:cNvSpPr txBox="1"/>
          <p:nvPr/>
        </p:nvSpPr>
        <p:spPr>
          <a:xfrm>
            <a:off x="10788393" y="3868107"/>
            <a:ext cx="2511188" cy="1631216"/>
          </a:xfrm>
          <a:prstGeom prst="rect">
            <a:avLst/>
          </a:prstGeom>
          <a:noFill/>
        </p:spPr>
        <p:txBody>
          <a:bodyPr wrap="square" rtlCol="0">
            <a:spAutoFit/>
          </a:bodyPr>
          <a:lstStyle/>
          <a:p>
            <a:pPr algn="ctr"/>
            <a:r>
              <a:rPr lang="es-ES" sz="2000"/>
              <a:t>La principal herramienta de los periodistas y narradores de datos es la historia de datos.</a:t>
            </a:r>
            <a:endParaRPr lang="it-IT" sz="2000" dirty="0"/>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976204" y="5448300"/>
            <a:ext cx="2263796" cy="2246769"/>
          </a:xfrm>
          <a:prstGeom prst="rect">
            <a:avLst/>
          </a:prstGeom>
          <a:noFill/>
        </p:spPr>
        <p:txBody>
          <a:bodyPr wrap="square" rtlCol="0">
            <a:spAutoFit/>
          </a:bodyPr>
          <a:lstStyle/>
          <a:p>
            <a:pPr algn="ctr"/>
            <a:r>
              <a:rPr lang="es-ES" sz="2000"/>
              <a:t>La historia de los datos se construye a partir de datos concretos para compartir el valor extraído de su análisis.</a:t>
            </a:r>
            <a:endParaRPr lang="it-IT" sz="2000" dirty="0"/>
          </a:p>
        </p:txBody>
      </p:sp>
    </p:spTree>
    <p:extLst>
      <p:ext uri="{BB962C8B-B14F-4D97-AF65-F5344CB8AC3E}">
        <p14:creationId xmlns:p14="http://schemas.microsoft.com/office/powerpoint/2010/main" val="147083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Autoevaluación</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17320" y="2705100"/>
            <a:ext cx="11460480" cy="3108543"/>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¿Cuál de los siguientes no es un elemento de las "buenas noticias basadas en datos"?</a:t>
            </a:r>
            <a:endParaRPr lang="es-ES" sz="2800" dirty="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q"/>
            </a:pPr>
            <a:r>
              <a:rPr lang="es-ES" sz="2800" dirty="0">
                <a:ea typeface="Microsoft Sans Serif" panose="020B0604020202020204" pitchFamily="34" charset="0"/>
                <a:cs typeface="Microsoft Sans Serif" panose="020B0604020202020204" pitchFamily="34" charset="0"/>
              </a:rPr>
              <a:t>A) Storyboard</a:t>
            </a:r>
            <a:endParaRPr lang="es-ES" sz="1400" dirty="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q"/>
            </a:pPr>
            <a:endParaRPr lang="es-ES" sz="2800" dirty="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q"/>
            </a:pPr>
            <a:r>
              <a:rPr lang="es-ES" sz="2800" dirty="0">
                <a:ea typeface="Microsoft Sans Serif" panose="020B0604020202020204" pitchFamily="34" charset="0"/>
                <a:cs typeface="Microsoft Sans Serif" panose="020B0604020202020204" pitchFamily="34" charset="0"/>
              </a:rPr>
              <a:t>B</a:t>
            </a:r>
            <a:r>
              <a:rPr lang="es-ES" sz="2800">
                <a:ea typeface="Microsoft Sans Serif" panose="020B0604020202020204" pitchFamily="34" charset="0"/>
                <a:cs typeface="Microsoft Sans Serif" panose="020B0604020202020204" pitchFamily="34" charset="0"/>
              </a:rPr>
              <a:t>) Interactividad</a:t>
            </a:r>
            <a:endParaRPr lang="es-ES" sz="1400" dirty="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q"/>
            </a:pPr>
            <a:endParaRPr lang="es-ES" sz="2800" dirty="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q"/>
            </a:pPr>
            <a:r>
              <a:rPr lang="es-ES" sz="2800" dirty="0">
                <a:ea typeface="Microsoft Sans Serif" panose="020B0604020202020204" pitchFamily="34" charset="0"/>
                <a:cs typeface="Microsoft Sans Serif" panose="020B0604020202020204" pitchFamily="34" charset="0"/>
              </a:rPr>
              <a:t>C</a:t>
            </a:r>
            <a:r>
              <a:rPr lang="es-ES" sz="2800">
                <a:ea typeface="Microsoft Sans Serif" panose="020B0604020202020204" pitchFamily="34" charset="0"/>
                <a:cs typeface="Microsoft Sans Serif" panose="020B0604020202020204" pitchFamily="34" charset="0"/>
              </a:rPr>
              <a:t>) Conflicto</a:t>
            </a:r>
            <a:endParaRPr lang="es-ES" sz="2800" dirty="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3243" y="6134100"/>
            <a:ext cx="3101757" cy="3101757"/>
          </a:xfrm>
          <a:prstGeom prst="rect">
            <a:avLst/>
          </a:prstGeom>
        </p:spPr>
      </p:pic>
    </p:spTree>
    <p:extLst>
      <p:ext uri="{BB962C8B-B14F-4D97-AF65-F5344CB8AC3E}">
        <p14:creationId xmlns:p14="http://schemas.microsoft.com/office/powerpoint/2010/main" val="235056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3243" y="6134100"/>
            <a:ext cx="3101757" cy="3101757"/>
          </a:xfrm>
          <a:prstGeom prst="rect">
            <a:avLst/>
          </a:prstGeom>
        </p:spPr>
      </p:pic>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Test de autoevaluación</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3" name="CasellaDiTesto 2"/>
          <p:cNvSpPr txBox="1"/>
          <p:nvPr/>
        </p:nvSpPr>
        <p:spPr>
          <a:xfrm>
            <a:off x="1447800" y="2857500"/>
            <a:ext cx="15697200" cy="3970318"/>
          </a:xfrm>
          <a:prstGeom prst="rect">
            <a:avLst/>
          </a:prstGeom>
          <a:noFill/>
        </p:spPr>
        <p:txBody>
          <a:bodyPr wrap="square" rtlCol="0">
            <a:spAutoFit/>
          </a:bodyPr>
          <a:lstStyle/>
          <a:p>
            <a:r>
              <a:rPr lang="en-US" sz="2800" b="1" dirty="0">
                <a:solidFill>
                  <a:srgbClr val="238791"/>
                </a:solidFill>
              </a:rPr>
              <a:t>2</a:t>
            </a:r>
            <a:r>
              <a:rPr lang="en-US" sz="2800" b="1">
                <a:solidFill>
                  <a:srgbClr val="238791"/>
                </a:solidFill>
              </a:rPr>
              <a:t>. </a:t>
            </a:r>
            <a:r>
              <a:rPr lang="es-ES" sz="2800" b="1">
                <a:solidFill>
                  <a:srgbClr val="238791"/>
                </a:solidFill>
              </a:rPr>
              <a:t>¿Pueden las técnicas de visualización sustituir el papel de la narración en una historia determinada?</a:t>
            </a:r>
          </a:p>
          <a:p>
            <a:endParaRPr lang="en-US" sz="2800" dirty="0"/>
          </a:p>
          <a:p>
            <a:pPr marL="342900" indent="-342900">
              <a:buFont typeface="Wingdings" panose="05000000000000000000" pitchFamily="2" charset="2"/>
              <a:buChar char="q"/>
            </a:pPr>
            <a:r>
              <a:rPr lang="en-US" sz="2800" dirty="0"/>
              <a:t> A</a:t>
            </a:r>
            <a:r>
              <a:rPr lang="en-US" sz="2800"/>
              <a:t>) </a:t>
            </a:r>
            <a:r>
              <a:rPr lang="es-ES" sz="2800"/>
              <a:t>No, de hecho las técnicas de visualización son superfluas</a:t>
            </a:r>
            <a:r>
              <a:rPr lang="it-IT" sz="2800"/>
              <a:t>.</a:t>
            </a:r>
            <a:endParaRPr lang="it-IT" sz="1400" dirty="0"/>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 B</a:t>
            </a:r>
            <a:r>
              <a:rPr lang="en-US" sz="2800"/>
              <a:t>) </a:t>
            </a:r>
            <a:r>
              <a:rPr lang="es-ES" sz="2800"/>
              <a:t>Sí, la visualización ofrece una imagen precisa de la situación en un momento dado y es suficiente para explicar los datos</a:t>
            </a:r>
            <a:r>
              <a:rPr lang="en-US" sz="2800"/>
              <a:t>.</a:t>
            </a:r>
            <a:endParaRPr lang="en-US" sz="1400" dirty="0"/>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 C</a:t>
            </a:r>
            <a:r>
              <a:rPr lang="en-US" sz="2800"/>
              <a:t>) </a:t>
            </a:r>
            <a:r>
              <a:rPr lang="es-ES" sz="2800"/>
              <a:t>No, la visualización de datos no garantiza una presentación suficiente de un contexto en el que situarlos.</a:t>
            </a:r>
            <a:endParaRPr lang="it-IT" sz="2800" dirty="0"/>
          </a:p>
        </p:txBody>
      </p:sp>
    </p:spTree>
    <p:extLst>
      <p:ext uri="{BB962C8B-B14F-4D97-AF65-F5344CB8AC3E}">
        <p14:creationId xmlns:p14="http://schemas.microsoft.com/office/powerpoint/2010/main" val="1064853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Test de autoevaluación</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2781300"/>
            <a:ext cx="15163800" cy="3539430"/>
          </a:xfrm>
          <a:prstGeom prst="rect">
            <a:avLst/>
          </a:prstGeom>
          <a:noFill/>
        </p:spPr>
        <p:txBody>
          <a:bodyPr wrap="square" rtlCol="0">
            <a:spAutoFit/>
          </a:bodyPr>
          <a:lstStyle/>
          <a:p>
            <a:r>
              <a:rPr lang="en-US" sz="2800" b="1" dirty="0">
                <a:solidFill>
                  <a:srgbClr val="238791"/>
                </a:solidFill>
              </a:rPr>
              <a:t>3</a:t>
            </a:r>
            <a:r>
              <a:rPr lang="en-US" sz="2800" b="1">
                <a:solidFill>
                  <a:srgbClr val="238791"/>
                </a:solidFill>
              </a:rPr>
              <a:t>. </a:t>
            </a:r>
            <a:r>
              <a:rPr lang="es-ES" sz="2800" b="1">
                <a:solidFill>
                  <a:srgbClr val="238791"/>
                </a:solidFill>
              </a:rPr>
              <a:t>¿Por qué es más eficaz el relato de los datos que la mera presentación de los resultados de su análisis?</a:t>
            </a:r>
            <a:endParaRPr lang="en-US" sz="1400"/>
          </a:p>
          <a:p>
            <a:pPr marL="457200" indent="-457200">
              <a:buFont typeface="Wingdings" panose="05000000000000000000" pitchFamily="2" charset="2"/>
              <a:buChar char="q"/>
            </a:pPr>
            <a:endParaRPr lang="en-US" sz="2800"/>
          </a:p>
          <a:p>
            <a:pPr marL="457200" indent="-457200">
              <a:buFont typeface="Wingdings" panose="05000000000000000000" pitchFamily="2" charset="2"/>
              <a:buChar char="q"/>
            </a:pPr>
            <a:r>
              <a:rPr lang="en-US" sz="2800"/>
              <a:t>A) </a:t>
            </a:r>
            <a:r>
              <a:rPr lang="es-ES" sz="2800"/>
              <a:t>Porque escuchar un cuento activa partes de nuestro cerebro relacionadas con las emociones.</a:t>
            </a:r>
            <a:endParaRPr lang="en-US" sz="140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B</a:t>
            </a:r>
            <a:r>
              <a:rPr lang="en-US" sz="2800"/>
              <a:t>) </a:t>
            </a:r>
            <a:r>
              <a:rPr lang="es-ES" sz="2800"/>
              <a:t>Porque la historia está estructurada de tal manera que la información es más fácil de recordar</a:t>
            </a:r>
            <a:r>
              <a:rPr lang="en-US" sz="2800"/>
              <a:t>.</a:t>
            </a:r>
            <a:endParaRPr lang="en-US" sz="1400" dirty="0"/>
          </a:p>
          <a:p>
            <a:pPr marL="457200" indent="-457200">
              <a:buFont typeface="Wingdings" panose="05000000000000000000" pitchFamily="2" charset="2"/>
              <a:buChar char="q"/>
            </a:pPr>
            <a:endParaRPr lang="it-IT" sz="2800" dirty="0"/>
          </a:p>
          <a:p>
            <a:pPr marL="457200" indent="-457200">
              <a:buFont typeface="Wingdings" panose="05000000000000000000" pitchFamily="2" charset="2"/>
              <a:buChar char="q"/>
            </a:pPr>
            <a:r>
              <a:rPr lang="it-IT" sz="2800" dirty="0"/>
              <a:t>C</a:t>
            </a:r>
            <a:r>
              <a:rPr lang="it-IT" sz="2800"/>
              <a:t>) Por ambas razones.</a:t>
            </a:r>
            <a:endParaRPr lang="it-IT" sz="28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3243" y="6134100"/>
            <a:ext cx="3101757" cy="3101757"/>
          </a:xfrm>
          <a:prstGeom prst="rect">
            <a:avLst/>
          </a:prstGeom>
        </p:spPr>
      </p:pic>
    </p:spTree>
    <p:extLst>
      <p:ext uri="{BB962C8B-B14F-4D97-AF65-F5344CB8AC3E}">
        <p14:creationId xmlns:p14="http://schemas.microsoft.com/office/powerpoint/2010/main" val="381062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Índice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2133600" y="5829057"/>
            <a:ext cx="4876800" cy="3908762"/>
          </a:xfrm>
          <a:prstGeom prst="rect">
            <a:avLst/>
          </a:prstGeom>
          <a:noFill/>
        </p:spPr>
        <p:txBody>
          <a:bodyPr wrap="square" rtlCol="0">
            <a:spAutoFit/>
          </a:bodyPr>
          <a:lstStyle/>
          <a:p>
            <a:r>
              <a:rPr lang="en-US" sz="2800" b="1">
                <a:solidFill>
                  <a:srgbClr val="238791"/>
                </a:solidFill>
                <a:ea typeface="Microsoft Sans Serif" panose="020B0604020202020204" pitchFamily="34" charset="0"/>
                <a:cs typeface="Microsoft Sans Serif" panose="020B0604020202020204" pitchFamily="34" charset="0"/>
              </a:rPr>
              <a:t>Periodismo de datos</a:t>
            </a:r>
            <a:endParaRPr lang="en-US" sz="2800" b="1" dirty="0">
              <a:solidFill>
                <a:srgbClr val="238791"/>
              </a:solidFill>
              <a:ea typeface="Microsoft Sans Serif" panose="020B0604020202020204" pitchFamily="34" charset="0"/>
              <a:cs typeface="Microsoft Sans Serif" panose="020B0604020202020204" pitchFamily="34" charset="0"/>
            </a:endParaRPr>
          </a:p>
          <a:p>
            <a:pPr fontAlgn="base"/>
            <a:r>
              <a:rPr lang="it-IT" sz="2400" dirty="0"/>
              <a:t>1</a:t>
            </a:r>
            <a:r>
              <a:rPr lang="it-IT" sz="2400"/>
              <a:t>. La nueva función de los datos</a:t>
            </a:r>
            <a:endParaRPr lang="it-IT" sz="2400" dirty="0"/>
          </a:p>
          <a:p>
            <a:pPr fontAlgn="base"/>
            <a:r>
              <a:rPr lang="it-IT" sz="2400" dirty="0"/>
              <a:t>2</a:t>
            </a:r>
            <a:r>
              <a:rPr lang="it-IT" sz="2400"/>
              <a:t>. Definición</a:t>
            </a:r>
            <a:endParaRPr lang="it-IT" sz="2400" dirty="0"/>
          </a:p>
          <a:p>
            <a:pPr fontAlgn="base"/>
            <a:r>
              <a:rPr lang="it-IT" sz="2400" dirty="0"/>
              <a:t>3</a:t>
            </a:r>
            <a:r>
              <a:rPr lang="it-IT" sz="2400"/>
              <a:t>. Las nuevas formas de periodismo</a:t>
            </a:r>
            <a:endParaRPr lang="it-IT" sz="2400" dirty="0"/>
          </a:p>
          <a:p>
            <a:pPr fontAlgn="base"/>
            <a:r>
              <a:rPr lang="it-IT" sz="2400" dirty="0"/>
              <a:t>4</a:t>
            </a:r>
            <a:r>
              <a:rPr lang="it-IT" sz="2400"/>
              <a:t>. Competencias de los peridistas en materia de datos</a:t>
            </a:r>
            <a:endParaRPr lang="it-IT" sz="2400" dirty="0"/>
          </a:p>
          <a:p>
            <a:pPr fontAlgn="base"/>
            <a:r>
              <a:rPr lang="it-IT" sz="2400" dirty="0"/>
              <a:t>5</a:t>
            </a:r>
            <a:r>
              <a:rPr lang="it-IT" sz="2400"/>
              <a:t>. Elemento de buenas noticias basadas en datos</a:t>
            </a:r>
            <a:endParaRPr lang="it-IT" sz="2400" dirty="0"/>
          </a:p>
          <a:p>
            <a:pPr fontAlgn="base"/>
            <a:r>
              <a:rPr lang="it-IT" sz="2400" dirty="0"/>
              <a:t>6</a:t>
            </a:r>
            <a:r>
              <a:rPr lang="it-IT" sz="2400"/>
              <a:t>. Caso de estudio: </a:t>
            </a:r>
            <a:r>
              <a:rPr lang="it-IT" sz="2400" dirty="0" err="1"/>
              <a:t>Goalkeepers</a:t>
            </a:r>
            <a:endParaRPr lang="it-IT" sz="2400" dirty="0"/>
          </a:p>
          <a:p>
            <a:endParaRPr lang="es-ES" sz="2800" dirty="0">
              <a:ea typeface="Microsoft Sans Serif" panose="020B0604020202020204" pitchFamily="34" charset="0"/>
              <a:cs typeface="Microsoft Sans Serif" panose="020B0604020202020204" pitchFamily="34" charset="0"/>
            </a:endParaRPr>
          </a:p>
        </p:txBody>
      </p:sp>
      <p:sp>
        <p:nvSpPr>
          <p:cNvPr id="4" name="Pergamena 1 3"/>
          <p:cNvSpPr/>
          <p:nvPr/>
        </p:nvSpPr>
        <p:spPr>
          <a:xfrm>
            <a:off x="2926080" y="3495690"/>
            <a:ext cx="1600200" cy="1800552"/>
          </a:xfrm>
          <a:prstGeom prst="verticalScroll">
            <a:avLst/>
          </a:prstGeom>
          <a:solidFill>
            <a:srgbClr val="238791"/>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3 4"/>
          <p:cNvSpPr/>
          <p:nvPr/>
        </p:nvSpPr>
        <p:spPr>
          <a:xfrm>
            <a:off x="8087360" y="3582586"/>
            <a:ext cx="2407920" cy="1695876"/>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tella a 5 punte 8"/>
          <p:cNvSpPr/>
          <p:nvPr/>
        </p:nvSpPr>
        <p:spPr>
          <a:xfrm>
            <a:off x="14056360" y="3271696"/>
            <a:ext cx="2133600" cy="2248540"/>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7772400" y="5829057"/>
            <a:ext cx="5486400" cy="2062103"/>
          </a:xfrm>
          <a:prstGeom prst="rect">
            <a:avLst/>
          </a:prstGeom>
          <a:noFill/>
        </p:spPr>
        <p:txBody>
          <a:bodyPr wrap="square" rtlCol="0">
            <a:spAutoFit/>
          </a:bodyPr>
          <a:lstStyle/>
          <a:p>
            <a:r>
              <a:rPr lang="nb-NO" sz="2800" b="1">
                <a:solidFill>
                  <a:srgbClr val="238791"/>
                </a:solidFill>
                <a:ea typeface="Microsoft Sans Serif" panose="020B0604020202020204" pitchFamily="34" charset="0"/>
                <a:cs typeface="Microsoft Sans Serif" panose="020B0604020202020204" pitchFamily="34" charset="0"/>
              </a:rPr>
              <a:t>Data Storytelling (narración de datos)</a:t>
            </a:r>
            <a:endParaRPr lang="en-US" sz="2800" b="1" dirty="0">
              <a:solidFill>
                <a:srgbClr val="238791"/>
              </a:solidFill>
              <a:ea typeface="Microsoft Sans Serif" panose="020B0604020202020204" pitchFamily="34" charset="0"/>
              <a:cs typeface="Microsoft Sans Serif" panose="020B0604020202020204" pitchFamily="34" charset="0"/>
            </a:endParaRPr>
          </a:p>
          <a:p>
            <a:pPr marL="457200" indent="-457200">
              <a:buAutoNum type="arabicPeriod"/>
            </a:pPr>
            <a:r>
              <a:rPr lang="en-US" sz="2400">
                <a:ea typeface="Microsoft Sans Serif" panose="020B0604020202020204" pitchFamily="34" charset="0"/>
                <a:cs typeface="Microsoft Sans Serif" panose="020B0604020202020204" pitchFamily="34" charset="0"/>
              </a:rPr>
              <a:t>Comunicación de datos</a:t>
            </a:r>
            <a:endParaRPr lang="en-US" sz="2400" dirty="0">
              <a:ea typeface="Microsoft Sans Serif" panose="020B0604020202020204" pitchFamily="34" charset="0"/>
              <a:cs typeface="Microsoft Sans Serif" panose="020B0604020202020204" pitchFamily="34" charset="0"/>
            </a:endParaRPr>
          </a:p>
          <a:p>
            <a:pPr marL="457200" indent="-457200">
              <a:buAutoNum type="arabicPeriod"/>
            </a:pPr>
            <a:r>
              <a:rPr lang="it-IT" sz="2400"/>
              <a:t>Del análisis a la narración de datos</a:t>
            </a:r>
            <a:endParaRPr lang="it-IT" sz="2400" dirty="0"/>
          </a:p>
          <a:p>
            <a:pPr marL="457200" indent="-457200">
              <a:buAutoNum type="arabicPeriod"/>
            </a:pPr>
            <a:r>
              <a:rPr lang="it-IT" sz="2400">
                <a:ea typeface="Microsoft Sans Serif" panose="020B0604020202020204" pitchFamily="34" charset="0"/>
                <a:cs typeface="Microsoft Sans Serif" panose="020B0604020202020204" pitchFamily="34" charset="0"/>
              </a:rPr>
              <a:t>Elementos clave</a:t>
            </a:r>
            <a:endParaRPr lang="en-US" sz="2400" dirty="0">
              <a:ea typeface="Microsoft Sans Serif" panose="020B0604020202020204" pitchFamily="34" charset="0"/>
              <a:cs typeface="Microsoft Sans Serif" panose="020B0604020202020204" pitchFamily="34" charset="0"/>
            </a:endParaRPr>
          </a:p>
        </p:txBody>
      </p:sp>
      <p:sp>
        <p:nvSpPr>
          <p:cNvPr id="12" name="CasellaDiTesto 11"/>
          <p:cNvSpPr txBox="1"/>
          <p:nvPr/>
        </p:nvSpPr>
        <p:spPr>
          <a:xfrm>
            <a:off x="13411200" y="5829057"/>
            <a:ext cx="4419600" cy="2000548"/>
          </a:xfrm>
          <a:prstGeom prst="rect">
            <a:avLst/>
          </a:prstGeom>
          <a:noFill/>
        </p:spPr>
        <p:txBody>
          <a:bodyPr wrap="square" rtlCol="0">
            <a:spAutoFit/>
          </a:bodyPr>
          <a:lstStyle/>
          <a:p>
            <a:r>
              <a:rPr lang="it-IT" sz="2800" b="1">
                <a:solidFill>
                  <a:srgbClr val="238791"/>
                </a:solidFill>
              </a:rPr>
              <a:t>Historia de datos</a:t>
            </a:r>
            <a:endParaRPr lang="it-IT" sz="2800" b="1" dirty="0">
              <a:solidFill>
                <a:srgbClr val="238791"/>
              </a:solidFill>
            </a:endParaRPr>
          </a:p>
          <a:p>
            <a:pPr marL="457200" indent="-457200">
              <a:buAutoNum type="arabicPeriod"/>
            </a:pPr>
            <a:r>
              <a:rPr lang="it-IT" sz="2400"/>
              <a:t>¿Por qué la historia de datos es más eficaz?</a:t>
            </a:r>
            <a:endParaRPr lang="it-IT" sz="2400" dirty="0"/>
          </a:p>
          <a:p>
            <a:pPr marL="457200" indent="-457200">
              <a:buAutoNum type="arabicPeriod"/>
            </a:pPr>
            <a:r>
              <a:rPr lang="it-IT" sz="2400"/>
              <a:t>El poder de una historia</a:t>
            </a:r>
            <a:endParaRPr lang="it-IT" sz="2400" dirty="0"/>
          </a:p>
          <a:p>
            <a:pPr marL="457200" indent="-457200">
              <a:buAutoNum type="arabicPeriod"/>
            </a:pPr>
            <a:r>
              <a:rPr lang="it-IT" sz="2400"/>
              <a:t>Elementos clave de la historia</a:t>
            </a:r>
            <a:endParaRPr lang="it-IT" sz="2400" dirty="0"/>
          </a:p>
        </p:txBody>
      </p:sp>
      <p:sp>
        <p:nvSpPr>
          <p:cNvPr id="13" name="CasellaDiTesto 12"/>
          <p:cNvSpPr txBox="1"/>
          <p:nvPr/>
        </p:nvSpPr>
        <p:spPr>
          <a:xfrm>
            <a:off x="3535680" y="3934301"/>
            <a:ext cx="14478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1</a:t>
            </a:r>
          </a:p>
        </p:txBody>
      </p:sp>
      <p:sp>
        <p:nvSpPr>
          <p:cNvPr id="14" name="CasellaDiTesto 13"/>
          <p:cNvSpPr txBox="1"/>
          <p:nvPr/>
        </p:nvSpPr>
        <p:spPr>
          <a:xfrm>
            <a:off x="9024620" y="4035970"/>
            <a:ext cx="98552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2</a:t>
            </a:r>
          </a:p>
        </p:txBody>
      </p:sp>
      <p:sp>
        <p:nvSpPr>
          <p:cNvPr id="15" name="CasellaDiTesto 14"/>
          <p:cNvSpPr txBox="1"/>
          <p:nvPr/>
        </p:nvSpPr>
        <p:spPr>
          <a:xfrm>
            <a:off x="14833600" y="4032805"/>
            <a:ext cx="13716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424144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4EE795-1C15-AB3C-763D-AD2740604F8B}"/>
              </a:ext>
            </a:extLst>
          </p:cNvPr>
          <p:cNvSpPr txBox="1"/>
          <p:nvPr/>
        </p:nvSpPr>
        <p:spPr>
          <a:xfrm>
            <a:off x="7258050" y="6591300"/>
            <a:ext cx="3771900" cy="1015663"/>
          </a:xfrm>
          <a:prstGeom prst="rect">
            <a:avLst/>
          </a:prstGeom>
          <a:noFill/>
        </p:spPr>
        <p:txBody>
          <a:bodyPr wrap="square" rtlCol="0">
            <a:spAutoFit/>
          </a:bodyPr>
          <a:lstStyle/>
          <a:p>
            <a:pPr algn="ctr"/>
            <a:r>
              <a:rPr lang="es-ES" sz="6000" b="1">
                <a:solidFill>
                  <a:srgbClr val="E7686A"/>
                </a:solidFill>
              </a:rPr>
              <a:t>Gracias!</a:t>
            </a:r>
            <a:endParaRPr lang="es-ES" sz="6000" b="1" dirty="0">
              <a:solidFill>
                <a:srgbClr val="E7686A"/>
              </a:solidFill>
            </a:endParaRPr>
          </a:p>
        </p:txBody>
      </p:sp>
      <p:pic>
        <p:nvPicPr>
          <p:cNvPr id="4" name="Imagen 3">
            <a:extLst>
              <a:ext uri="{FF2B5EF4-FFF2-40B4-BE49-F238E27FC236}">
                <a16:creationId xmlns:a16="http://schemas.microsoft.com/office/drawing/2014/main" id="{F632598C-F479-7767-912E-9492E1868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800100"/>
            <a:ext cx="3863341" cy="1981200"/>
          </a:xfrm>
          <a:prstGeom prst="rect">
            <a:avLst/>
          </a:prstGeom>
        </p:spPr>
      </p:pic>
    </p:spTree>
    <p:extLst>
      <p:ext uri="{BB962C8B-B14F-4D97-AF65-F5344CB8AC3E}">
        <p14:creationId xmlns:p14="http://schemas.microsoft.com/office/powerpoint/2010/main" val="116058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Periodismo de datos</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1</a:t>
            </a:r>
            <a:r>
              <a:rPr lang="en-US" sz="2800" b="1">
                <a:solidFill>
                  <a:srgbClr val="238791"/>
                </a:solidFill>
                <a:ea typeface="Microsoft Sans Serif" panose="020B0604020202020204" pitchFamily="34" charset="0"/>
                <a:cs typeface="Microsoft Sans Serif" panose="020B0604020202020204" pitchFamily="34" charset="0"/>
              </a:rPr>
              <a:t>. La nueva función de los datos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7A1C9BA4-644C-564E-399B-0A8DB151256C}"/>
              </a:ext>
            </a:extLst>
          </p:cNvPr>
          <p:cNvSpPr txBox="1"/>
          <p:nvPr/>
        </p:nvSpPr>
        <p:spPr>
          <a:xfrm>
            <a:off x="1447800" y="4881880"/>
            <a:ext cx="8458200" cy="2308324"/>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Los datos pueden utilizarse para transformar algo abstracto en algo comprensible y conectable para todos. Todos los sectores se están adaptando a esta transformación, incluido el periodismo: cada vez más organizaciones de noticias (New York Times, Sky News, The Guardian...) confían en el análisis y la visualización de datos para producir y publicar historias informativas y atractivas.</a:t>
            </a:r>
            <a:endParaRPr lang="en-US" sz="2400" dirty="0">
              <a:ea typeface="Microsoft Sans Serif" panose="020B0604020202020204" pitchFamily="34" charset="0"/>
              <a:cs typeface="Microsoft Sans Serif" panose="020B0604020202020204" pitchFamily="34"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400" y="4610100"/>
            <a:ext cx="5714119" cy="3312533"/>
          </a:xfrm>
          <a:prstGeom prst="rect">
            <a:avLst/>
          </a:prstGeom>
        </p:spPr>
      </p:pic>
      <p:sp>
        <p:nvSpPr>
          <p:cNvPr id="2" name="CasellaDiTesto 1"/>
          <p:cNvSpPr txBox="1"/>
          <p:nvPr/>
        </p:nvSpPr>
        <p:spPr>
          <a:xfrm>
            <a:off x="1447800" y="3361372"/>
            <a:ext cx="15483840" cy="1477328"/>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Hace 20 años, los datos significaban un conjunto de números ordenados en una hoja de cálculo. Hoy, en la era digital en la que vivimos, los números sirven para expresar y explicar cualquier fenómeno o acontecimiento que nos rodea. Los datos numéricos desempeñan un papel cada vez más importante en la producción y distribución de información</a:t>
            </a:r>
            <a:endParaRPr lang="en-US" sz="2400" dirty="0">
              <a:ea typeface="Microsoft Sans Serif" panose="020B0604020202020204" pitchFamily="34" charset="0"/>
              <a:cs typeface="Microsoft Sans Serif" panose="020B0604020202020204" pitchFamily="34" charset="0"/>
            </a:endParaRPr>
          </a:p>
          <a:p>
            <a:endParaRPr lang="it-IT" dirty="0"/>
          </a:p>
        </p:txBody>
      </p:sp>
    </p:spTree>
    <p:extLst>
      <p:ext uri="{BB962C8B-B14F-4D97-AF65-F5344CB8AC3E}">
        <p14:creationId xmlns:p14="http://schemas.microsoft.com/office/powerpoint/2010/main" val="178271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Periodismo de datos</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2</a:t>
            </a:r>
            <a:r>
              <a:rPr lang="es-ES" sz="2800" b="1">
                <a:solidFill>
                  <a:srgbClr val="238791"/>
                </a:solidFill>
                <a:ea typeface="Microsoft Sans Serif" panose="020B0604020202020204" pitchFamily="34" charset="0"/>
                <a:cs typeface="Microsoft Sans Serif" panose="020B0604020202020204" pitchFamily="34" charset="0"/>
              </a:rPr>
              <a:t>. Definición</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7A1C9BA4-644C-564E-399B-0A8DB151256C}"/>
              </a:ext>
            </a:extLst>
          </p:cNvPr>
          <p:cNvSpPr txBox="1"/>
          <p:nvPr/>
        </p:nvSpPr>
        <p:spPr>
          <a:xfrm>
            <a:off x="1447800" y="3390900"/>
            <a:ext cx="8763000" cy="4524315"/>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El periodismo de datos es un tipo de periodismo en el que se recurre al uso de datos para contar historias complejas. Puede definirse como un nuevo conjunto de habilidades para acceder, interpretar y visualizar datos y fuentes digitales. Los datos pueden ser la fuente del Periodismo de datos o la herramienta utilizada para contar la historia, o ambas cosas. No debe considerarse que sustituye al periodismo tradicional, sino que lo complementa.</a:t>
            </a:r>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Un buen Periodismo de datos ayuda a los lectores a comprender y sacar conclusiones sobre su mundo. Por ejemplo, puede situar los descubrimientos científicos en el primer plano de una narración y hacerlos accesibles a los lectores.</a:t>
            </a:r>
            <a:endParaRPr lang="en-US" sz="2400" dirty="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154"/>
          <a:stretch/>
        </p:blipFill>
        <p:spPr>
          <a:xfrm>
            <a:off x="10210800" y="2998414"/>
            <a:ext cx="7467600" cy="4939955"/>
          </a:xfrm>
          <a:prstGeom prst="rect">
            <a:avLst/>
          </a:prstGeom>
        </p:spPr>
      </p:pic>
    </p:spTree>
    <p:extLst>
      <p:ext uri="{BB962C8B-B14F-4D97-AF65-F5344CB8AC3E}">
        <p14:creationId xmlns:p14="http://schemas.microsoft.com/office/powerpoint/2010/main" val="208492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625769"/>
            <a:ext cx="5334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Periodismo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3</a:t>
            </a:r>
            <a:r>
              <a:rPr lang="es-ES" sz="2800" b="1">
                <a:solidFill>
                  <a:srgbClr val="238791"/>
                </a:solidFill>
                <a:ea typeface="Microsoft Sans Serif" panose="020B0604020202020204" pitchFamily="34" charset="0"/>
                <a:cs typeface="Microsoft Sans Serif" panose="020B0604020202020204" pitchFamily="34" charset="0"/>
              </a:rPr>
              <a:t>. Las nuevas formas de periodismo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390900"/>
            <a:ext cx="7924800" cy="4893647"/>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Hoy en día, las noticias llegan en el momento en que se producen, procedentes de diversas fuentes (testigos presenciales, blogs, etc.), por lo que el principal objetivo de los periodistas pasa de ser ser los primeros en informar a explicar lo que un determinado acontecimiento puede significar en realidad.</a:t>
            </a:r>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Hay conexiones invisibles que ocultan noticias e informaciones que a menudo se ignoran. Los datos son el lenguaje de esta red: pequeños fragmentos de información que, aunque no siempre son significativos en un caso individual, pueden ser extremadamente valiosos cuando se contemplan desde la perspectiva adecuada</a:t>
            </a:r>
            <a:r>
              <a:rPr lang="en-US" sz="2400">
                <a:ea typeface="Microsoft Sans Serif" panose="020B0604020202020204" pitchFamily="34" charset="0"/>
                <a:cs typeface="Microsoft Sans Serif" panose="020B0604020202020204" pitchFamily="34" charset="0"/>
              </a:rPr>
              <a:t>.</a:t>
            </a:r>
            <a:endParaRPr lang="en-US" sz="2400" dirty="0">
              <a:ea typeface="Microsoft Sans Serif" panose="020B0604020202020204" pitchFamily="34" charset="0"/>
              <a:cs typeface="Microsoft Sans Serif" panose="020B0604020202020204"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2550160"/>
            <a:ext cx="7550249" cy="4817059"/>
          </a:xfrm>
          <a:prstGeom prst="rect">
            <a:avLst/>
          </a:prstGeom>
        </p:spPr>
      </p:pic>
    </p:spTree>
    <p:extLst>
      <p:ext uri="{BB962C8B-B14F-4D97-AF65-F5344CB8AC3E}">
        <p14:creationId xmlns:p14="http://schemas.microsoft.com/office/powerpoint/2010/main" val="279476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7818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Periodismo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4</a:t>
            </a:r>
            <a:r>
              <a:rPr lang="es-ES" sz="2800" b="1">
                <a:solidFill>
                  <a:srgbClr val="238791"/>
                </a:solidFill>
                <a:ea typeface="Microsoft Sans Serif" panose="020B0604020202020204" pitchFamily="34" charset="0"/>
                <a:cs typeface="Microsoft Sans Serif" panose="020B0604020202020204" pitchFamily="34" charset="0"/>
              </a:rPr>
              <a:t>. Competencias de los periodistas en materia de datos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390900"/>
            <a:ext cx="12420600" cy="4893647"/>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A los periodistas se les exige cada vez más que sepan manejar datos. Desarrollar habilidades de búsqueda, depuración y visualización de datos les permite disponer de:</a:t>
            </a:r>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
            </a:pPr>
            <a:r>
              <a:rPr lang="en-US" sz="2400">
                <a:ea typeface="Microsoft Sans Serif" panose="020B0604020202020204" pitchFamily="34" charset="0"/>
                <a:cs typeface="Microsoft Sans Serif" panose="020B0604020202020204" pitchFamily="34" charset="0"/>
              </a:rPr>
              <a:t>Un número ilimitado de fuentes en las que buscar noticias</a:t>
            </a:r>
            <a:endParaRPr lang="en-U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
            </a:pPr>
            <a:r>
              <a:rPr lang="en-US" sz="2400">
                <a:ea typeface="Microsoft Sans Serif" panose="020B0604020202020204" pitchFamily="34" charset="0"/>
                <a:cs typeface="Microsoft Sans Serif" panose="020B0604020202020204" pitchFamily="34" charset="0"/>
              </a:rPr>
              <a:t>Datos limpios para interpreter (los datos brutos son información engorrosa, a menudo difícil de examinar)</a:t>
            </a:r>
            <a:endParaRPr lang="en-U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
            </a:pPr>
            <a:r>
              <a:rPr lang="en-US" sz="2400">
                <a:ea typeface="Microsoft Sans Serif" panose="020B0604020202020204" pitchFamily="34" charset="0"/>
                <a:cs typeface="Microsoft Sans Serif" panose="020B0604020202020204" pitchFamily="34" charset="0"/>
              </a:rPr>
              <a:t>La capacidad de leer representaciones gráficas de la información, de las que extraer historias que contar.</a:t>
            </a:r>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Los periodistas que dominan estas técnicas tienen libertad para escribir artículos basados en hechos y observaciones y podrán crear un sólido punto de vista basado en pruebas, lo que puede tener un impacto significativo en la función del periodismo.</a:t>
            </a:r>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8400" y="2342732"/>
            <a:ext cx="3772179" cy="5658268"/>
          </a:xfrm>
          <a:prstGeom prst="rect">
            <a:avLst/>
          </a:prstGeom>
        </p:spPr>
      </p:pic>
    </p:spTree>
    <p:extLst>
      <p:ext uri="{BB962C8B-B14F-4D97-AF65-F5344CB8AC3E}">
        <p14:creationId xmlns:p14="http://schemas.microsoft.com/office/powerpoint/2010/main" val="399785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553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Periodismo de datos</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5</a:t>
            </a:r>
            <a:r>
              <a:rPr lang="es-ES" sz="2800" b="1">
                <a:solidFill>
                  <a:srgbClr val="238791"/>
                </a:solidFill>
                <a:ea typeface="Microsoft Sans Serif" panose="020B0604020202020204" pitchFamily="34" charset="0"/>
                <a:cs typeface="Microsoft Sans Serif" panose="020B0604020202020204" pitchFamily="34" charset="0"/>
              </a:rPr>
              <a:t>. Elementos de buenas noticias basadas en datos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5632311"/>
          </a:xfrm>
          <a:prstGeom prst="rect">
            <a:avLst/>
          </a:prstGeom>
          <a:noFill/>
        </p:spPr>
        <p:txBody>
          <a:bodyPr wrap="square" rtlCol="0">
            <a:spAutoFit/>
          </a:bodyPr>
          <a:lstStyle/>
          <a:p>
            <a:pPr marL="457200" indent="-457200">
              <a:buFont typeface="+mj-lt"/>
              <a:buAutoNum type="arabicParenR"/>
            </a:pPr>
            <a:r>
              <a:rPr lang="en-US" sz="2400" b="1">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Datos de calidad: </a:t>
            </a:r>
            <a:r>
              <a:rPr lang="es-ES" sz="2400">
                <a:ea typeface="Microsoft Sans Serif" panose="020B0604020202020204" pitchFamily="34" charset="0"/>
                <a:cs typeface="Microsoft Sans Serif" panose="020B0604020202020204" pitchFamily="34" charset="0"/>
              </a:rPr>
              <a:t>Es necesario buscar datos de alta calidad, asegurándose de que los métodos de recopilación, los sujetos de la investigación y cualquier análisis sean válidos y estén libres de sesgos</a:t>
            </a: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r>
              <a:rPr lang="en-US" sz="2400" b="1">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Historia a partir de los datos:</a:t>
            </a:r>
            <a:r>
              <a:rPr lang="es-ES" sz="2400">
                <a:ea typeface="Microsoft Sans Serif" panose="020B0604020202020204" pitchFamily="34" charset="0"/>
                <a:cs typeface="Microsoft Sans Serif" panose="020B0604020202020204" pitchFamily="34" charset="0"/>
              </a:rPr>
              <a:t> Identifica la línea narrativa central y asegúrate de que es sólida y coherente</a:t>
            </a: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r>
              <a:rPr lang="en-US" sz="2400" b="1">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Guión gráfico y estructura:</a:t>
            </a:r>
            <a:r>
              <a:rPr lang="es-ES" sz="2400">
                <a:ea typeface="Microsoft Sans Serif" panose="020B0604020202020204" pitchFamily="34" charset="0"/>
                <a:cs typeface="Microsoft Sans Serif" panose="020B0604020202020204" pitchFamily="34" charset="0"/>
              </a:rPr>
              <a:t> Para que la historia sea coherente y atractiva, es importante organizar el contenido y determinar qué incluir y qué omitir. Puede ser útil esbozar un mapa de la estructura del relato de datos, así como de los datos, las visualizaciones y el contenido escrito.</a:t>
            </a: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r>
              <a:rPr lang="en-US" sz="2400" b="1">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Línea narrative clara:  </a:t>
            </a:r>
            <a:r>
              <a:rPr lang="es-ES" sz="2400">
                <a:ea typeface="Microsoft Sans Serif" panose="020B0604020202020204" pitchFamily="34" charset="0"/>
                <a:cs typeface="Microsoft Sans Serif" panose="020B0604020202020204" pitchFamily="34" charset="0"/>
              </a:rPr>
              <a:t>Hay que tener cuidado de no presentar los datos como un conjunto de cifras sin contextualizarlos suficientemente. El papel de la narrativa es crucial para ayudar a la audiencia a dar sentido a la información y los datos.</a:t>
            </a: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r>
              <a:rPr lang="en-US" sz="2400" b="1">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Interactividad:</a:t>
            </a:r>
            <a:r>
              <a:rPr lang="es-ES" sz="2400">
                <a:ea typeface="Microsoft Sans Serif" panose="020B0604020202020204" pitchFamily="34" charset="0"/>
                <a:cs typeface="Microsoft Sans Serif" panose="020B0604020202020204" pitchFamily="34" charset="0"/>
              </a:rPr>
              <a:t> "Cualquier sensación de animación que puedas aportar a una pieza ayuda mucho: puedes tener la sensación de interactuar con el contenido". (Ronan Hughes, editor de producción de Sky News)</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2179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3246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Periodismo de datos</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6</a:t>
            </a:r>
            <a:r>
              <a:rPr lang="es-ES" sz="2800" b="1">
                <a:solidFill>
                  <a:srgbClr val="238791"/>
                </a:solidFill>
                <a:ea typeface="Microsoft Sans Serif" panose="020B0604020202020204" pitchFamily="34" charset="0"/>
                <a:cs typeface="Microsoft Sans Serif" panose="020B0604020202020204" pitchFamily="34" charset="0"/>
              </a:rPr>
              <a:t>. Caso de estudio: </a:t>
            </a:r>
            <a:r>
              <a:rPr lang="es-ES" sz="2800" b="1" dirty="0">
                <a:solidFill>
                  <a:srgbClr val="238791"/>
                </a:solidFill>
                <a:ea typeface="Microsoft Sans Serif" panose="020B0604020202020204" pitchFamily="34" charset="0"/>
                <a:cs typeface="Microsoft Sans Serif" panose="020B0604020202020204" pitchFamily="34" charset="0"/>
              </a:rPr>
              <a:t>Goalkeepers</a:t>
            </a: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7581900" cy="2308324"/>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Goalkeepers es un informe anual sobre el progreso de los 17 objetivos de la Agenda 2030 para el Desarrollo Sostenible de Bill y Melinda Gates. Véase, por ejemplo, el informe de 2019 </a:t>
            </a:r>
            <a:r>
              <a:rPr lang="en-US" sz="2400">
                <a:ea typeface="Microsoft Sans Serif" panose="020B0604020202020204" pitchFamily="34" charset="0"/>
                <a:cs typeface="Microsoft Sans Serif" panose="020B0604020202020204" pitchFamily="34" charset="0"/>
              </a:rPr>
              <a:t>: </a:t>
            </a:r>
            <a:r>
              <a:rPr lang="en-US" sz="2400" dirty="0">
                <a:ea typeface="Microsoft Sans Serif" panose="020B0604020202020204" pitchFamily="34" charset="0"/>
                <a:cs typeface="Microsoft Sans Serif" panose="020B0604020202020204" pitchFamily="34" charset="0"/>
              </a:rPr>
              <a:t>"</a:t>
            </a:r>
            <a:r>
              <a:rPr lang="en-US" sz="2400" dirty="0">
                <a:ea typeface="Microsoft Sans Serif" panose="020B0604020202020204" pitchFamily="34" charset="0"/>
                <a:cs typeface="Microsoft Sans Serif" panose="020B0604020202020204" pitchFamily="34" charset="0"/>
                <a:hlinkClick r:id="rId2"/>
              </a:rPr>
              <a:t>Examining equality: How geography and gender stack the deck for (or against) you</a:t>
            </a:r>
            <a:r>
              <a:rPr lang="en-US" sz="2400" dirty="0">
                <a:ea typeface="Microsoft Sans Serif" panose="020B0604020202020204" pitchFamily="34" charset="0"/>
                <a:cs typeface="Microsoft Sans Serif" panose="020B0604020202020204" pitchFamily="34" charset="0"/>
              </a:rPr>
              <a:t>".</a:t>
            </a:r>
          </a:p>
          <a:p>
            <a:endParaRPr lang="en-US" sz="2400" dirty="0">
              <a:ea typeface="Microsoft Sans Serif" panose="020B0604020202020204" pitchFamily="34" charset="0"/>
              <a:cs typeface="Microsoft Sans Serif" panose="020B0604020202020204" pitchFamily="34" charset="0"/>
            </a:endParaRPr>
          </a:p>
        </p:txBody>
      </p:sp>
      <p:pic>
        <p:nvPicPr>
          <p:cNvPr id="3" name="Immagine 2"/>
          <p:cNvPicPr>
            <a:picLocks noChangeAspect="1"/>
          </p:cNvPicPr>
          <p:nvPr/>
        </p:nvPicPr>
        <p:blipFill>
          <a:blip r:embed="rId3"/>
          <a:stretch>
            <a:fillRect/>
          </a:stretch>
        </p:blipFill>
        <p:spPr>
          <a:xfrm>
            <a:off x="8839200" y="1738411"/>
            <a:ext cx="8432715" cy="3900242"/>
          </a:xfrm>
          <a:prstGeom prst="rect">
            <a:avLst/>
          </a:prstGeom>
        </p:spPr>
      </p:pic>
      <p:sp>
        <p:nvSpPr>
          <p:cNvPr id="6" name="CasellaDiTesto 5"/>
          <p:cNvSpPr txBox="1"/>
          <p:nvPr/>
        </p:nvSpPr>
        <p:spPr>
          <a:xfrm>
            <a:off x="1447799" y="5638653"/>
            <a:ext cx="16123401" cy="2677656"/>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Este informe es un ejemplo de una historia de datos excelentemente presentada. Los sólidos datos y la información están incrustados dentro de una historia protagonizada por una niña que vive en el sur de Chad, un país sahariano. Ver la cara de la niña ayuda al lector a comprender mejor lo que representan los datos presentados en el informe.</a:t>
            </a:r>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La línea narrativa es clara y coherente, la estructura de la historia es sólida, y la lectura se hace fluida y ligera gracias a las técnicas de visualización e interactividad del reportaje: al desplazarnos hacia abajo mientras leemos la página, las imágenes y los diagramas aparecen por sí solos, acercándose o alejándose según el párrafo que estemos leyendo.</a:t>
            </a:r>
            <a:endParaRPr lang="it-IT" dirty="0"/>
          </a:p>
        </p:txBody>
      </p:sp>
    </p:spTree>
    <p:extLst>
      <p:ext uri="{BB962C8B-B14F-4D97-AF65-F5344CB8AC3E}">
        <p14:creationId xmlns:p14="http://schemas.microsoft.com/office/powerpoint/2010/main" val="90876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12420600" cy="769441"/>
          </a:xfrm>
          <a:prstGeom prst="rect">
            <a:avLst/>
          </a:prstGeom>
          <a:noFill/>
        </p:spPr>
        <p:txBody>
          <a:bodyPr wrap="square" rtlCol="0">
            <a:spAutoFit/>
          </a:bodyPr>
          <a:lstStyle/>
          <a:p>
            <a:r>
              <a:rPr lang="nb-NO" sz="4400" b="1">
                <a:solidFill>
                  <a:srgbClr val="E7686A"/>
                </a:solidFill>
                <a:ea typeface="Microsoft Sans Serif" panose="020B0604020202020204" pitchFamily="34" charset="0"/>
                <a:cs typeface="Microsoft Sans Serif" panose="020B0604020202020204" pitchFamily="34" charset="0"/>
              </a:rPr>
              <a:t>Data Storytelling </a:t>
            </a:r>
            <a:r>
              <a:rPr lang="es-ES" sz="4400" b="1">
                <a:solidFill>
                  <a:srgbClr val="E7686A"/>
                </a:solidFill>
                <a:ea typeface="Microsoft Sans Serif" panose="020B0604020202020204" pitchFamily="34" charset="0"/>
                <a:cs typeface="Microsoft Sans Serif" panose="020B0604020202020204" pitchFamily="34" charset="0"/>
              </a:rPr>
              <a:t>(narración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Comunicación de datos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390900"/>
            <a:ext cx="10439400" cy="5262979"/>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Si una idea no se entiende y no es convincente, nadie la explotará y no se producirá ningún cambio a partir de la información revelada por los datos. La mejor forma de compartir una idea que merezca la pena es a través de los datos.</a:t>
            </a:r>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Descubrir las ideas clave es una habilidad que requiere un conjunto de competencias técnicas relacionadas con el análisis de datos. Comunicar estos conocimientos de forma clara y convincente requiere otro tipo de habilidades interpersonales. Ambas son igualmente fundamentales para obtener valor de los datos.</a:t>
            </a:r>
          </a:p>
          <a:p>
            <a:endParaRPr lang="es-ES" sz="240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La capacidad de comunicar eficazmente los conocimientos de un conjunto de datos mediante narraciones y visualizaciones se denomina Storytelling (narración de historias). Puede utilizarse para contextualizar los datos e inspirar la acción del público.</a:t>
            </a:r>
            <a:endParaRPr lang="es-ES" sz="2400" dirty="0">
              <a:ea typeface="Microsoft Sans Serif" panose="020B0604020202020204" pitchFamily="34" charset="0"/>
              <a:cs typeface="Microsoft Sans Serif" panose="020B0604020202020204" pitchFamily="34"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0" y="2668295"/>
            <a:ext cx="4636026" cy="4636026"/>
          </a:xfrm>
          <a:prstGeom prst="rect">
            <a:avLst/>
          </a:prstGeom>
        </p:spPr>
      </p:pic>
      <p:sp>
        <p:nvSpPr>
          <p:cNvPr id="6" name="CasellaDiTesto 5"/>
          <p:cNvSpPr txBox="1"/>
          <p:nvPr/>
        </p:nvSpPr>
        <p:spPr>
          <a:xfrm>
            <a:off x="13639800" y="7150432"/>
            <a:ext cx="4648200" cy="307777"/>
          </a:xfrm>
          <a:prstGeom prst="rect">
            <a:avLst/>
          </a:prstGeom>
          <a:noFill/>
        </p:spPr>
        <p:txBody>
          <a:bodyPr wrap="square" rtlCol="0">
            <a:spAutoFit/>
          </a:bodyPr>
          <a:lstStyle/>
          <a:p>
            <a:r>
              <a:rPr lang="it-IT" sz="1400" dirty="0" err="1"/>
              <a:t>Designed</a:t>
            </a:r>
            <a:r>
              <a:rPr lang="it-IT" sz="1400" dirty="0"/>
              <a:t> by </a:t>
            </a:r>
            <a:r>
              <a:rPr lang="it-IT" sz="1400" dirty="0" err="1"/>
              <a:t>vectorjuice</a:t>
            </a:r>
            <a:r>
              <a:rPr lang="it-IT" sz="1400" dirty="0"/>
              <a:t> / </a:t>
            </a:r>
            <a:r>
              <a:rPr lang="it-IT" sz="1400" dirty="0" err="1"/>
              <a:t>Freepik</a:t>
            </a:r>
            <a:endParaRPr lang="it-IT" sz="1400" dirty="0"/>
          </a:p>
        </p:txBody>
      </p:sp>
    </p:spTree>
    <p:extLst>
      <p:ext uri="{BB962C8B-B14F-4D97-AF65-F5344CB8AC3E}">
        <p14:creationId xmlns:p14="http://schemas.microsoft.com/office/powerpoint/2010/main" val="1737256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2475</Words>
  <Application>Microsoft Office PowerPoint</Application>
  <PresentationFormat>Personalizado</PresentationFormat>
  <Paragraphs>154</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20</vt:i4>
      </vt:variant>
    </vt:vector>
  </HeadingPairs>
  <TitlesOfParts>
    <vt:vector size="28" baseType="lpstr">
      <vt:lpstr>Arial</vt:lpstr>
      <vt:lpstr>Calibri</vt:lpstr>
      <vt:lpstr>Calibri Light</vt:lpstr>
      <vt:lpstr>Microsoft Sans Serif</vt:lpstr>
      <vt:lpstr>Oxygen</vt:lpstr>
      <vt:lpstr>Wingdings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 PPT TEMPLATE</dc:title>
  <dc:creator>Monia Coppola</dc:creator>
  <cp:keywords>DAE_p32tqtE,BAEXurJiHZU</cp:keywords>
  <cp:lastModifiedBy>María del  Mar Castillo</cp:lastModifiedBy>
  <cp:revision>86</cp:revision>
  <dcterms:created xsi:type="dcterms:W3CDTF">2022-05-03T15:33:59Z</dcterms:created>
  <dcterms:modified xsi:type="dcterms:W3CDTF">2023-04-10T10:44:00Z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